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0" r:id="rId3"/>
    <p:sldId id="272" r:id="rId4"/>
    <p:sldId id="274" r:id="rId5"/>
    <p:sldId id="285" r:id="rId6"/>
    <p:sldId id="283" r:id="rId7"/>
    <p:sldId id="282" r:id="rId8"/>
    <p:sldId id="287" r:id="rId9"/>
    <p:sldId id="277" r:id="rId10"/>
    <p:sldId id="286" r:id="rId11"/>
    <p:sldId id="279" r:id="rId12"/>
    <p:sldId id="280" r:id="rId13"/>
    <p:sldId id="281" r:id="rId14"/>
    <p:sldId id="263" r:id="rId15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нёк сергеев" initials="сс" lastIdx="0" clrIdx="0">
    <p:extLst>
      <p:ext uri="{19B8F6BF-5375-455C-9EA6-DF929625EA0E}">
        <p15:presenceInfo xmlns:p15="http://schemas.microsoft.com/office/powerpoint/2012/main" userId="00c270b7a085dd1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A21"/>
    <a:srgbClr val="E7C2DA"/>
    <a:srgbClr val="E874A0"/>
    <a:srgbClr val="14AF2B"/>
    <a:srgbClr val="20B533"/>
    <a:srgbClr val="09A225"/>
    <a:srgbClr val="FFFFCC"/>
    <a:srgbClr val="9ED7F2"/>
    <a:srgbClr val="8CADD4"/>
    <a:srgbClr val="2CA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4664" autoAdjust="0"/>
  </p:normalViewPr>
  <p:slideViewPr>
    <p:cSldViewPr>
      <p:cViewPr varScale="1">
        <p:scale>
          <a:sx n="96" d="100"/>
          <a:sy n="96" d="100"/>
        </p:scale>
        <p:origin x="451" y="8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284995242494897E-2"/>
          <c:y val="0.35968267207457894"/>
          <c:w val="0.29718793568892332"/>
          <c:h val="0.6506273082377176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outerShdw blurRad="50800" dist="38100" dir="13500000" algn="b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583036003419195E-2"/>
          <c:y val="1.8427973099107302E-2"/>
          <c:w val="0.55948810163281248"/>
          <c:h val="0.558577603331498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82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 w="9518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82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  <a:ln w="9518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C25-40BF-80C3-E07F897F6C26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82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  <a:ln w="9518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C25-40BF-80C3-E07F897F6C26}"/>
              </c:ext>
            </c:extLst>
          </c:dPt>
          <c:dLbls>
            <c:dLbl>
              <c:idx val="0"/>
              <c:layout>
                <c:manualLayout>
                  <c:x val="4.4461554817071189E-3"/>
                  <c:y val="-8.0243161094225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258,1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C25-40BF-80C3-E07F897F6C2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12 789,1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C25-40BF-80C3-E07F897F6C2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62 225,9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C25-40BF-80C3-E07F897F6C26}"/>
                </c:ext>
              </c:extLst>
            </c:dLbl>
            <c:dLbl>
              <c:idx val="3"/>
              <c:layout>
                <c:manualLayout>
                  <c:x val="1.4820518272357055E-2"/>
                  <c:y val="-8.02431610942249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88,8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C25-40BF-80C3-E07F897F6C26}"/>
                </c:ext>
              </c:extLst>
            </c:dLbl>
            <c:spPr>
              <a:solidFill>
                <a:srgbClr val="FFFFCC"/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      Пенсионное обеспечение</c:v>
                </c:pt>
                <c:pt idx="1">
                  <c:v>      Социальное обеспечение населения</c:v>
                </c:pt>
                <c:pt idx="2">
                  <c:v>      Охрана семьи и детства</c:v>
                </c:pt>
                <c:pt idx="3">
                  <c:v>      Другие вопросы в области социальной политики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258.10000000000002</c:v>
                </c:pt>
                <c:pt idx="1">
                  <c:v>12789.1</c:v>
                </c:pt>
                <c:pt idx="2">
                  <c:v>62225.9</c:v>
                </c:pt>
                <c:pt idx="3">
                  <c:v>88.8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25-40BF-80C3-E07F897F6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1"/>
        <c:gapDepth val="354"/>
        <c:shape val="box"/>
        <c:axId val="242146048"/>
        <c:axId val="242146440"/>
        <c:axId val="0"/>
      </c:bar3DChart>
      <c:catAx>
        <c:axId val="24214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146440"/>
        <c:crosses val="autoZero"/>
        <c:auto val="1"/>
        <c:lblAlgn val="ctr"/>
        <c:lblOffset val="100"/>
        <c:noMultiLvlLbl val="0"/>
      </c:catAx>
      <c:valAx>
        <c:axId val="242146440"/>
        <c:scaling>
          <c:orientation val="minMax"/>
        </c:scaling>
        <c:delete val="0"/>
        <c:axPos val="l"/>
        <c:majorGridlines>
          <c:spPr>
            <a:ln w="9518" cap="flat" cmpd="sng" algn="ctr">
              <a:solidFill>
                <a:srgbClr val="2CA544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146048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gradFill>
      <a:gsLst>
        <a:gs pos="29000">
          <a:schemeClr val="bg1"/>
        </a:gs>
        <a:gs pos="100000">
          <a:schemeClr val="accent3"/>
        </a:gs>
      </a:gsLst>
      <a:path path="shape">
        <a:fillToRect l="50000" t="50000" r="50000" b="50000"/>
      </a:path>
    </a:gra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23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A66-4512-9522-A3CDF09D0F98}"/>
              </c:ext>
            </c:extLst>
          </c:dPt>
          <c:dPt>
            <c:idx val="1"/>
            <c:bubble3D val="0"/>
            <c:explosion val="19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A66-4512-9522-A3CDF09D0F98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1562</c:v>
                </c:pt>
                <c:pt idx="1">
                  <c:v>468.9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66-4512-9522-A3CDF09D0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Собственные доходы</a:t>
            </a:r>
          </a:p>
        </c:rich>
      </c:tx>
      <c:layout>
        <c:manualLayout>
          <c:xMode val="edge"/>
          <c:yMode val="edge"/>
          <c:x val="0.1937545804930596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545059910641754"/>
          <c:y val="0.15658727506982872"/>
          <c:w val="0.83600151652950938"/>
          <c:h val="0.583525532549072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360.7</c:v>
                </c:pt>
                <c:pt idx="1">
                  <c:v>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00-43C9-9626-E8B93727F2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425.6</c:v>
                </c:pt>
                <c:pt idx="1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00-43C9-9626-E8B93727F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127800"/>
        <c:axId val="238128192"/>
      </c:barChart>
      <c:catAx>
        <c:axId val="23812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128192"/>
        <c:crosses val="autoZero"/>
        <c:auto val="1"/>
        <c:lblAlgn val="ctr"/>
        <c:lblOffset val="100"/>
        <c:noMultiLvlLbl val="0"/>
      </c:catAx>
      <c:valAx>
        <c:axId val="23812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127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84995242494883E-2"/>
          <c:y val="0.35968267207457894"/>
          <c:w val="0.29718793568892332"/>
          <c:h val="0.6506273082377176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5"/>
      <c:depthPercent val="10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773985908373991"/>
          <c:y val="3.4598967202821192E-2"/>
          <c:w val="0.7667922368172656"/>
          <c:h val="0.7398712818486228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 в бюджеты с/поселений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7432327919567E-2"/>
                  <c:y val="2.5568283048674257E-3"/>
                </c:manualLayout>
              </c:layout>
              <c:tx>
                <c:rich>
                  <a:bodyPr/>
                  <a:lstStyle/>
                  <a:p>
                    <a:r>
                      <a:rPr lang="en-US" sz="1500" baseline="0" dirty="0"/>
                      <a:t>418 165,1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24516627996908"/>
                      <c:h val="9.5851719459737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90B-485B-B3C0-8C08B5DD9B88}"/>
                </c:ext>
              </c:extLst>
            </c:dLbl>
            <c:dLbl>
              <c:idx val="1"/>
              <c:layout>
                <c:manualLayout>
                  <c:x val="1.237432327919567E-2"/>
                  <c:y val="-1.5340265219223291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1"/>
                        </a:solidFill>
                      </a:defRPr>
                    </a:pPr>
                    <a:r>
                      <a:rPr lang="en-US" sz="1500" b="1" i="0" baseline="0" dirty="0">
                        <a:solidFill>
                          <a:schemeClr val="bg1"/>
                        </a:solidFill>
                      </a:rPr>
                      <a:t>465 804,3</a:t>
                    </a:r>
                    <a:endParaRPr lang="en-US" sz="1500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3928847641145"/>
                      <c:h val="0.10175776032268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90B-485B-B3C0-8C08B5DD9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418165.1</c:v>
                </c:pt>
                <c:pt idx="1">
                  <c:v>465804.3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48-4DAC-ADE8-5E89F7DA8C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2808642539172169E-3"/>
                  <c:y val="3.1959196237302173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baseline="0">
                        <a:solidFill>
                          <a:schemeClr val="accent2">
                            <a:lumMod val="75000"/>
                          </a:schemeClr>
                        </a:solidFill>
                      </a:defRPr>
                    </a:pPr>
                    <a:r>
                      <a:rPr lang="en-US" sz="2000" b="1" i="0" baseline="0" dirty="0">
                        <a:solidFill>
                          <a:schemeClr val="tx1"/>
                        </a:solidFill>
                      </a:rPr>
                      <a:t>1 009 506,6</a:t>
                    </a:r>
                    <a:endParaRPr lang="en-US" sz="20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52371034827138"/>
                      <c:h val="8.581666410658372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190B-485B-B3C0-8C08B5DD9B88}"/>
                </c:ext>
              </c:extLst>
            </c:dLbl>
            <c:dLbl>
              <c:idx val="1"/>
              <c:layout>
                <c:manualLayout>
                  <c:x val="3.0949814567842591E-2"/>
                  <c:y val="-1.9175356688671302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baseline="0">
                        <a:solidFill>
                          <a:schemeClr val="accent2">
                            <a:lumMod val="75000"/>
                          </a:schemeClr>
                        </a:solidFill>
                      </a:defRPr>
                    </a:pPr>
                    <a:r>
                      <a:rPr lang="en-US" sz="2000" b="1" i="0" baseline="0" dirty="0">
                        <a:solidFill>
                          <a:schemeClr val="tx1"/>
                        </a:solidFill>
                      </a:rPr>
                      <a:t>1 536 864,1</a:t>
                    </a:r>
                    <a:endParaRPr lang="en-US" sz="20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52371034827138"/>
                      <c:h val="0.1011570299843757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190B-485B-B3C0-8C08B5DD9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1009506.6</c:v>
                </c:pt>
                <c:pt idx="1">
                  <c:v>1536864.1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48-4DAC-ADE8-5E89F7DA8C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2941736"/>
        <c:axId val="12942128"/>
        <c:axId val="0"/>
      </c:bar3DChart>
      <c:catAx>
        <c:axId val="1294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2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2942128"/>
        <c:crosses val="autoZero"/>
        <c:auto val="1"/>
        <c:lblAlgn val="ctr"/>
        <c:lblOffset val="100"/>
        <c:noMultiLvlLbl val="0"/>
      </c:catAx>
      <c:valAx>
        <c:axId val="1294212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2941736"/>
        <c:crosses val="autoZero"/>
        <c:crossBetween val="between"/>
      </c:valAx>
      <c:spPr>
        <a:noFill/>
        <a:ln w="25365">
          <a:noFill/>
        </a:ln>
      </c:spPr>
    </c:plotArea>
    <c:legend>
      <c:legendPos val="b"/>
      <c:layout>
        <c:manualLayout>
          <c:xMode val="edge"/>
          <c:yMode val="edge"/>
          <c:x val="0.11974155202757429"/>
          <c:y val="0.85421357775381213"/>
          <c:w val="0.76051689594485139"/>
          <c:h val="0.1457864222461879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98">
          <a:latin typeface="TimesET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5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02051205780003"/>
          <c:y val="0.19712238802731141"/>
          <c:w val="0.82468816188882244"/>
          <c:h val="0.5606162126090893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E7C2DA"/>
            </a:solidFill>
            <a:ln w="9486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dirty="0"/>
                      <a:t>44 577,6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CE3-499B-B378-320D39F26B59}"/>
                </c:ext>
              </c:extLst>
            </c:dLbl>
            <c:dLbl>
              <c:idx val="1"/>
              <c:layout>
                <c:manualLayout>
                  <c:x val="1.4223330024262537E-2"/>
                  <c:y val="-5.4803384288249902E-17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53 441,7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CE3-499B-B378-320D39F26B59}"/>
                </c:ext>
              </c:extLst>
            </c:dLbl>
            <c:spPr>
              <a:noFill/>
              <a:ln w="2533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7" b="1">
                    <a:effectLst>
                      <a:glow rad="228600">
                        <a:srgbClr val="FFFFCC">
                          <a:alpha val="40000"/>
                        </a:srgbClr>
                      </a:glow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44577.599999999999</c:v>
                </c:pt>
                <c:pt idx="1">
                  <c:v>53441.7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3F-4613-B5D1-0CBDEE6B5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gapDepth val="394"/>
        <c:shape val="cylinder"/>
        <c:axId val="307107448"/>
        <c:axId val="307107840"/>
        <c:axId val="0"/>
      </c:bar3DChart>
      <c:catAx>
        <c:axId val="307107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tx2">
                    <a:lumMod val="50000"/>
                  </a:schemeClr>
                </a:solidFill>
                <a:latin typeface="+mj-lt"/>
              </a:defRPr>
            </a:pPr>
            <a:endParaRPr lang="ru-RU"/>
          </a:p>
        </c:txPr>
        <c:crossAx val="307107840"/>
        <c:crosses val="autoZero"/>
        <c:auto val="1"/>
        <c:lblAlgn val="ctr"/>
        <c:lblOffset val="100"/>
        <c:noMultiLvlLbl val="0"/>
      </c:catAx>
      <c:valAx>
        <c:axId val="307107840"/>
        <c:scaling>
          <c:orientation val="minMax"/>
        </c:scaling>
        <c:delete val="0"/>
        <c:axPos val="l"/>
        <c:majorGridlines>
          <c:spPr>
            <a:ln>
              <a:solidFill>
                <a:srgbClr val="2CA544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97">
                <a:latin typeface="+mj-lt"/>
              </a:defRPr>
            </a:pPr>
            <a:endParaRPr lang="ru-RU"/>
          </a:p>
        </c:txPr>
        <c:crossAx val="307107448"/>
        <c:crosses val="autoZero"/>
        <c:crossBetween val="between"/>
      </c:valAx>
      <c:spPr>
        <a:noFill/>
        <a:ln w="25337">
          <a:noFill/>
        </a:ln>
      </c:spPr>
    </c:plotArea>
    <c:plotVisOnly val="1"/>
    <c:dispBlanksAs val="gap"/>
    <c:showDLblsOverMax val="0"/>
  </c:chart>
  <c:txPr>
    <a:bodyPr/>
    <a:lstStyle/>
    <a:p>
      <a:pPr>
        <a:defRPr sz="1195">
          <a:latin typeface="TimesET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75"/>
      <c:depthPercent val="100"/>
      <c:rAngAx val="1"/>
    </c:view3D>
    <c:floor>
      <c:thickness val="0"/>
    </c:floor>
    <c:sideWall>
      <c:thickness val="0"/>
      <c:spPr>
        <a:noFill/>
        <a:ln w="25371">
          <a:noFill/>
        </a:ln>
      </c:spPr>
    </c:sideWall>
    <c:backWall>
      <c:thickness val="0"/>
      <c:spPr>
        <a:noFill/>
        <a:ln w="25371">
          <a:noFill/>
        </a:ln>
      </c:spPr>
    </c:backWall>
    <c:plotArea>
      <c:layout>
        <c:manualLayout>
          <c:layoutTarget val="inner"/>
          <c:xMode val="edge"/>
          <c:yMode val="edge"/>
          <c:x val="5.3628647742843392E-2"/>
          <c:y val="0.16251816805905073"/>
          <c:w val="0.35437972169758919"/>
          <c:h val="0.631433144545678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60-4CF9-9AD1-ECD557CC1428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60-4CF9-9AD1-ECD557CC1428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60-4CF9-9AD1-ECD557CC142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960-4CF9-9AD1-ECD557CC1428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960-4CF9-9AD1-ECD557CC1428}"/>
              </c:ext>
            </c:extLst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960-4CF9-9AD1-ECD557CC1428}"/>
              </c:ext>
            </c:extLst>
          </c:dPt>
          <c:dPt>
            <c:idx val="6"/>
            <c:bubble3D val="0"/>
            <c:spPr>
              <a:solidFill>
                <a:srgbClr val="E874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C960-4CF9-9AD1-ECD557CC1428}"/>
              </c:ext>
            </c:extLst>
          </c:dPt>
          <c:dPt>
            <c:idx val="7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960-4CF9-9AD1-ECD557CC1428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960-4CF9-9AD1-ECD557CC1428}"/>
              </c:ext>
            </c:extLst>
          </c:dPt>
          <c:dPt>
            <c:idx val="9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960-4CF9-9AD1-ECD557CC1428}"/>
              </c:ext>
            </c:extLst>
          </c:dPt>
          <c:dLbls>
            <c:dLbl>
              <c:idx val="0"/>
              <c:layout>
                <c:manualLayout>
                  <c:x val="0.10515185812687478"/>
                  <c:y val="1.39169584567059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3,4%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4093295189423398"/>
                      <c:h val="6.091630080299818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960-4CF9-9AD1-ECD557CC1428}"/>
                </c:ext>
              </c:extLst>
            </c:dLbl>
            <c:dLbl>
              <c:idx val="1"/>
              <c:layout>
                <c:manualLayout>
                  <c:x val="0.16723355969707071"/>
                  <c:y val="-0.3841130270989363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      Национальная оборона,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0,1%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779934173980662"/>
                      <c:h val="6.343618056348009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C960-4CF9-9AD1-ECD557CC1428}"/>
                </c:ext>
              </c:extLst>
            </c:dLbl>
            <c:dLbl>
              <c:idx val="2"/>
              <c:layout>
                <c:manualLayout>
                  <c:x val="3.8632918101692365E-2"/>
                  <c:y val="-0.3061469976156301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Нац. безопасность и </a:t>
                    </a:r>
                    <a:r>
                      <a:rPr lang="ru-RU" dirty="0" err="1"/>
                      <a:t>правоохран</a:t>
                    </a:r>
                    <a:r>
                      <a:rPr lang="ru-RU" dirty="0"/>
                      <a:t>. </a:t>
                    </a:r>
                    <a:r>
                      <a:rPr lang="ru-RU" dirty="0" err="1"/>
                      <a:t>деят</a:t>
                    </a:r>
                    <a:r>
                      <a:rPr lang="ru-RU" dirty="0"/>
                      <a:t>.,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0,3%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50675515220531042"/>
                      <c:h val="6.554746668188178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C960-4CF9-9AD1-ECD557CC1428}"/>
                </c:ext>
              </c:extLst>
            </c:dLbl>
            <c:dLbl>
              <c:idx val="3"/>
              <c:layout>
                <c:manualLayout>
                  <c:x val="0.17957391308373138"/>
                  <c:y val="9.775692037885667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19,3%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665560308113916"/>
                      <c:h val="6.091630080299818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C960-4CF9-9AD1-ECD557CC142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60-4CF9-9AD1-ECD557CC142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60-4CF9-9AD1-ECD557CC1428}"/>
                </c:ext>
              </c:extLst>
            </c:dLbl>
            <c:dLbl>
              <c:idx val="6"/>
              <c:layout>
                <c:manualLayout>
                  <c:x val="0.43519875106469663"/>
                  <c:y val="0.65753790517774646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/>
                      <a:t>Образование, </a:t>
                    </a:r>
                    <a:r>
                      <a:rPr lang="ru-RU" sz="2000" dirty="0">
                        <a:solidFill>
                          <a:srgbClr val="FF0000"/>
                        </a:solidFill>
                      </a:rPr>
                      <a:t>48,7%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126525293485911"/>
                      <c:h val="0.1066138491660710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C960-4CF9-9AD1-ECD557CC1428}"/>
                </c:ext>
              </c:extLst>
            </c:dLbl>
            <c:dLbl>
              <c:idx val="7"/>
              <c:layout>
                <c:manualLayout>
                  <c:x val="0.25552322890049256"/>
                  <c:y val="0.2594064750361858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4,2%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8260980261452432"/>
                      <c:h val="6.091630080299818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C960-4CF9-9AD1-ECD557CC1428}"/>
                </c:ext>
              </c:extLst>
            </c:dLbl>
            <c:dLbl>
              <c:idx val="8"/>
              <c:layout>
                <c:manualLayout>
                  <c:x val="0.28281093767359194"/>
                  <c:y val="9.289095861286120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3,8%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448378420916197"/>
                      <c:h val="5.833823820877952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1-C960-4CF9-9AD1-ECD557CC1428}"/>
                </c:ext>
              </c:extLst>
            </c:dLbl>
            <c:dLbl>
              <c:idx val="9"/>
              <c:layout>
                <c:manualLayout>
                  <c:x val="0.17435296541125064"/>
                  <c:y val="-5.790608990336397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0,7%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054762433803653"/>
                      <c:h val="7.072329895916540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3-C960-4CF9-9AD1-ECD557CC1428}"/>
                </c:ext>
              </c:extLst>
            </c:dLbl>
            <c:dLbl>
              <c:idx val="10"/>
              <c:layout>
                <c:manualLayout>
                  <c:x val="0.14374140772128083"/>
                  <c:y val="0.4642341269841267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бюджетам поселений,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9,7%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C960-4CF9-9AD1-ECD557CC1428}"/>
                </c:ext>
              </c:extLst>
            </c:dLbl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vertOverflow="overflow" horzOverflow="overflow" wrap="none">
                <a:noAutofit/>
              </a:bodyPr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Нац.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бюджетам поселений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4.5999999999999999E-2</c:v>
                </c:pt>
                <c:pt idx="1">
                  <c:v>2.0939550493945412E-3</c:v>
                </c:pt>
                <c:pt idx="2">
                  <c:v>5.0000000000000018E-3</c:v>
                </c:pt>
                <c:pt idx="3">
                  <c:v>0.10500000000000002</c:v>
                </c:pt>
                <c:pt idx="4">
                  <c:v>0.113</c:v>
                </c:pt>
                <c:pt idx="5">
                  <c:v>0.503</c:v>
                </c:pt>
                <c:pt idx="6">
                  <c:v>7.3999999999999996E-2</c:v>
                </c:pt>
                <c:pt idx="7">
                  <c:v>3.500000000000001E-2</c:v>
                </c:pt>
                <c:pt idx="8">
                  <c:v>2.0000000000000007E-2</c:v>
                </c:pt>
                <c:pt idx="9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960-4CF9-9AD1-ECD557CC1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gradFill>
      <a:gsLst>
        <a:gs pos="29000">
          <a:schemeClr val="bg1"/>
        </a:gs>
        <a:gs pos="100000">
          <a:schemeClr val="accent3"/>
        </a:gs>
      </a:gsLst>
      <a:path path="shape">
        <a:fillToRect l="50000" t="50000" r="50000" b="50000"/>
      </a:path>
    </a:gra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  <a:scene3d>
      <a:camera prst="orthographicFront"/>
      <a:lightRig rig="threePt" dir="t"/>
    </a:scene3d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16941567081881E-2"/>
          <c:y val="2.8434637088225627E-2"/>
          <c:w val="0.41474438515329498"/>
          <c:h val="0.861167225550838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3.5442255606354521E-2"/>
                  <c:y val="-4.5937163190162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C6-487F-AD58-94AB0EAFCD78}"/>
                </c:ext>
              </c:extLst>
            </c:dLbl>
            <c:dLbl>
              <c:idx val="1"/>
              <c:layout>
                <c:manualLayout>
                  <c:x val="-1.3852517042519137E-2"/>
                  <c:y val="-5.360566188379301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C6-487F-AD58-94AB0EAFCD78}"/>
                </c:ext>
              </c:extLst>
            </c:dLbl>
            <c:numFmt formatCode="#,##0.0" sourceLinked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11.9</c:v>
                </c:pt>
                <c:pt idx="1">
                  <c:v>5980.9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C6-487F-AD58-94AB0EAFCD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 расходы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3.3268863527460895E-3"/>
                  <c:y val="6.6756350470017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C6-487F-AD58-94AB0EAFCD78}"/>
                </c:ext>
              </c:extLst>
            </c:dLbl>
            <c:dLbl>
              <c:idx val="1"/>
              <c:layout>
                <c:manualLayout>
                  <c:x val="8.56585055246579E-3"/>
                  <c:y val="6.4128689811302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C6-487F-AD58-94AB0EAFCD7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3037,5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3C6-487F-AD58-94AB0EAFCD78}"/>
                </c:ext>
              </c:extLst>
            </c:dLbl>
            <c:numFmt formatCode="#,##0.0" sourceLinked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5593.3</c:v>
                </c:pt>
                <c:pt idx="1">
                  <c:v>5943.5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C6-487F-AD58-94AB0EAFCD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14AF2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214017.8</c:v>
                </c:pt>
                <c:pt idx="1">
                  <c:v>289173.3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C6-487F-AD58-94AB0EAFCD7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6368488891969983E-2"/>
                  <c:y val="3.528699598092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C6-487F-AD58-94AB0EAFCD78}"/>
                </c:ext>
              </c:extLst>
            </c:dLbl>
            <c:dLbl>
              <c:idx val="1"/>
              <c:layout>
                <c:manualLayout>
                  <c:x val="3.9800913675464539E-2"/>
                  <c:y val="3.8258853459513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C6-487F-AD58-94AB0EAFCD78}"/>
                </c:ext>
              </c:extLst>
            </c:dLbl>
            <c:numFmt formatCode="#,##0.0" sourceLinked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#,##0.00</c:formatCode>
                <c:ptCount val="2"/>
                <c:pt idx="0">
                  <c:v>55796.4</c:v>
                </c:pt>
                <c:pt idx="1">
                  <c:v>68182.100000000006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C6-487F-AD58-94AB0EAFCD7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Общее образование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Лист1!$F$2:$F$3</c:f>
              <c:numCache>
                <c:formatCode>#,##0.00</c:formatCode>
                <c:ptCount val="2"/>
                <c:pt idx="0">
                  <c:v>442951.2</c:v>
                </c:pt>
                <c:pt idx="1">
                  <c:v>606957.6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69-4F19-9F10-4644991DC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0625888"/>
        <c:axId val="240626280"/>
        <c:axId val="0"/>
      </c:bar3DChart>
      <c:catAx>
        <c:axId val="24062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8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626280"/>
        <c:crosses val="autoZero"/>
        <c:auto val="1"/>
        <c:lblAlgn val="ctr"/>
        <c:lblOffset val="100"/>
        <c:noMultiLvlLbl val="0"/>
      </c:catAx>
      <c:valAx>
        <c:axId val="240626280"/>
        <c:scaling>
          <c:orientation val="minMax"/>
          <c:min val="0"/>
        </c:scaling>
        <c:delete val="0"/>
        <c:axPos val="l"/>
        <c:majorGridlines>
          <c:spPr>
            <a:ln w="9518" cap="flat" cmpd="sng" algn="ctr">
              <a:solidFill>
                <a:srgbClr val="2CA544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625888"/>
        <c:crosses val="autoZero"/>
        <c:crossBetween val="between"/>
      </c:valAx>
      <c:spPr>
        <a:noFill/>
        <a:ln w="25381">
          <a:noFill/>
        </a:ln>
      </c:spPr>
    </c:plotArea>
    <c:legend>
      <c:legendPos val="b"/>
      <c:layout>
        <c:manualLayout>
          <c:xMode val="edge"/>
          <c:yMode val="edge"/>
          <c:x val="0.48909886242433925"/>
          <c:y val="0.63903461754841118"/>
          <c:w val="0.4961099682215615"/>
          <c:h val="0.319211357558919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29000">
          <a:schemeClr val="bg1"/>
        </a:gs>
        <a:gs pos="100000">
          <a:schemeClr val="accent3"/>
        </a:gs>
      </a:gsLst>
      <a:path path="shape">
        <a:fillToRect l="50000" t="50000" r="50000" b="50000"/>
      </a:path>
    </a:gra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232502187226688E-2"/>
          <c:y val="3.3017611079865082E-2"/>
          <c:w val="0.41474438515329498"/>
          <c:h val="0.861167225550838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7.4102591361785248E-3"/>
                  <c:y val="-2.6747720364741639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28 067,5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CD3-4B9B-A450-09961207BBC0}"/>
                </c:ext>
              </c:extLst>
            </c:dLbl>
            <c:dLbl>
              <c:idx val="1"/>
              <c:layout>
                <c:manualLayout>
                  <c:x val="4.4461554817071189E-3"/>
                  <c:y val="-2.917933130699088E-2"/>
                </c:manualLayout>
              </c:layout>
              <c:tx>
                <c:rich>
                  <a:bodyPr/>
                  <a:lstStyle/>
                  <a:p>
                    <a:fld id="{9BC76956-7878-4D6D-B8CF-C71B40D9188F}" type="VALUE">
                      <a:rPr lang="en-US" sz="18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CD3-4B9B-A450-09961207BBC0}"/>
                </c:ext>
              </c:extLst>
            </c:dLbl>
            <c:numFmt formatCode="#,##0.0" sourceLinked="0"/>
            <c:spPr>
              <a:solidFill>
                <a:srgbClr val="FFFFCC"/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3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28067.5</c:v>
                </c:pt>
                <c:pt idx="1">
                  <c:v>14963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D3-4B9B-A450-09961207BB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1.4820518272356743E-3"/>
                  <c:y val="-4.620060790273569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65 332,8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CD3-4B9B-A450-09961207BBC0}"/>
                </c:ext>
              </c:extLst>
            </c:dLbl>
            <c:dLbl>
              <c:idx val="1"/>
              <c:layout>
                <c:manualLayout>
                  <c:x val="1.185641461788565E-2"/>
                  <c:y val="-3.1610942249240201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86 505,0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CD3-4B9B-A450-09961207BBC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3037,5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CD3-4B9B-A450-09961207BBC0}"/>
                </c:ext>
              </c:extLst>
            </c:dLbl>
            <c:numFmt formatCode="#,##0.0" sourceLinked="0"/>
            <c:spPr>
              <a:solidFill>
                <a:srgbClr val="FFFFCC"/>
              </a:solidFill>
              <a:ln>
                <a:solidFill>
                  <a:srgbClr val="2CA544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3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65332.800000000003</c:v>
                </c:pt>
                <c:pt idx="1">
                  <c:v>83605.5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D3-4B9B-A450-09961207B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0627064"/>
        <c:axId val="240627456"/>
        <c:axId val="303715864"/>
      </c:bar3DChart>
      <c:catAx>
        <c:axId val="24062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8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627456"/>
        <c:crosses val="autoZero"/>
        <c:auto val="1"/>
        <c:lblAlgn val="ctr"/>
        <c:lblOffset val="100"/>
        <c:noMultiLvlLbl val="0"/>
      </c:catAx>
      <c:valAx>
        <c:axId val="240627456"/>
        <c:scaling>
          <c:orientation val="minMax"/>
        </c:scaling>
        <c:delete val="0"/>
        <c:axPos val="l"/>
        <c:majorGridlines>
          <c:spPr>
            <a:ln w="9518" cap="flat" cmpd="sng" algn="ctr">
              <a:solidFill>
                <a:srgbClr val="2CA544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627064"/>
        <c:crosses val="autoZero"/>
        <c:crossBetween val="between"/>
      </c:valAx>
      <c:serAx>
        <c:axId val="303715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0627456"/>
        <c:crosses val="autoZero"/>
        <c:tickLblSkip val="1"/>
        <c:tickMarkSkip val="1"/>
      </c:serAx>
      <c:spPr>
        <a:noFill/>
        <a:ln w="25381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799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799" b="1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7.2425657796850978E-2"/>
          <c:y val="0.9106618481200488"/>
          <c:w val="0.59727528130862118"/>
          <c:h val="6.7453653399708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99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29000">
          <a:schemeClr val="bg1"/>
        </a:gs>
        <a:gs pos="100000">
          <a:schemeClr val="accent3"/>
        </a:gs>
      </a:gsLst>
      <a:path path="shape">
        <a:fillToRect l="50000" t="50000" r="50000" b="50000"/>
      </a:path>
    </a:gra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0.11233</cdr:x>
      <cdr:y>0.50247</cdr:y>
    </cdr:from>
    <cdr:to>
      <cdr:x>0.26636</cdr:x>
      <cdr:y>0.74101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5646" y="2424185"/>
          <a:ext cx="1351545" cy="1150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+mj-lt"/>
          </a:endParaRPr>
        </a:p>
        <a:p xmlns:a="http://schemas.openxmlformats.org/drawingml/2006/main">
          <a:pPr algn="ctr"/>
          <a:endParaRPr lang="ru-RU" sz="1400" b="1" dirty="0">
            <a:latin typeface="+mj-lt"/>
          </a:endParaRPr>
        </a:p>
        <a:p xmlns:a="http://schemas.openxmlformats.org/drawingml/2006/main">
          <a:pPr algn="ctr"/>
          <a:r>
            <a:rPr lang="ru-RU" sz="1400" b="1" dirty="0">
              <a:latin typeface="+mj-lt"/>
            </a:rPr>
            <a:t> </a:t>
          </a:r>
        </a:p>
      </cdr:txBody>
    </cdr:sp>
  </cdr:relSizeAnchor>
  <cdr:relSizeAnchor xmlns:cdr="http://schemas.openxmlformats.org/drawingml/2006/chartDrawing">
    <cdr:from>
      <cdr:x>0.75279</cdr:x>
      <cdr:y>0.12613</cdr:y>
    </cdr:from>
    <cdr:to>
      <cdr:x>0.80954</cdr:x>
      <cdr:y>0.18919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686325" y="576064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rgbClr val="FF0000"/>
            </a:solidFill>
          </a:endParaRPr>
        </a:p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0.85818</cdr:x>
      <cdr:y>0.79979</cdr:y>
    </cdr:from>
    <cdr:to>
      <cdr:x>0.96113</cdr:x>
      <cdr:y>1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7622429" y="39604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0.5123</cdr:x>
      <cdr:y>0.03929</cdr:y>
    </cdr:from>
    <cdr:to>
      <cdr:x>0.73672</cdr:x>
      <cdr:y>0.28765</cdr:y>
    </cdr:to>
    <cdr:pic>
      <cdr:nvPicPr>
        <cdr:cNvPr id="6" name="Рисунок 5">
          <a:extLst xmlns:a="http://schemas.openxmlformats.org/drawingml/2006/main">
            <a:ext uri="{FF2B5EF4-FFF2-40B4-BE49-F238E27FC236}">
              <a16:creationId xmlns:a16="http://schemas.microsoft.com/office/drawing/2014/main" id="{93FE6A14-CC00-4B23-8F13-3FCC695098C8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349781" y="200256"/>
          <a:ext cx="1905417" cy="126583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292100" dist="139700" dir="2700000" algn="tl" rotWithShape="0">
            <a:srgbClr val="333333">
              <a:alpha val="65000"/>
            </a:srgbClr>
          </a:outerShdw>
        </a:effec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0.75279</cdr:x>
      <cdr:y>0.12613</cdr:y>
    </cdr:from>
    <cdr:to>
      <cdr:x>0.80954</cdr:x>
      <cdr:y>0.18919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686325" y="576064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rgbClr val="FF0000"/>
            </a:solidFill>
          </a:endParaRPr>
        </a:p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0.85818</cdr:x>
      <cdr:y>0.79979</cdr:y>
    </cdr:from>
    <cdr:to>
      <cdr:x>0.96113</cdr:x>
      <cdr:y>1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7622429" y="39604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0.55718</cdr:x>
      <cdr:y>0.09987</cdr:y>
    </cdr:from>
    <cdr:to>
      <cdr:x>0.95049</cdr:x>
      <cdr:y>0.20754</cdr:y>
    </cdr:to>
    <cdr:sp macro="" textlink="">
      <cdr:nvSpPr>
        <cdr:cNvPr id="20" name="Прямоугольник: скругленные углы 3">
          <a:extLst xmlns:a="http://schemas.openxmlformats.org/drawingml/2006/main">
            <a:ext uri="{FF2B5EF4-FFF2-40B4-BE49-F238E27FC236}">
              <a16:creationId xmlns:a16="http://schemas.microsoft.com/office/drawing/2014/main" id="{8AF13831-1EAE-4757-AEA6-F5F238BD5721}"/>
            </a:ext>
          </a:extLst>
        </cdr:cNvPr>
        <cdr:cNvSpPr/>
      </cdr:nvSpPr>
      <cdr:spPr>
        <a:xfrm xmlns:a="http://schemas.openxmlformats.org/drawingml/2006/main">
          <a:off x="4585369" y="496209"/>
          <a:ext cx="3236784" cy="53496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 w="3175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auto" hangingPunct="1">
            <a:spcBef>
              <a:spcPts val="0"/>
            </a:spcBef>
            <a:spcAft>
              <a:spcPts val="0"/>
            </a:spcAft>
            <a:defRPr/>
          </a:pPr>
          <a:r>
            <a:rPr lang="ru-RU" sz="18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Безвозмездные поступления (с учетом возврата) – </a:t>
          </a:r>
          <a:r>
            <a:rPr lang="ru-RU" sz="2000" b="1" dirty="0">
              <a:solidFill>
                <a:srgbClr val="FF0000"/>
              </a:solidFill>
              <a:latin typeface="+mn-lt"/>
              <a:ea typeface="+mn-ea"/>
              <a:cs typeface="+mn-cs"/>
            </a:rPr>
            <a:t>1 562,0</a:t>
          </a:r>
          <a:endParaRPr lang="ru-RU" sz="1800" dirty="0">
            <a:solidFill>
              <a:srgbClr val="FF0000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0.02713</cdr:x>
      <cdr:y>0.099</cdr:y>
    </cdr:from>
    <cdr:to>
      <cdr:x>0.42126</cdr:x>
      <cdr:y>0.20757</cdr:y>
    </cdr:to>
    <cdr:sp macro="" textlink="">
      <cdr:nvSpPr>
        <cdr:cNvPr id="21" name="Прямоугольник: скругленные углы 3">
          <a:extLst xmlns:a="http://schemas.openxmlformats.org/drawingml/2006/main">
            <a:ext uri="{FF2B5EF4-FFF2-40B4-BE49-F238E27FC236}">
              <a16:creationId xmlns:a16="http://schemas.microsoft.com/office/drawing/2014/main" id="{8AF13831-1EAE-4757-AEA6-F5F238BD5721}"/>
            </a:ext>
          </a:extLst>
        </cdr:cNvPr>
        <cdr:cNvSpPr/>
      </cdr:nvSpPr>
      <cdr:spPr>
        <a:xfrm xmlns:a="http://schemas.openxmlformats.org/drawingml/2006/main">
          <a:off x="223269" y="491887"/>
          <a:ext cx="3243532" cy="53945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  <a:ln xmlns:a="http://schemas.openxmlformats.org/drawingml/2006/main" w="3175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auto" hangingPunct="1">
            <a:spcBef>
              <a:spcPts val="0"/>
            </a:spcBef>
            <a:spcAft>
              <a:spcPts val="0"/>
            </a:spcAft>
            <a:defRPr/>
          </a:pPr>
          <a:r>
            <a:rPr lang="ru-RU" sz="18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Собственные доходы – </a:t>
          </a:r>
          <a:r>
            <a:rPr lang="ru-RU" sz="2000" b="1" dirty="0">
              <a:solidFill>
                <a:srgbClr val="FF0000"/>
              </a:solidFill>
              <a:latin typeface="+mn-lt"/>
              <a:ea typeface="+mn-ea"/>
              <a:cs typeface="+mn-cs"/>
            </a:rPr>
            <a:t>468,9</a:t>
          </a:r>
          <a:endParaRPr lang="ru-RU" sz="1800" b="1" dirty="0">
            <a:solidFill>
              <a:srgbClr val="FF0000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0.24557</cdr:x>
      <cdr:y>0.21745</cdr:y>
    </cdr:from>
    <cdr:to>
      <cdr:x>0.65886</cdr:x>
      <cdr:y>0.28715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32" y="1080137"/>
          <a:ext cx="1696678" cy="346234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prstClr val="black"/>
              </a:solidFill>
              <a:latin typeface="+mj-lt"/>
            </a:rPr>
            <a:t>1 427 671,7</a:t>
          </a:r>
        </a:p>
      </cdr:txBody>
    </cdr:sp>
  </cdr:relSizeAnchor>
  <cdr:relSizeAnchor xmlns:cdr="http://schemas.openxmlformats.org/drawingml/2006/chartDrawing">
    <cdr:from>
      <cdr:x>0.62378</cdr:x>
      <cdr:y>0.14496</cdr:y>
    </cdr:from>
    <cdr:to>
      <cdr:x>0.97459</cdr:x>
      <cdr:y>0.21467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60794" y="720079"/>
          <a:ext cx="1440160" cy="346234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prstClr val="black"/>
              </a:solidFill>
              <a:latin typeface="+mj-lt"/>
            </a:rPr>
            <a:t>2 002 668,4</a:t>
          </a:r>
          <a:endParaRPr lang="en-US" sz="1600" b="1" dirty="0">
            <a:solidFill>
              <a:prstClr val="black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0.38768</cdr:x>
      <cdr:y>0.08287</cdr:y>
    </cdr:from>
    <cdr:to>
      <cdr:x>0.79626</cdr:x>
      <cdr:y>0.12008</cdr:y>
    </cdr:to>
    <cdr:sp macro="" textlink="">
      <cdr:nvSpPr>
        <cdr:cNvPr id="4" name="Выгнутая вверх стрелка 3"/>
        <cdr:cNvSpPr/>
      </cdr:nvSpPr>
      <cdr:spPr>
        <a:xfrm xmlns:a="http://schemas.openxmlformats.org/drawingml/2006/main" rot="20965224">
          <a:off x="1591522" y="411655"/>
          <a:ext cx="1677344" cy="184801"/>
        </a:xfrm>
        <a:prstGeom xmlns:a="http://schemas.openxmlformats.org/drawingml/2006/main" prst="curvedDownArrow">
          <a:avLst>
            <a:gd name="adj1" fmla="val 25000"/>
            <a:gd name="adj2" fmla="val 96201"/>
            <a:gd name="adj3" fmla="val 25000"/>
          </a:avLst>
        </a:prstGeom>
        <a:ln xmlns:a="http://schemas.openxmlformats.org/drawingml/2006/main"/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ru-RU" sz="1200">
            <a:solidFill>
              <a:srgbClr val="00B05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0.4716</cdr:x>
      <cdr:y>0.04118</cdr:y>
    </cdr:from>
    <cdr:to>
      <cdr:x>0.65747</cdr:x>
      <cdr:y>0.10378</cdr:y>
    </cdr:to>
    <cdr:sp macro="" textlink="">
      <cdr:nvSpPr>
        <cdr:cNvPr id="5" name="TextBox 1"/>
        <cdr:cNvSpPr txBox="1"/>
      </cdr:nvSpPr>
      <cdr:spPr>
        <a:xfrm xmlns:a="http://schemas.openxmlformats.org/drawingml/2006/main" rot="20909735" flipH="1">
          <a:off x="1936066" y="204562"/>
          <a:ext cx="763048" cy="31095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31750"/>
        </a:effectLst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600" b="1" dirty="0">
              <a:solidFill>
                <a:srgbClr val="002060"/>
              </a:solidFill>
              <a:latin typeface="+mj-lt"/>
            </a:rPr>
            <a:t>+40,3%</a:t>
          </a:r>
        </a:p>
      </cdr:txBody>
    </cdr:sp>
  </cdr:relSizeAnchor>
  <cdr:relSizeAnchor xmlns:cdr="http://schemas.openxmlformats.org/drawingml/2006/chartDrawing">
    <cdr:from>
      <cdr:x>0.45135</cdr:x>
      <cdr:y>0.0907</cdr:y>
    </cdr:from>
    <cdr:to>
      <cdr:x>0.69744</cdr:x>
      <cdr:y>0.14415</cdr:y>
    </cdr:to>
    <cdr:sp macro="" textlink="">
      <cdr:nvSpPr>
        <cdr:cNvPr id="6" name="TextBox 1"/>
        <cdr:cNvSpPr txBox="1"/>
      </cdr:nvSpPr>
      <cdr:spPr>
        <a:xfrm xmlns:a="http://schemas.openxmlformats.org/drawingml/2006/main" rot="20908166" flipH="1">
          <a:off x="1852898" y="450521"/>
          <a:ext cx="1010267" cy="26550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31750"/>
        </a:effectLst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500" b="1" dirty="0">
              <a:solidFill>
                <a:srgbClr val="FF0000"/>
              </a:solidFill>
              <a:latin typeface="+mj-lt"/>
            </a:rPr>
            <a:t>+ 574 996,7</a:t>
          </a:r>
          <a:endParaRPr lang="en-US" sz="1500" b="1" dirty="0">
            <a:solidFill>
              <a:srgbClr val="FF0000"/>
            </a:solidFill>
            <a:latin typeface="+mj-lt"/>
          </a:endParaRPr>
        </a:p>
        <a:p xmlns:a="http://schemas.openxmlformats.org/drawingml/2006/main">
          <a:endParaRPr lang="ru-RU" sz="1200" b="1" dirty="0">
            <a:solidFill>
              <a:srgbClr val="00B050"/>
            </a:solidFill>
            <a:latin typeface="+mj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0.31874</cdr:x>
      <cdr:y>0.11419</cdr:y>
    </cdr:from>
    <cdr:to>
      <cdr:x>0.8516</cdr:x>
      <cdr:y>0.25582</cdr:y>
    </cdr:to>
    <cdr:sp macro="" textlink="">
      <cdr:nvSpPr>
        <cdr:cNvPr id="4" name="Выгнутая вверх стрелка 3"/>
        <cdr:cNvSpPr/>
      </cdr:nvSpPr>
      <cdr:spPr>
        <a:xfrm xmlns:a="http://schemas.openxmlformats.org/drawingml/2006/main" rot="20790746">
          <a:off x="1423012" y="485153"/>
          <a:ext cx="2378952" cy="601711"/>
        </a:xfrm>
        <a:prstGeom xmlns:a="http://schemas.openxmlformats.org/drawingml/2006/main" prst="curvedDownArrow">
          <a:avLst>
            <a:gd name="adj1" fmla="val 25000"/>
            <a:gd name="adj2" fmla="val 230362"/>
            <a:gd name="adj3" fmla="val 51134"/>
          </a:avLst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0.33335</cdr:x>
      <cdr:y>0.10084</cdr:y>
    </cdr:from>
    <cdr:to>
      <cdr:x>0.49218</cdr:x>
      <cdr:y>0.19851</cdr:y>
    </cdr:to>
    <cdr:sp macro="" textlink="">
      <cdr:nvSpPr>
        <cdr:cNvPr id="5" name="TextBox 1"/>
        <cdr:cNvSpPr txBox="1"/>
      </cdr:nvSpPr>
      <cdr:spPr>
        <a:xfrm xmlns:a="http://schemas.openxmlformats.org/drawingml/2006/main" rot="19948380" flipH="1">
          <a:off x="1488258" y="428405"/>
          <a:ext cx="709096" cy="414948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31750"/>
        </a:effectLst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+mj-lt"/>
            </a:rPr>
            <a:t>+20 </a:t>
          </a:r>
          <a:r>
            <a:rPr lang="ru-RU" sz="1600" b="1" dirty="0"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%</a:t>
          </a:r>
        </a:p>
      </cdr:txBody>
    </cdr:sp>
  </cdr:relSizeAnchor>
  <cdr:relSizeAnchor xmlns:cdr="http://schemas.openxmlformats.org/drawingml/2006/chartDrawing">
    <cdr:from>
      <cdr:x>0.39396</cdr:x>
      <cdr:y>0.14581</cdr:y>
    </cdr:from>
    <cdr:to>
      <cdr:x>0.65203</cdr:x>
      <cdr:y>0.21148</cdr:y>
    </cdr:to>
    <cdr:sp macro="" textlink="">
      <cdr:nvSpPr>
        <cdr:cNvPr id="6" name="TextBox 1"/>
        <cdr:cNvSpPr txBox="1"/>
      </cdr:nvSpPr>
      <cdr:spPr>
        <a:xfrm xmlns:a="http://schemas.openxmlformats.org/drawingml/2006/main" rot="20408449" flipH="1">
          <a:off x="1758817" y="619451"/>
          <a:ext cx="1152153" cy="278997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31750"/>
        </a:effectLst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FF0000"/>
              </a:solidFill>
              <a:latin typeface="+mj-lt"/>
            </a:rPr>
            <a:t>    +8 864,1</a:t>
          </a:r>
        </a:p>
      </cdr:txBody>
    </cdr:sp>
  </cdr:relSizeAnchor>
  <cdr:relSizeAnchor xmlns:cdr="http://schemas.openxmlformats.org/drawingml/2006/chartDrawing">
    <cdr:from>
      <cdr:x>0.16521</cdr:x>
      <cdr:y>0</cdr:y>
    </cdr:from>
    <cdr:to>
      <cdr:x>0.92327</cdr:x>
      <cdr:y>0.09414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37575" y="0"/>
          <a:ext cx="3384356" cy="399951"/>
        </a:xfrm>
        <a:prstGeom xmlns:a="http://schemas.openxmlformats.org/drawingml/2006/main" prst="round1Rect">
          <a:avLst/>
        </a:prstGeom>
        <a:solidFill xmlns:a="http://schemas.openxmlformats.org/drawingml/2006/main">
          <a:schemeClr val="bg2">
            <a:lumMod val="75000"/>
          </a:schemeClr>
        </a:solidFill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ctr" anchorCtr="0"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prstClr val="black"/>
              </a:solidFill>
              <a:latin typeface="TimesET" pitchFamily="2" charset="0"/>
            </a:rPr>
            <a:t>Инвестиционные расходы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0.0339</cdr:x>
      <cdr:y>0.05715</cdr:y>
    </cdr:from>
    <cdr:to>
      <cdr:x>0.21189</cdr:x>
      <cdr:y>0.16567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288032"/>
          <a:ext cx="1512168" cy="546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0.05922</cdr:x>
      <cdr:y>0.69066</cdr:y>
    </cdr:from>
    <cdr:to>
      <cdr:x>0.29722</cdr:x>
      <cdr:y>0.99877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6213D3D8-ADC3-474C-9EA9-AD6B769FBFE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3112" y="3480905"/>
          <a:ext cx="2022048" cy="15528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0.075</cdr:x>
      <cdr:y>0.02703</cdr:y>
    </cdr:from>
    <cdr:to>
      <cdr:x>0.34167</cdr:x>
      <cdr:y>0.16218</cdr:y>
    </cdr:to>
    <cdr:sp macro="" textlink="">
      <cdr:nvSpPr>
        <cdr:cNvPr id="4" name="Прямоугольная выноска 14">
          <a:extLst xmlns:a="http://schemas.openxmlformats.org/drawingml/2006/main">
            <a:ext uri="{FF2B5EF4-FFF2-40B4-BE49-F238E27FC236}">
              <a16:creationId xmlns:a16="http://schemas.microsoft.com/office/drawing/2014/main" id="{CE7A1821-8D83-453A-B368-2356A43B51AD}"/>
            </a:ext>
          </a:extLst>
        </cdr:cNvPr>
        <cdr:cNvSpPr/>
      </cdr:nvSpPr>
      <cdr:spPr>
        <a:xfrm xmlns:a="http://schemas.openxmlformats.org/drawingml/2006/main">
          <a:off x="648072" y="144016"/>
          <a:ext cx="2304256" cy="720084"/>
        </a:xfrm>
        <a:prstGeom xmlns:a="http://schemas.openxmlformats.org/drawingml/2006/main" prst="wedgeRectCallout">
          <a:avLst>
            <a:gd name="adj1" fmla="val -584"/>
            <a:gd name="adj2" fmla="val 110145"/>
          </a:avLst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defRPr/>
          </a:pPr>
          <a:r>
            <a:rPr lang="ru-RU" sz="1800" b="1" dirty="0">
              <a:solidFill>
                <a:schemeClr val="accent2">
                  <a:lumMod val="75000"/>
                </a:schemeClr>
              </a:solidFill>
            </a:rPr>
            <a:t>2 002 668,4 </a:t>
          </a:r>
          <a:r>
            <a:rPr lang="ru-RU" sz="1800" b="1" dirty="0" err="1">
              <a:solidFill>
                <a:schemeClr val="accent2">
                  <a:lumMod val="75000"/>
                </a:schemeClr>
              </a:solidFill>
            </a:rPr>
            <a:t>млн.руб</a:t>
          </a:r>
          <a:r>
            <a:rPr lang="ru-RU" sz="1800" b="1" dirty="0">
              <a:solidFill>
                <a:schemeClr val="accent2">
                  <a:lumMod val="75000"/>
                </a:schemeClr>
              </a:solidFill>
            </a:rPr>
            <a:t>.</a:t>
          </a:r>
        </a:p>
        <a:p xmlns:a="http://schemas.openxmlformats.org/drawingml/2006/main">
          <a:pPr algn="ctr" eaLnBrk="1" hangingPunct="1">
            <a:defRPr/>
          </a:pPr>
          <a:r>
            <a:rPr lang="ru-RU" sz="1600" b="1" dirty="0">
              <a:solidFill>
                <a:schemeClr val="accent2">
                  <a:lumMod val="75000"/>
                </a:schemeClr>
              </a:solidFill>
            </a:rPr>
            <a:t>(95,2 </a:t>
          </a:r>
          <a:r>
            <a:rPr lang="ru-RU" sz="1800" b="1" dirty="0">
              <a:solidFill>
                <a:schemeClr val="accent2">
                  <a:lumMod val="75000"/>
                </a:schemeClr>
              </a:solidFill>
            </a:rPr>
            <a:t>% от плана)</a:t>
          </a:r>
          <a:endParaRPr lang="ru-RU" sz="14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0.47093</cdr:x>
      <cdr:y>0.70294</cdr:y>
    </cdr:from>
    <cdr:to>
      <cdr:x>0.94508</cdr:x>
      <cdr:y>0.76704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4069261" y="3745277"/>
          <a:ext cx="4097111" cy="34152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</a:rPr>
            <a:t>Жилищно-коммунальное хозяйство, </a:t>
          </a:r>
          <a:r>
            <a:rPr lang="ru-RU" sz="1600" b="1" dirty="0">
              <a:solidFill>
                <a:srgbClr val="FF0000"/>
              </a:solidFill>
            </a:rPr>
            <a:t>9,3%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0.28225</cdr:x>
      <cdr:y>0.44391</cdr:y>
    </cdr:from>
    <cdr:to>
      <cdr:x>0.40321</cdr:x>
      <cdr:y>0.49588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520227" y="2460293"/>
          <a:ext cx="1080050" cy="288035"/>
        </a:xfrm>
        <a:prstGeom xmlns:a="http://schemas.openxmlformats.org/drawingml/2006/main" prst="rect">
          <a:avLst/>
        </a:prstGeom>
        <a:solidFill xmlns:a="http://schemas.openxmlformats.org/drawingml/2006/main">
          <a:srgbClr val="9BBB59">
            <a:lumMod val="20000"/>
            <a:lumOff val="80000"/>
          </a:srgbClr>
        </a:solidFill>
        <a:ln xmlns:a="http://schemas.openxmlformats.org/drawingml/2006/main" w="3175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ysClr val="windowText" lastClr="000000"/>
              </a:solidFill>
            </a:rPr>
            <a:t>289 173,3</a:t>
          </a:r>
        </a:p>
      </cdr:txBody>
    </cdr:sp>
  </cdr:relSizeAnchor>
  <cdr:relSizeAnchor xmlns:cdr="http://schemas.openxmlformats.org/drawingml/2006/chartDrawing">
    <cdr:from>
      <cdr:x>0.08585</cdr:x>
      <cdr:y>0.49755</cdr:y>
    </cdr:from>
    <cdr:to>
      <cdr:x>0.20681</cdr:x>
      <cdr:y>0.55434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66559" y="2757557"/>
          <a:ext cx="1080051" cy="314749"/>
        </a:xfrm>
        <a:prstGeom xmlns:a="http://schemas.openxmlformats.org/drawingml/2006/main" prst="rect">
          <a:avLst/>
        </a:prstGeom>
        <a:solidFill xmlns:a="http://schemas.openxmlformats.org/drawingml/2006/main">
          <a:srgbClr val="9BBB59">
            <a:lumMod val="20000"/>
            <a:lumOff val="80000"/>
          </a:srgbClr>
        </a:solidFill>
        <a:ln xmlns:a="http://schemas.openxmlformats.org/drawingml/2006/main" w="3175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ysClr val="windowText" lastClr="000000"/>
              </a:solidFill>
            </a:rPr>
            <a:t>214 017,8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08"/>
          </a:xfrm>
          <a:prstGeom prst="rect">
            <a:avLst/>
          </a:prstGeom>
        </p:spPr>
        <p:txBody>
          <a:bodyPr vert="horz" lIns="92021" tIns="46012" rIns="92021" bIns="4601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6808"/>
          </a:xfrm>
          <a:prstGeom prst="rect">
            <a:avLst/>
          </a:prstGeom>
        </p:spPr>
        <p:txBody>
          <a:bodyPr vert="horz" lIns="92021" tIns="46012" rIns="92021" bIns="4601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00E0E1-AB61-4759-8E53-9336AB5BB80A}" type="datetimeFigureOut">
              <a:rPr lang="ru-RU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1" tIns="46012" rIns="92021" bIns="4601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15709"/>
            <a:ext cx="5438463" cy="4466511"/>
          </a:xfrm>
          <a:prstGeom prst="rect">
            <a:avLst/>
          </a:prstGeom>
        </p:spPr>
        <p:txBody>
          <a:bodyPr vert="horz" lIns="92021" tIns="46012" rIns="92021" bIns="46012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5"/>
            <a:ext cx="2944958" cy="496808"/>
          </a:xfrm>
          <a:prstGeom prst="rect">
            <a:avLst/>
          </a:prstGeom>
        </p:spPr>
        <p:txBody>
          <a:bodyPr vert="horz" lIns="92021" tIns="46012" rIns="92021" bIns="4601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8245"/>
            <a:ext cx="2944958" cy="496808"/>
          </a:xfrm>
          <a:prstGeom prst="rect">
            <a:avLst/>
          </a:prstGeom>
        </p:spPr>
        <p:txBody>
          <a:bodyPr vert="horz" wrap="square" lIns="92021" tIns="46012" rIns="92021" bIns="460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87FD30A-B018-4C2D-8AAA-BFB5A8A6CC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4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FD30A-B018-4C2D-8AAA-BFB5A8A6CC3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18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FC5FC-5CFF-4A92-B666-049D5CD96D52}" type="datetimeFigureOut">
              <a:rPr lang="ru-RU" smtClean="0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EB6B5-9AB4-428D-87A9-9FF017FAD0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4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2823A-CB7A-4F75-9211-1A87EE8C4217}" type="datetimeFigureOut">
              <a:rPr lang="ru-RU" smtClean="0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AC1E9-2990-4EFD-9A31-D5F5E4F94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40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30A9-EBDA-4C23-AA5F-2E57971D7BB5}" type="datetimeFigureOut">
              <a:rPr lang="ru-RU" smtClean="0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1B3B4-20DD-410C-B505-6BD0B5A691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7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4148-4114-4242-80FF-79A10FFA0881}" type="datetimeFigureOut">
              <a:rPr lang="ru-RU" smtClean="0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72C07-9502-4C7A-B62E-10B3A18E9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2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41EA2-2F93-4B3B-96E0-964ADA24AF5D}" type="datetimeFigureOut">
              <a:rPr lang="ru-RU" smtClean="0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14731-5D35-45C6-8E5E-85DC334654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5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41D3-DBAA-4B79-968A-A8B55C5D8C43}" type="datetimeFigureOut">
              <a:rPr lang="ru-RU" smtClean="0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FF0DE-B780-4DE3-9B0B-2BAC91A19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8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81B4B-D1FD-47EF-8E00-A1FD9D046EEB}" type="datetimeFigureOut">
              <a:rPr lang="ru-RU" smtClean="0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3F5D0-C097-4C8E-9745-E7BF8490E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2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2"/>
            <a:ext cx="12192000" cy="981075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>
                <a:cs typeface="Arial" charset="0"/>
              </a:rPr>
              <a:t>       </a:t>
            </a:r>
            <a:endParaRPr lang="ru-RU" altLang="ru-RU" sz="24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" name="Picture 5" descr="ger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899584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436" y="0"/>
            <a:ext cx="10273141" cy="980728"/>
          </a:xfrm>
        </p:spPr>
        <p:txBody>
          <a:bodyPr/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9423E-EF89-49FE-9A1F-9E6C612D1268}" type="datetimeFigureOut">
              <a:rPr lang="ru-RU" smtClean="0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FD083-CF09-4F39-9D79-9F76626E6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8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C979-86A7-4410-9693-B073BD2DA894}" type="datetimeFigureOut">
              <a:rPr lang="ru-RU" smtClean="0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5840A-8134-42B5-A68E-F00C1C7DD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3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6494-73D1-4F45-9EEA-F657675F93DC}" type="datetimeFigureOut">
              <a:rPr lang="ru-RU" smtClean="0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0AC01-9DE3-4264-8BE7-D36D149FC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8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D6D89-D3F1-49F9-8BE6-1043DF3DB1E6}" type="datetimeFigureOut">
              <a:rPr lang="ru-RU" smtClean="0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1B133-3E1B-4F22-86E7-232EA5110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0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4" y="6356355"/>
            <a:ext cx="1742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59423E-EF89-49FE-9A1F-9E6C612D1268}" type="datetimeFigureOut">
              <a:rPr lang="ru-RU" smtClean="0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734737" y="6356355"/>
            <a:ext cx="4034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52217" y="6356355"/>
            <a:ext cx="140546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03202"/>
                </a:solidFill>
                <a:latin typeface="Calibri" panose="020F0502020204030204" pitchFamily="34" charset="0"/>
              </a:defRPr>
            </a:lvl1pPr>
          </a:lstStyle>
          <a:p>
            <a:fld id="{38EFD083-CF09-4F39-9D79-9F76626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-96688" y="2420888"/>
            <a:ext cx="11305256" cy="12239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ru-RU" sz="6000" b="1" i="1" dirty="0">
                <a:solidFill>
                  <a:schemeClr val="bg1"/>
                </a:solidFill>
              </a:rPr>
              <a:t>Публичные слушания по годовому отчету об исполнении бюджета Чебоксарского района</a:t>
            </a:r>
            <a:br>
              <a:rPr lang="ru-RU" sz="6000" b="1" i="1" dirty="0">
                <a:solidFill>
                  <a:schemeClr val="bg1"/>
                </a:solidFill>
              </a:rPr>
            </a:br>
            <a:r>
              <a:rPr lang="ru-RU" sz="6000" b="1" i="1" dirty="0">
                <a:solidFill>
                  <a:schemeClr val="bg1"/>
                </a:solidFill>
              </a:rPr>
              <a:t>за 2021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145137"/>
              </p:ext>
            </p:extLst>
          </p:nvPr>
        </p:nvGraphicFramePr>
        <p:xfrm>
          <a:off x="1781483" y="1127034"/>
          <a:ext cx="8928991" cy="554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41" y="1556792"/>
            <a:ext cx="2724376" cy="18230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74" y="2780928"/>
            <a:ext cx="2528338" cy="189625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843576" y="1620378"/>
            <a:ext cx="1357709" cy="338554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dirty="0"/>
              <a:t>718 370,6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852934" y="1620378"/>
            <a:ext cx="1224136" cy="338554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dirty="0"/>
              <a:t>976 237,5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607" y="188641"/>
            <a:ext cx="5077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Расходы на образование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08135" y="2664958"/>
            <a:ext cx="1080069" cy="3147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442 951,2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84073" y="2314434"/>
            <a:ext cx="100806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606 957,6</a:t>
            </a:r>
          </a:p>
        </p:txBody>
      </p:sp>
    </p:spTree>
    <p:extLst>
      <p:ext uri="{BB962C8B-B14F-4D97-AF65-F5344CB8AC3E}">
        <p14:creationId xmlns:p14="http://schemas.microsoft.com/office/powerpoint/2010/main" val="292518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424739"/>
              </p:ext>
            </p:extLst>
          </p:nvPr>
        </p:nvGraphicFramePr>
        <p:xfrm>
          <a:off x="1847528" y="1189604"/>
          <a:ext cx="8749850" cy="543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1" y="2852936"/>
            <a:ext cx="2736304" cy="20522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80" y="1628894"/>
            <a:ext cx="2850999" cy="165609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39616" y="260648"/>
            <a:ext cx="7740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Расходы на культуру и спорт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012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949466"/>
              </p:ext>
            </p:extLst>
          </p:nvPr>
        </p:nvGraphicFramePr>
        <p:xfrm>
          <a:off x="1631505" y="1196752"/>
          <a:ext cx="8822804" cy="5366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041" y="3865051"/>
            <a:ext cx="2188475" cy="1364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83632" y="260648"/>
            <a:ext cx="713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Социальная политика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75" y="1576246"/>
            <a:ext cx="3356475" cy="223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9012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07568" y="1772816"/>
            <a:ext cx="3739345" cy="1072866"/>
          </a:xfrm>
          <a:prstGeom prst="roundRect">
            <a:avLst/>
          </a:prstGeom>
          <a:effectLst>
            <a:outerShdw blurRad="149987" dist="250190" dir="8460000" algn="ctr" rotWithShape="0">
              <a:schemeClr val="tx1">
                <a:alpha val="28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2990" y="26064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Итоги исполнения бюджета</a:t>
            </a:r>
          </a:p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36609" y="1762769"/>
            <a:ext cx="3519366" cy="1092961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2 030 905,0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06055" y="4454770"/>
            <a:ext cx="3739345" cy="1072866"/>
          </a:xfrm>
          <a:prstGeom prst="roundRect">
            <a:avLst/>
          </a:prstGeom>
          <a:effectLst>
            <a:outerShdw blurRad="149987" dist="250190" dir="8460000" algn="ctr" rotWithShape="0">
              <a:schemeClr val="tx1">
                <a:alpha val="28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Дефицит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07572" y="3116057"/>
            <a:ext cx="3739345" cy="1072866"/>
          </a:xfrm>
          <a:prstGeom prst="roundRect">
            <a:avLst/>
          </a:prstGeom>
          <a:effectLst>
            <a:outerShdw blurRad="149987" dist="250190" dir="8460000" algn="ctr" rotWithShape="0">
              <a:schemeClr val="tx1">
                <a:alpha val="28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35418" y="4444723"/>
            <a:ext cx="3519366" cy="1092961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28 236,6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35418" y="3095963"/>
            <a:ext cx="3519366" cy="1092961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2 002 668,4</a:t>
            </a:r>
          </a:p>
        </p:txBody>
      </p:sp>
    </p:spTree>
    <p:extLst>
      <p:ext uri="{BB962C8B-B14F-4D97-AF65-F5344CB8AC3E}">
        <p14:creationId xmlns:p14="http://schemas.microsoft.com/office/powerpoint/2010/main" val="899012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1524004" y="144464"/>
            <a:ext cx="9143999" cy="692249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b="1" dirty="0"/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31504" y="94320"/>
            <a:ext cx="1022513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Положение о регулировании бюджетных правоотношений</a:t>
            </a:r>
            <a:b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 Чебоксарском районе</a:t>
            </a:r>
            <a:endParaRPr lang="ru-RU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367808" y="1498266"/>
            <a:ext cx="6768752" cy="136815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Годовой отчет об исполнении бюджета Чебоксарского района подлежит рассмотрению Собранием депутатов Чебоксарского района и утверждению решением Собрания депутатов Чебоксарского района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403812" y="3212975"/>
            <a:ext cx="6768752" cy="144016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Не позднее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1 апреля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годовой отчет об исполнении бюджета Чебоксарского района и материалы к нему направляются в орган, осуществляющий внешний финансовый контроль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403812" y="4969410"/>
            <a:ext cx="6696744" cy="158417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Не позднее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1 мая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годовой отчет об исполнении бюджета Чебоксарского района представляется Собранию депутатов Чебоксарского района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063552" y="1493025"/>
            <a:ext cx="1944219" cy="137339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Статья 39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066294" y="5001709"/>
            <a:ext cx="1944219" cy="127333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Статья 42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063552" y="3218038"/>
            <a:ext cx="1944219" cy="143509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Статья 41</a:t>
            </a:r>
          </a:p>
        </p:txBody>
      </p:sp>
    </p:spTree>
    <p:extLst>
      <p:ext uri="{BB962C8B-B14F-4D97-AF65-F5344CB8AC3E}">
        <p14:creationId xmlns:p14="http://schemas.microsoft.com/office/powerpoint/2010/main" val="265352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79877" y="2654502"/>
            <a:ext cx="1960577" cy="919157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1 337 826,5</a:t>
            </a:r>
          </a:p>
        </p:txBody>
      </p:sp>
      <p:pic>
        <p:nvPicPr>
          <p:cNvPr id="17" name="Рисунок 1" descr="http://stvizhivka.org.ua/wp-content/uploads/2012/01/budget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" t="-964" r="-468" b="-1270"/>
          <a:stretch>
            <a:fillRect/>
          </a:stretch>
        </p:blipFill>
        <p:spPr bwMode="auto">
          <a:xfrm>
            <a:off x="1559497" y="980729"/>
            <a:ext cx="2171910" cy="171009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67608" y="89154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Плановые показатели бюджета </a:t>
            </a:r>
            <a:b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Чебоксарского района на 2021 год</a:t>
            </a:r>
          </a:p>
          <a:p>
            <a:endParaRPr lang="ru-RU" sz="2000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742284" y="2655149"/>
            <a:ext cx="1944166" cy="91851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712259" y="5085184"/>
            <a:ext cx="1969184" cy="91645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Дефицит (-)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Профицит (+)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737277" y="3864344"/>
            <a:ext cx="1944166" cy="93015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962974" y="1478989"/>
            <a:ext cx="2097510" cy="9205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Первоначальный бюджет 2021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8786585" y="1442419"/>
            <a:ext cx="1917927" cy="9170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Отклонение (%)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450923" y="1442420"/>
            <a:ext cx="1938237" cy="9170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Уточненный бюджет 2021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90529" y="3864344"/>
            <a:ext cx="1969955" cy="930155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1 342 337,6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90529" y="5057395"/>
            <a:ext cx="1933814" cy="930155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-4 511,1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55347" y="5073475"/>
            <a:ext cx="1933814" cy="928167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-65 156,92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50924" y="3864344"/>
            <a:ext cx="1938237" cy="930155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2 103 335,02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04783" y="2650199"/>
            <a:ext cx="1899236" cy="923460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2 038 178,1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784201" y="5073474"/>
            <a:ext cx="1915738" cy="928167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784201" y="3864344"/>
            <a:ext cx="1920311" cy="930155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+56,7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784201" y="2685109"/>
            <a:ext cx="1920311" cy="888550"/>
          </a:xfrm>
          <a:prstGeom prst="roundRect">
            <a:avLst/>
          </a:prstGeom>
          <a:solidFill>
            <a:srgbClr val="FFFFCC"/>
          </a:solidFill>
          <a:ln>
            <a:solidFill>
              <a:srgbClr val="2CA544"/>
            </a:solidFill>
          </a:ln>
          <a:effectLst>
            <a:outerShdw blurRad="149987" dist="250190" dir="846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+52,3</a:t>
            </a:r>
          </a:p>
        </p:txBody>
      </p:sp>
    </p:spTree>
    <p:extLst>
      <p:ext uri="{BB962C8B-B14F-4D97-AF65-F5344CB8AC3E}">
        <p14:creationId xmlns:p14="http://schemas.microsoft.com/office/powerpoint/2010/main" val="375310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7608" y="188641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Доходы бюджета Чебоксарского района</a:t>
            </a:r>
          </a:p>
          <a:p>
            <a:endParaRPr lang="ru-RU" dirty="0"/>
          </a:p>
        </p:txBody>
      </p:sp>
      <p:graphicFrame>
        <p:nvGraphicFramePr>
          <p:cNvPr id="5" name="Диаграмма 11">
            <a:extLst>
              <a:ext uri="{FF2B5EF4-FFF2-40B4-BE49-F238E27FC236}">
                <a16:creationId xmlns:a16="http://schemas.microsoft.com/office/drawing/2014/main" id="{4678E904-0A2A-4389-978E-C13524365B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383181"/>
              </p:ext>
            </p:extLst>
          </p:nvPr>
        </p:nvGraphicFramePr>
        <p:xfrm>
          <a:off x="1791710" y="1253220"/>
          <a:ext cx="86085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678156296"/>
              </p:ext>
            </p:extLst>
          </p:nvPr>
        </p:nvGraphicFramePr>
        <p:xfrm>
          <a:off x="2266530" y="4119952"/>
          <a:ext cx="3482476" cy="247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351584" y="2492896"/>
            <a:ext cx="1656184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Безвозмездные поступления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51784" y="2492896"/>
            <a:ext cx="1224136" cy="646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1 562,0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51584" y="3182813"/>
            <a:ext cx="1656184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Собственные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51784" y="3182813"/>
            <a:ext cx="1224136" cy="6462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468,9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66530" y="4412811"/>
            <a:ext cx="792088" cy="3929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23,1%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87888" y="5675930"/>
            <a:ext cx="792088" cy="3929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76,9%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072329579"/>
              </p:ext>
            </p:extLst>
          </p:nvPr>
        </p:nvGraphicFramePr>
        <p:xfrm>
          <a:off x="6441064" y="2924944"/>
          <a:ext cx="3624064" cy="332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8760296" y="1556792"/>
            <a:ext cx="1440160" cy="36004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млн.руб.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23592" y="1628800"/>
            <a:ext cx="2952328" cy="57323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ВСЕГО  - 2 030,9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(с учетом возврата)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44823" y="3917516"/>
            <a:ext cx="834144" cy="4048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360,7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883677" y="3860223"/>
            <a:ext cx="834144" cy="4048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425,6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422301" y="4788116"/>
            <a:ext cx="591040" cy="40487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29,9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338054" y="4808702"/>
            <a:ext cx="591040" cy="38428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43,3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7455827" y="3424418"/>
            <a:ext cx="447024" cy="1440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0655937">
            <a:off x="7239526" y="3241833"/>
            <a:ext cx="69762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+18 %</a:t>
            </a:r>
          </a:p>
        </p:txBody>
      </p:sp>
      <p:cxnSp>
        <p:nvCxnSpPr>
          <p:cNvPr id="33" name="Прямая со стрелкой 32"/>
          <p:cNvCxnSpPr>
            <a:cxnSpLocks/>
          </p:cNvCxnSpPr>
          <p:nvPr/>
        </p:nvCxnSpPr>
        <p:spPr>
          <a:xfrm flipV="1">
            <a:off x="8996892" y="4555628"/>
            <a:ext cx="636682" cy="1557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20843445">
            <a:off x="8855556" y="4231548"/>
            <a:ext cx="84670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+44,8 %</a:t>
            </a:r>
          </a:p>
        </p:txBody>
      </p:sp>
    </p:spTree>
    <p:extLst>
      <p:ext uri="{BB962C8B-B14F-4D97-AF65-F5344CB8AC3E}">
        <p14:creationId xmlns:p14="http://schemas.microsoft.com/office/powerpoint/2010/main" val="89901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121A5-CE5D-4AFD-BB77-6753F2127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/>
          <a:lstStyle/>
          <a:p>
            <a:r>
              <a:rPr lang="ru-RU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Доходы бюджета Чебоксарского района</a:t>
            </a:r>
            <a:endParaRPr lang="ru-RU" sz="3000" dirty="0"/>
          </a:p>
        </p:txBody>
      </p:sp>
      <p:graphicFrame>
        <p:nvGraphicFramePr>
          <p:cNvPr id="4" name="Диаграмма 11">
            <a:extLst>
              <a:ext uri="{FF2B5EF4-FFF2-40B4-BE49-F238E27FC236}">
                <a16:creationId xmlns:a16="http://schemas.microsoft.com/office/drawing/2014/main" id="{96CC8D19-1207-4198-9D11-B4307B5DB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372156"/>
              </p:ext>
            </p:extLst>
          </p:nvPr>
        </p:nvGraphicFramePr>
        <p:xfrm>
          <a:off x="1919536" y="1196752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4367811" y="3465036"/>
            <a:ext cx="1073525" cy="648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56,7</a:t>
            </a:r>
          </a:p>
        </p:txBody>
      </p:sp>
      <p:sp>
        <p:nvSpPr>
          <p:cNvPr id="13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4367809" y="2542443"/>
            <a:ext cx="1073525" cy="648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348,5</a:t>
            </a:r>
          </a:p>
        </p:txBody>
      </p:sp>
      <p:sp>
        <p:nvSpPr>
          <p:cNvPr id="14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4367810" y="5310223"/>
            <a:ext cx="1073525" cy="648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27,1</a:t>
            </a:r>
          </a:p>
        </p:txBody>
      </p:sp>
      <p:sp>
        <p:nvSpPr>
          <p:cNvPr id="15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4367809" y="4400970"/>
            <a:ext cx="1073525" cy="648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34,5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2204487" y="3464866"/>
            <a:ext cx="1888347" cy="648040"/>
            <a:chOff x="-1925657" y="2427891"/>
            <a:chExt cx="1888347" cy="64804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Стрелка вправо 20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800" b="1" dirty="0">
                  <a:solidFill>
                    <a:schemeClr val="tx1"/>
                  </a:solidFill>
                </a:rPr>
                <a:t>ЕНВД,УСН, ЕСХН, ПАТЕНТ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204487" y="2555613"/>
            <a:ext cx="1888347" cy="648040"/>
            <a:chOff x="-1925657" y="2427891"/>
            <a:chExt cx="1888347" cy="64804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5" name="Стрелка вправо 24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НДФЛ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204487" y="5310223"/>
            <a:ext cx="1888347" cy="648040"/>
            <a:chOff x="-1925657" y="2427891"/>
            <a:chExt cx="1888347" cy="64804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8" name="Стрелка вправо 27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Прочие налоговые и неналоговые 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204487" y="4400970"/>
            <a:ext cx="1888347" cy="648040"/>
            <a:chOff x="-1925657" y="2427891"/>
            <a:chExt cx="1888347" cy="64804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1" name="Стрелка вправо 30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>
                  <a:solidFill>
                    <a:schemeClr val="tx1"/>
                  </a:solidFill>
                </a:rPr>
                <a:t>От продажи и ис-пользования мун. имущества</a:t>
              </a:r>
            </a:p>
          </p:txBody>
        </p:sp>
      </p:grpSp>
      <p:sp>
        <p:nvSpPr>
          <p:cNvPr id="33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8729864" y="3464866"/>
            <a:ext cx="1073525" cy="648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803,0</a:t>
            </a:r>
          </a:p>
        </p:txBody>
      </p:sp>
      <p:sp>
        <p:nvSpPr>
          <p:cNvPr id="34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8729863" y="2555613"/>
            <a:ext cx="1073525" cy="648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4,8</a:t>
            </a:r>
          </a:p>
        </p:txBody>
      </p:sp>
      <p:sp>
        <p:nvSpPr>
          <p:cNvPr id="35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8729863" y="5310053"/>
            <a:ext cx="1073525" cy="648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186,2</a:t>
            </a:r>
          </a:p>
        </p:txBody>
      </p:sp>
      <p:sp>
        <p:nvSpPr>
          <p:cNvPr id="36" name="Прямоугольник: скругленные углы 9">
            <a:extLst>
              <a:ext uri="{FF2B5EF4-FFF2-40B4-BE49-F238E27FC236}">
                <a16:creationId xmlns:a16="http://schemas.microsoft.com/office/drawing/2014/main" id="{BAC77D1C-1B0B-4AED-9F81-1CC40C9F0CE7}"/>
              </a:ext>
            </a:extLst>
          </p:cNvPr>
          <p:cNvSpPr/>
          <p:nvPr/>
        </p:nvSpPr>
        <p:spPr>
          <a:xfrm>
            <a:off x="8729862" y="4400800"/>
            <a:ext cx="1073525" cy="648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642,9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6566540" y="3464696"/>
            <a:ext cx="1888347" cy="648040"/>
            <a:chOff x="-1925657" y="2427891"/>
            <a:chExt cx="1888347" cy="64804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8" name="Стрелка вправо 37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Субсидии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566540" y="2555443"/>
            <a:ext cx="1888347" cy="648040"/>
            <a:chOff x="-1925657" y="2427891"/>
            <a:chExt cx="1888347" cy="64804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1" name="Стрелка вправо 40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Дотации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566540" y="5310053"/>
            <a:ext cx="1888347" cy="648040"/>
            <a:chOff x="-1925657" y="2427891"/>
            <a:chExt cx="1888347" cy="64804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4" name="Стрелка вправо 43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5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Иные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6566540" y="4400800"/>
            <a:ext cx="1888347" cy="648040"/>
            <a:chOff x="-1925657" y="2427891"/>
            <a:chExt cx="1888347" cy="64804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7" name="Стрелка вправо 46"/>
            <p:cNvSpPr/>
            <p:nvPr/>
          </p:nvSpPr>
          <p:spPr>
            <a:xfrm>
              <a:off x="-1393981" y="2624019"/>
              <a:ext cx="1356671" cy="255784"/>
            </a:xfrm>
            <a:prstGeom prst="rightArrow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8" name="Прямоугольник: скругленные углы 9">
              <a:extLst>
                <a:ext uri="{FF2B5EF4-FFF2-40B4-BE49-F238E27FC236}">
                  <a16:creationId xmlns:a16="http://schemas.microsoft.com/office/drawing/2014/main" id="{BAC77D1C-1B0B-4AED-9F81-1CC40C9F0CE7}"/>
                </a:ext>
              </a:extLst>
            </p:cNvPr>
            <p:cNvSpPr/>
            <p:nvPr/>
          </p:nvSpPr>
          <p:spPr>
            <a:xfrm>
              <a:off x="-1925657" y="2427891"/>
              <a:ext cx="1656207" cy="648040"/>
            </a:xfrm>
            <a:prstGeom prst="roundRect">
              <a:avLst/>
            </a:prstGeom>
            <a:grp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Субвенция</a:t>
              </a:r>
            </a:p>
          </p:txBody>
        </p:sp>
      </p:grpSp>
      <p:sp>
        <p:nvSpPr>
          <p:cNvPr id="65" name="Прямоугольник с двумя скругленными противолежащими углами 64"/>
          <p:cNvSpPr/>
          <p:nvPr/>
        </p:nvSpPr>
        <p:spPr>
          <a:xfrm>
            <a:off x="8729862" y="1287580"/>
            <a:ext cx="1365881" cy="29430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млн.руб.</a:t>
            </a:r>
          </a:p>
        </p:txBody>
      </p:sp>
    </p:spTree>
    <p:extLst>
      <p:ext uri="{BB962C8B-B14F-4D97-AF65-F5344CB8AC3E}">
        <p14:creationId xmlns:p14="http://schemas.microsoft.com/office/powerpoint/2010/main" val="272378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855640" y="5055990"/>
            <a:ext cx="1728192" cy="1399703"/>
          </a:xfrm>
          <a:prstGeom prst="roundRect">
            <a:avLst/>
          </a:prstGeom>
          <a:solidFill>
            <a:srgbClr val="E7C2DA"/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+mj-lt"/>
              </a:rPr>
              <a:t>9,0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27800" y="5055990"/>
            <a:ext cx="5710376" cy="1399703"/>
          </a:xfrm>
          <a:prstGeom prst="roundRect">
            <a:avLst/>
          </a:prstGeom>
          <a:solidFill>
            <a:srgbClr val="E7C2DA"/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600" b="1" dirty="0">
                <a:solidFill>
                  <a:schemeClr val="tx1"/>
                </a:solidFill>
              </a:rPr>
              <a:t>Субвенции на выплату компенсации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образовательную программу дошкольного образования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5640" y="2637637"/>
            <a:ext cx="1728192" cy="10053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+mj-lt"/>
              </a:rPr>
              <a:t>37 231,7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27799" y="2637637"/>
            <a:ext cx="5702028" cy="10053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2100" b="1" dirty="0">
                <a:solidFill>
                  <a:schemeClr val="tx1"/>
                </a:solidFill>
                <a:latin typeface="+mj-lt"/>
              </a:rPr>
              <a:t>Субсидии на благоустройство дворовых территорий и тротуаров в населенных пунктах</a:t>
            </a:r>
          </a:p>
          <a:p>
            <a:pPr algn="just" eaLnBrk="1" hangingPunct="1">
              <a:defRPr/>
            </a:pP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31968" y="1536376"/>
            <a:ext cx="1751864" cy="848385"/>
          </a:xfrm>
          <a:prstGeom prst="roundRect">
            <a:avLst/>
          </a:prstGeom>
          <a:solidFill>
            <a:srgbClr val="FFFFCC"/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</a:rPr>
              <a:t>37 266,5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6990" y="1556792"/>
            <a:ext cx="1895103" cy="928842"/>
          </a:xfrm>
          <a:prstGeom prst="roundRect">
            <a:avLst/>
          </a:prstGeom>
          <a:solidFill>
            <a:srgbClr val="FFFFCC"/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+mj-lt"/>
              </a:rPr>
              <a:t>Остатки</a:t>
            </a:r>
            <a:r>
              <a:rPr lang="ru-RU" sz="14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всего тыс.</a:t>
            </a:r>
            <a:r>
              <a:rPr lang="ru-RU" dirty="0">
                <a:solidFill>
                  <a:schemeClr val="tx1"/>
                </a:solidFill>
              </a:rPr>
              <a:t>руб.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7799" y="1556791"/>
            <a:ext cx="5710378" cy="827969"/>
          </a:xfrm>
          <a:prstGeom prst="roundRect">
            <a:avLst/>
          </a:prstGeom>
          <a:solidFill>
            <a:srgbClr val="FFFFCC"/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+mj-lt"/>
              </a:rPr>
              <a:t>Возвращено в республиканский бюджет в январе 2022 года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15480" y="116632"/>
            <a:ext cx="97930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Возврат неиспользованных остатков средств 2021 года </a:t>
            </a:r>
            <a:endParaRPr lang="en-US" sz="30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 республиканский бюджет</a:t>
            </a:r>
          </a:p>
          <a:p>
            <a:endParaRPr lang="ru-RU" dirty="0"/>
          </a:p>
        </p:txBody>
      </p:sp>
      <p:sp>
        <p:nvSpPr>
          <p:cNvPr id="16" name="Скругленный прямоугольник 13">
            <a:extLst>
              <a:ext uri="{FF2B5EF4-FFF2-40B4-BE49-F238E27FC236}">
                <a16:creationId xmlns:a16="http://schemas.microsoft.com/office/drawing/2014/main" id="{5B3090C4-3C4F-48D1-9FBA-6F98FB3F66C8}"/>
              </a:ext>
            </a:extLst>
          </p:cNvPr>
          <p:cNvSpPr/>
          <p:nvPr/>
        </p:nvSpPr>
        <p:spPr>
          <a:xfrm>
            <a:off x="2855640" y="3925293"/>
            <a:ext cx="1728192" cy="9105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+mj-lt"/>
              </a:rPr>
              <a:t>25,8</a:t>
            </a:r>
          </a:p>
        </p:txBody>
      </p:sp>
      <p:sp>
        <p:nvSpPr>
          <p:cNvPr id="17" name="Скругленный прямоугольник 14">
            <a:extLst>
              <a:ext uri="{FF2B5EF4-FFF2-40B4-BE49-F238E27FC236}">
                <a16:creationId xmlns:a16="http://schemas.microsoft.com/office/drawing/2014/main" id="{3BBB45AE-590D-4387-960C-E85696AA9C9D}"/>
              </a:ext>
            </a:extLst>
          </p:cNvPr>
          <p:cNvSpPr/>
          <p:nvPr/>
        </p:nvSpPr>
        <p:spPr>
          <a:xfrm>
            <a:off x="4827798" y="3925293"/>
            <a:ext cx="5702029" cy="9105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2CA5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2100" b="1" dirty="0">
                <a:solidFill>
                  <a:schemeClr val="tx1"/>
                </a:solidFill>
                <a:latin typeface="+mj-lt"/>
              </a:rPr>
              <a:t>Субсидии на реализацию инициативных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143384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720080"/>
          </a:xfrm>
        </p:spPr>
        <p:txBody>
          <a:bodyPr/>
          <a:lstStyle/>
          <a:p>
            <a:r>
              <a:rPr lang="ru-RU" sz="3000" b="1" dirty="0">
                <a:solidFill>
                  <a:schemeClr val="bg1"/>
                </a:solidFill>
                <a:latin typeface="+mn-lt"/>
              </a:rPr>
              <a:t>     Анализ недоимки по неналоговым доходам</a:t>
            </a:r>
          </a:p>
        </p:txBody>
      </p:sp>
      <p:sp>
        <p:nvSpPr>
          <p:cNvPr id="6" name="Скругленный прямоугольник 8"/>
          <p:cNvSpPr/>
          <p:nvPr/>
        </p:nvSpPr>
        <p:spPr>
          <a:xfrm>
            <a:off x="1847528" y="1196752"/>
            <a:ext cx="8693868" cy="5312618"/>
          </a:xfrm>
          <a:custGeom>
            <a:avLst/>
            <a:gdLst>
              <a:gd name="connsiteX0" fmla="*/ 0 w 10280253"/>
              <a:gd name="connsiteY0" fmla="*/ 848380 h 5090178"/>
              <a:gd name="connsiteX1" fmla="*/ 848380 w 10280253"/>
              <a:gd name="connsiteY1" fmla="*/ 0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848380 h 5090178"/>
              <a:gd name="connsiteX0" fmla="*/ 0 w 10280253"/>
              <a:gd name="connsiteY0" fmla="*/ 467380 h 5090178"/>
              <a:gd name="connsiteX1" fmla="*/ 848380 w 10280253"/>
              <a:gd name="connsiteY1" fmla="*/ 0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467380 h 5090178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467380 h 5090178"/>
              <a:gd name="connsiteX0" fmla="*/ 0 w 10280253"/>
              <a:gd name="connsiteY0" fmla="*/ 467380 h 5092494"/>
              <a:gd name="connsiteX1" fmla="*/ 476905 w 10280253"/>
              <a:gd name="connsiteY1" fmla="*/ 9525 h 5092494"/>
              <a:gd name="connsiteX2" fmla="*/ 9431873 w 10280253"/>
              <a:gd name="connsiteY2" fmla="*/ 0 h 5092494"/>
              <a:gd name="connsiteX3" fmla="*/ 10280253 w 10280253"/>
              <a:gd name="connsiteY3" fmla="*/ 848380 h 5092494"/>
              <a:gd name="connsiteX4" fmla="*/ 10280253 w 10280253"/>
              <a:gd name="connsiteY4" fmla="*/ 4241798 h 5092494"/>
              <a:gd name="connsiteX5" fmla="*/ 9431873 w 10280253"/>
              <a:gd name="connsiteY5" fmla="*/ 5090178 h 5092494"/>
              <a:gd name="connsiteX6" fmla="*/ 848380 w 10280253"/>
              <a:gd name="connsiteY6" fmla="*/ 5090178 h 5092494"/>
              <a:gd name="connsiteX7" fmla="*/ 0 w 10280253"/>
              <a:gd name="connsiteY7" fmla="*/ 4679948 h 5092494"/>
              <a:gd name="connsiteX8" fmla="*/ 0 w 10280253"/>
              <a:gd name="connsiteY8" fmla="*/ 467380 h 5092494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667405 w 10280253"/>
              <a:gd name="connsiteY6" fmla="*/ 5061603 h 5090178"/>
              <a:gd name="connsiteX7" fmla="*/ 0 w 10280253"/>
              <a:gd name="connsiteY7" fmla="*/ 4679948 h 5090178"/>
              <a:gd name="connsiteX8" fmla="*/ 0 w 10280253"/>
              <a:gd name="connsiteY8" fmla="*/ 467380 h 5090178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467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667405 w 10280253"/>
              <a:gd name="connsiteY6" fmla="*/ 5061603 h 5090178"/>
              <a:gd name="connsiteX7" fmla="*/ 0 w 10280253"/>
              <a:gd name="connsiteY7" fmla="*/ 4679948 h 5090178"/>
              <a:gd name="connsiteX8" fmla="*/ 0 w 10280253"/>
              <a:gd name="connsiteY8" fmla="*/ 467380 h 5090178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80253 w 10280253"/>
              <a:gd name="connsiteY4" fmla="*/ 4232294 h 5080674"/>
              <a:gd name="connsiteX5" fmla="*/ 9431873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70728 w 10280253"/>
              <a:gd name="connsiteY4" fmla="*/ 4546619 h 5080674"/>
              <a:gd name="connsiteX5" fmla="*/ 9431873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70728 w 10280253"/>
              <a:gd name="connsiteY4" fmla="*/ 4546619 h 5080674"/>
              <a:gd name="connsiteX5" fmla="*/ 9822398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80253" h="5080674">
                <a:moveTo>
                  <a:pt x="0" y="457876"/>
                </a:moveTo>
                <a:cubicBezTo>
                  <a:pt x="0" y="-10671"/>
                  <a:pt x="8358" y="21"/>
                  <a:pt x="476905" y="21"/>
                </a:cubicBezTo>
                <a:lnTo>
                  <a:pt x="9793823" y="21"/>
                </a:lnTo>
                <a:cubicBezTo>
                  <a:pt x="10262370" y="21"/>
                  <a:pt x="10280253" y="-10671"/>
                  <a:pt x="10280253" y="457876"/>
                </a:cubicBezTo>
                <a:lnTo>
                  <a:pt x="10270728" y="4546619"/>
                </a:lnTo>
                <a:cubicBezTo>
                  <a:pt x="10270728" y="5015166"/>
                  <a:pt x="10290945" y="5080674"/>
                  <a:pt x="9822398" y="5080674"/>
                </a:cubicBezTo>
                <a:lnTo>
                  <a:pt x="667405" y="5052099"/>
                </a:lnTo>
                <a:cubicBezTo>
                  <a:pt x="198858" y="5052099"/>
                  <a:pt x="0" y="5138991"/>
                  <a:pt x="0" y="4670444"/>
                </a:cubicBezTo>
                <a:lnTo>
                  <a:pt x="0" y="457876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1986436" y="1581200"/>
            <a:ext cx="2016224" cy="629766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Неналоговые доходы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4111452" y="1581200"/>
            <a:ext cx="1285664" cy="629766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Недоимка на 01.01.2021</a:t>
            </a: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5508941" y="1581200"/>
            <a:ext cx="1279934" cy="629766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Недоимка на 01.01.2022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66567" y="2348880"/>
            <a:ext cx="2016224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Арендная плата за землю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59596" y="3059038"/>
            <a:ext cx="2016224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Доходы от использования имущества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75448" y="2361084"/>
            <a:ext cx="1357672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2 697,9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8941" y="2348880"/>
            <a:ext cx="1279934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2 671,2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71231" y="3073524"/>
            <a:ext cx="1357672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479,8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08941" y="3063707"/>
            <a:ext cx="1279934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479,8</a:t>
            </a:r>
          </a:p>
        </p:txBody>
      </p:sp>
      <p:sp>
        <p:nvSpPr>
          <p:cNvPr id="23" name="Овал 22"/>
          <p:cNvSpPr/>
          <p:nvPr/>
        </p:nvSpPr>
        <p:spPr>
          <a:xfrm>
            <a:off x="1991544" y="4221088"/>
            <a:ext cx="3348372" cy="20882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Возбуждено исполнительное производство по </a:t>
            </a:r>
            <a:r>
              <a:rPr lang="ru-RU" b="1" dirty="0">
                <a:solidFill>
                  <a:srgbClr val="FF0000"/>
                </a:solidFill>
              </a:rPr>
              <a:t>18</a:t>
            </a:r>
            <a:r>
              <a:rPr lang="ru-RU" dirty="0">
                <a:solidFill>
                  <a:schemeClr val="tx1"/>
                </a:solidFill>
              </a:rPr>
              <a:t> договорам аренды на сумму  </a:t>
            </a:r>
            <a:r>
              <a:rPr lang="ru-RU" b="1" dirty="0">
                <a:solidFill>
                  <a:srgbClr val="FF0000"/>
                </a:solidFill>
              </a:rPr>
              <a:t>2 633,2 </a:t>
            </a:r>
            <a:r>
              <a:rPr lang="ru-RU" dirty="0">
                <a:solidFill>
                  <a:schemeClr val="tx1"/>
                </a:solidFill>
              </a:rPr>
              <a:t>тыс.руб. 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5447928" y="5157192"/>
            <a:ext cx="90189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28048" y="4442418"/>
            <a:ext cx="2304256" cy="151216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Поступило в бюджет  по 8 исполнительным листам </a:t>
            </a:r>
            <a:r>
              <a:rPr lang="ru-RU" b="1" dirty="0">
                <a:solidFill>
                  <a:srgbClr val="FF0000"/>
                </a:solidFill>
              </a:rPr>
              <a:t>459,6 </a:t>
            </a:r>
            <a:r>
              <a:rPr lang="ru-RU" b="1" dirty="0">
                <a:solidFill>
                  <a:schemeClr val="tx1"/>
                </a:solidFill>
              </a:rPr>
              <a:t>тыс.руб.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189342" y="1695474"/>
            <a:ext cx="2304256" cy="23762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ru-RU" dirty="0"/>
              <a:t>Количество действующих договоров аренды: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ru-RU" sz="1400" b="1" dirty="0">
                <a:solidFill>
                  <a:srgbClr val="FF0000"/>
                </a:solidFill>
              </a:rPr>
              <a:t>на земельные участки -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FF0000"/>
                </a:solidFill>
              </a:rPr>
              <a:t>                       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584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ru-RU" sz="1400" b="1" dirty="0">
                <a:solidFill>
                  <a:srgbClr val="FF0000"/>
                </a:solidFill>
              </a:rPr>
              <a:t>на муниц. имущество –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</a:rPr>
              <a:t>                     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19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рямоугольник с двумя скругленными соседними углами 26"/>
          <p:cNvSpPr/>
          <p:nvPr/>
        </p:nvSpPr>
        <p:spPr>
          <a:xfrm>
            <a:off x="6888088" y="1581200"/>
            <a:ext cx="1027212" cy="629766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</a:rPr>
              <a:t>Отклоне-ние</a:t>
            </a:r>
            <a:r>
              <a:rPr lang="ru-RU" sz="1400" b="1" dirty="0">
                <a:solidFill>
                  <a:schemeClr val="tx1"/>
                </a:solidFill>
              </a:rPr>
              <a:t> (+,-)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938001" y="2348880"/>
            <a:ext cx="1151569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-26,7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88645" y="3068378"/>
            <a:ext cx="1200925" cy="9987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solidFill>
                  <a:schemeClr val="tx1"/>
                </a:solidFill>
              </a:rPr>
              <a:t>0,0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5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8"/>
          <p:cNvSpPr/>
          <p:nvPr/>
        </p:nvSpPr>
        <p:spPr>
          <a:xfrm>
            <a:off x="1847528" y="1196753"/>
            <a:ext cx="8496944" cy="5328591"/>
          </a:xfrm>
          <a:custGeom>
            <a:avLst/>
            <a:gdLst>
              <a:gd name="connsiteX0" fmla="*/ 0 w 10280253"/>
              <a:gd name="connsiteY0" fmla="*/ 848380 h 5090178"/>
              <a:gd name="connsiteX1" fmla="*/ 848380 w 10280253"/>
              <a:gd name="connsiteY1" fmla="*/ 0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848380 h 5090178"/>
              <a:gd name="connsiteX0" fmla="*/ 0 w 10280253"/>
              <a:gd name="connsiteY0" fmla="*/ 467380 h 5090178"/>
              <a:gd name="connsiteX1" fmla="*/ 848380 w 10280253"/>
              <a:gd name="connsiteY1" fmla="*/ 0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467380 h 5090178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467380 h 5090178"/>
              <a:gd name="connsiteX0" fmla="*/ 0 w 10280253"/>
              <a:gd name="connsiteY0" fmla="*/ 467380 h 5092494"/>
              <a:gd name="connsiteX1" fmla="*/ 476905 w 10280253"/>
              <a:gd name="connsiteY1" fmla="*/ 9525 h 5092494"/>
              <a:gd name="connsiteX2" fmla="*/ 9431873 w 10280253"/>
              <a:gd name="connsiteY2" fmla="*/ 0 h 5092494"/>
              <a:gd name="connsiteX3" fmla="*/ 10280253 w 10280253"/>
              <a:gd name="connsiteY3" fmla="*/ 848380 h 5092494"/>
              <a:gd name="connsiteX4" fmla="*/ 10280253 w 10280253"/>
              <a:gd name="connsiteY4" fmla="*/ 4241798 h 5092494"/>
              <a:gd name="connsiteX5" fmla="*/ 9431873 w 10280253"/>
              <a:gd name="connsiteY5" fmla="*/ 5090178 h 5092494"/>
              <a:gd name="connsiteX6" fmla="*/ 848380 w 10280253"/>
              <a:gd name="connsiteY6" fmla="*/ 5090178 h 5092494"/>
              <a:gd name="connsiteX7" fmla="*/ 0 w 10280253"/>
              <a:gd name="connsiteY7" fmla="*/ 4679948 h 5092494"/>
              <a:gd name="connsiteX8" fmla="*/ 0 w 10280253"/>
              <a:gd name="connsiteY8" fmla="*/ 467380 h 5092494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667405 w 10280253"/>
              <a:gd name="connsiteY6" fmla="*/ 5061603 h 5090178"/>
              <a:gd name="connsiteX7" fmla="*/ 0 w 10280253"/>
              <a:gd name="connsiteY7" fmla="*/ 4679948 h 5090178"/>
              <a:gd name="connsiteX8" fmla="*/ 0 w 10280253"/>
              <a:gd name="connsiteY8" fmla="*/ 467380 h 5090178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467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667405 w 10280253"/>
              <a:gd name="connsiteY6" fmla="*/ 5061603 h 5090178"/>
              <a:gd name="connsiteX7" fmla="*/ 0 w 10280253"/>
              <a:gd name="connsiteY7" fmla="*/ 4679948 h 5090178"/>
              <a:gd name="connsiteX8" fmla="*/ 0 w 10280253"/>
              <a:gd name="connsiteY8" fmla="*/ 467380 h 5090178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80253 w 10280253"/>
              <a:gd name="connsiteY4" fmla="*/ 4232294 h 5080674"/>
              <a:gd name="connsiteX5" fmla="*/ 9431873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70728 w 10280253"/>
              <a:gd name="connsiteY4" fmla="*/ 4546619 h 5080674"/>
              <a:gd name="connsiteX5" fmla="*/ 9431873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70728 w 10280253"/>
              <a:gd name="connsiteY4" fmla="*/ 4546619 h 5080674"/>
              <a:gd name="connsiteX5" fmla="*/ 9822398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80253" h="5080674">
                <a:moveTo>
                  <a:pt x="0" y="457876"/>
                </a:moveTo>
                <a:cubicBezTo>
                  <a:pt x="0" y="-10671"/>
                  <a:pt x="8358" y="21"/>
                  <a:pt x="476905" y="21"/>
                </a:cubicBezTo>
                <a:lnTo>
                  <a:pt x="9793823" y="21"/>
                </a:lnTo>
                <a:cubicBezTo>
                  <a:pt x="10262370" y="21"/>
                  <a:pt x="10280253" y="-10671"/>
                  <a:pt x="10280253" y="457876"/>
                </a:cubicBezTo>
                <a:lnTo>
                  <a:pt x="10270728" y="4546619"/>
                </a:lnTo>
                <a:cubicBezTo>
                  <a:pt x="10270728" y="5015166"/>
                  <a:pt x="10290945" y="5080674"/>
                  <a:pt x="9822398" y="5080674"/>
                </a:cubicBezTo>
                <a:lnTo>
                  <a:pt x="667405" y="5052099"/>
                </a:lnTo>
                <a:cubicBezTo>
                  <a:pt x="198858" y="5052099"/>
                  <a:pt x="0" y="5138991"/>
                  <a:pt x="0" y="4670444"/>
                </a:cubicBezTo>
                <a:lnTo>
                  <a:pt x="0" y="457876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507203"/>
              </p:ext>
            </p:extLst>
          </p:nvPr>
        </p:nvGraphicFramePr>
        <p:xfrm>
          <a:off x="1879022" y="1196753"/>
          <a:ext cx="4105275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146568"/>
              </p:ext>
            </p:extLst>
          </p:nvPr>
        </p:nvGraphicFramePr>
        <p:xfrm>
          <a:off x="6006497" y="1556792"/>
          <a:ext cx="446449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95600" y="26064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Расходы бюджета Чебоксарского района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72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412646"/>
              </p:ext>
            </p:extLst>
          </p:nvPr>
        </p:nvGraphicFramePr>
        <p:xfrm>
          <a:off x="1703512" y="1196752"/>
          <a:ext cx="8640960" cy="532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95600" y="116632"/>
            <a:ext cx="7848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Расходы бюджета Чебоксарского района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31904" y="4077072"/>
            <a:ext cx="4608512" cy="3600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tx1"/>
                </a:solidFill>
              </a:rPr>
              <a:t>Межбюджетные трансферты поселениям, </a:t>
            </a:r>
            <a:r>
              <a:rPr lang="ru-RU" sz="1600" b="1" dirty="0">
                <a:solidFill>
                  <a:srgbClr val="FF0000"/>
                </a:solidFill>
              </a:rPr>
              <a:t>10,0%</a:t>
            </a:r>
          </a:p>
        </p:txBody>
      </p:sp>
    </p:spTree>
    <p:extLst>
      <p:ext uri="{BB962C8B-B14F-4D97-AF65-F5344CB8AC3E}">
        <p14:creationId xmlns:p14="http://schemas.microsoft.com/office/powerpoint/2010/main" val="899012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17703</TotalTime>
  <Words>559</Words>
  <Application>Microsoft Office PowerPoint</Application>
  <PresentationFormat>Широкоэкранный</PresentationFormat>
  <Paragraphs>152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TimesET</vt:lpstr>
      <vt:lpstr>Тема1</vt:lpstr>
      <vt:lpstr>Публичные слушания по годовому отчету об исполнении бюджета Чебоксарского района за 2021 год</vt:lpstr>
      <vt:lpstr>Презентация PowerPoint</vt:lpstr>
      <vt:lpstr>Презентация PowerPoint</vt:lpstr>
      <vt:lpstr>Презентация PowerPoint</vt:lpstr>
      <vt:lpstr>Доходы бюджета Чебоксарского района</vt:lpstr>
      <vt:lpstr>Презентация PowerPoint</vt:lpstr>
      <vt:lpstr>     Анализ недоимки по неналоговым доходам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sergeeva</dc:creator>
  <cp:lastModifiedBy>Чеб. р-н Сергеева Мария Ивановна</cp:lastModifiedBy>
  <cp:revision>440</cp:revision>
  <cp:lastPrinted>2021-05-19T06:19:43Z</cp:lastPrinted>
  <dcterms:created xsi:type="dcterms:W3CDTF">2015-04-20T06:27:27Z</dcterms:created>
  <dcterms:modified xsi:type="dcterms:W3CDTF">2022-05-18T13:02:33Z</dcterms:modified>
</cp:coreProperties>
</file>