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6" r:id="rId1"/>
  </p:sldMasterIdLst>
  <p:notesMasterIdLst>
    <p:notesMasterId r:id="rId23"/>
  </p:notesMasterIdLst>
  <p:handoutMasterIdLst>
    <p:handoutMasterId r:id="rId24"/>
  </p:handoutMasterIdLst>
  <p:sldIdLst>
    <p:sldId id="817" r:id="rId2"/>
    <p:sldId id="819" r:id="rId3"/>
    <p:sldId id="820" r:id="rId4"/>
    <p:sldId id="821" r:id="rId5"/>
    <p:sldId id="822" r:id="rId6"/>
    <p:sldId id="823" r:id="rId7"/>
    <p:sldId id="825" r:id="rId8"/>
    <p:sldId id="826" r:id="rId9"/>
    <p:sldId id="827" r:id="rId10"/>
    <p:sldId id="828" r:id="rId11"/>
    <p:sldId id="829" r:id="rId12"/>
    <p:sldId id="830" r:id="rId13"/>
    <p:sldId id="831" r:id="rId14"/>
    <p:sldId id="832" r:id="rId15"/>
    <p:sldId id="833" r:id="rId16"/>
    <p:sldId id="834" r:id="rId17"/>
    <p:sldId id="835" r:id="rId18"/>
    <p:sldId id="836" r:id="rId19"/>
    <p:sldId id="837" r:id="rId20"/>
    <p:sldId id="838" r:id="rId21"/>
    <p:sldId id="813" r:id="rId22"/>
  </p:sldIdLst>
  <p:sldSz cx="9144000" cy="6858000" type="screen4x3"/>
  <p:notesSz cx="9926638" cy="67976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Раздел по умолчанию" id="{2970262E-9062-49A0-ABFF-45BF8EA6919B}">
          <p14:sldIdLst>
            <p14:sldId id="611"/>
            <p14:sldId id="436"/>
            <p14:sldId id="437"/>
            <p14:sldId id="438"/>
            <p14:sldId id="649"/>
            <p14:sldId id="442"/>
            <p14:sldId id="397"/>
            <p14:sldId id="396"/>
            <p14:sldId id="680"/>
            <p14:sldId id="681"/>
            <p14:sldId id="682"/>
            <p14:sldId id="683"/>
            <p14:sldId id="684"/>
            <p14:sldId id="685"/>
            <p14:sldId id="686"/>
            <p14:sldId id="753"/>
            <p14:sldId id="698"/>
            <p14:sldId id="707"/>
            <p14:sldId id="708"/>
            <p14:sldId id="709"/>
            <p14:sldId id="710"/>
            <p14:sldId id="711"/>
            <p14:sldId id="712"/>
            <p14:sldId id="713"/>
            <p14:sldId id="687"/>
            <p14:sldId id="688"/>
            <p14:sldId id="689"/>
            <p14:sldId id="690"/>
            <p14:sldId id="691"/>
            <p14:sldId id="692"/>
            <p14:sldId id="693"/>
            <p14:sldId id="752"/>
            <p14:sldId id="715"/>
            <p14:sldId id="716"/>
            <p14:sldId id="717"/>
            <p14:sldId id="718"/>
            <p14:sldId id="673"/>
            <p14:sldId id="735"/>
            <p14:sldId id="754"/>
            <p14:sldId id="755"/>
            <p14:sldId id="756"/>
            <p14:sldId id="751"/>
            <p14:sldId id="746"/>
            <p14:sldId id="747"/>
            <p14:sldId id="694"/>
            <p14:sldId id="695"/>
            <p14:sldId id="696"/>
            <p14:sldId id="719"/>
            <p14:sldId id="720"/>
            <p14:sldId id="721"/>
            <p14:sldId id="722"/>
            <p14:sldId id="723"/>
            <p14:sldId id="724"/>
            <p14:sldId id="725"/>
            <p14:sldId id="726"/>
            <p14:sldId id="727"/>
            <p14:sldId id="728"/>
            <p14:sldId id="729"/>
            <p14:sldId id="730"/>
            <p14:sldId id="731"/>
            <p14:sldId id="732"/>
            <p14:sldId id="733"/>
            <p14:sldId id="734"/>
            <p14:sldId id="736"/>
            <p14:sldId id="737"/>
            <p14:sldId id="738"/>
            <p14:sldId id="739"/>
            <p14:sldId id="740"/>
            <p14:sldId id="741"/>
            <p14:sldId id="742"/>
            <p14:sldId id="743"/>
            <p14:sldId id="706"/>
            <p14:sldId id="703"/>
            <p14:sldId id="704"/>
            <p14:sldId id="705"/>
            <p14:sldId id="744"/>
            <p14:sldId id="745"/>
            <p14:sldId id="748"/>
            <p14:sldId id="749"/>
            <p14:sldId id="506"/>
            <p14:sldId id="679"/>
            <p14:sldId id="444"/>
            <p14:sldId id="445"/>
          </p14:sldIdLst>
        </p14:section>
        <p14:section name="Раздел без заголовка" id="{60EB5735-7ACC-4E21-98EB-55B00BEF2465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BD4F"/>
    <a:srgbClr val="009E41"/>
    <a:srgbClr val="E69050"/>
    <a:srgbClr val="3366FF"/>
    <a:srgbClr val="9966FF"/>
    <a:srgbClr val="3333FF"/>
    <a:srgbClr val="DFF5FD"/>
    <a:srgbClr val="A00000"/>
    <a:srgbClr val="006D2A"/>
    <a:srgbClr val="3399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3579" autoAdjust="0"/>
    <p:restoredTop sz="96390" autoAdjust="0"/>
  </p:normalViewPr>
  <p:slideViewPr>
    <p:cSldViewPr>
      <p:cViewPr>
        <p:scale>
          <a:sx n="70" d="100"/>
          <a:sy n="70" d="100"/>
        </p:scale>
        <p:origin x="-1242" y="-9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</c:spPr>
          <c:dLbls>
            <c:dLbl>
              <c:idx val="0"/>
              <c:layout>
                <c:manualLayout>
                  <c:x val="-1.3888888888888961E-3"/>
                  <c:y val="1.8643945520252083E-2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2.1307366308859654E-2"/>
                </c:manualLayout>
              </c:layout>
              <c:showVal val="1"/>
            </c:dLbl>
            <c:dLbl>
              <c:idx val="2"/>
              <c:layout>
                <c:manualLayout>
                  <c:x val="0"/>
                  <c:y val="2.1307366308859654E-2"/>
                </c:manualLayout>
              </c:layout>
              <c:showVal val="1"/>
            </c:dLbl>
            <c:showVal val="1"/>
          </c:dLbls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112.9</c:v>
                </c:pt>
                <c:pt idx="1">
                  <c:v>109.1</c:v>
                </c:pt>
                <c:pt idx="2">
                  <c:v>108.1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Субсидии</c:v>
                </c:pt>
              </c:strCache>
            </c:strRef>
          </c:tx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65.5</c:v>
                </c:pt>
                <c:pt idx="1">
                  <c:v>45.4</c:v>
                </c:pt>
                <c:pt idx="2">
                  <c:v>45.3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Дотации</c:v>
                </c:pt>
              </c:strCache>
            </c:strRef>
          </c:tx>
          <c:dLbls>
            <c:dLbl>
              <c:idx val="0"/>
              <c:layout>
                <c:manualLayout>
                  <c:x val="-1.3888888888888944E-3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5.5555555555555558E-3"/>
                  <c:y val="2.8203260696565684E-3"/>
                </c:manualLayout>
              </c:layout>
              <c:showVal val="1"/>
            </c:dLbl>
            <c:dLbl>
              <c:idx val="2"/>
              <c:layout>
                <c:manualLayout>
                  <c:x val="8.333333333333354E-3"/>
                  <c:y val="-2.8384910282404632E-3"/>
                </c:manualLayout>
              </c:layout>
              <c:showVal val="1"/>
            </c:dLbl>
            <c:showVal val="1"/>
          </c:dLbls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18.2</c:v>
                </c:pt>
                <c:pt idx="1">
                  <c:v>18.5</c:v>
                </c:pt>
                <c:pt idx="2">
                  <c:v>11.5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dLbls>
            <c:dLbl>
              <c:idx val="0"/>
              <c:layout>
                <c:manualLayout>
                  <c:x val="1.3888779527559045E-2"/>
                  <c:y val="-4.652240517891619E-2"/>
                </c:manualLayout>
              </c:layout>
              <c:showVal val="1"/>
            </c:dLbl>
            <c:dLbl>
              <c:idx val="1"/>
              <c:layout>
                <c:manualLayout>
                  <c:x val="2.2222222222222282E-2"/>
                  <c:y val="-4.6688268550747702E-2"/>
                </c:manualLayout>
              </c:layout>
              <c:showVal val="1"/>
            </c:dLbl>
            <c:dLbl>
              <c:idx val="2"/>
              <c:layout>
                <c:manualLayout>
                  <c:x val="1.5277777777777793E-2"/>
                  <c:y val="-4.3941899812468453E-2"/>
                </c:manualLayout>
              </c:layout>
              <c:showVal val="1"/>
            </c:dLbl>
            <c:showVal val="1"/>
          </c:dLbls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5.3</c:v>
                </c:pt>
                <c:pt idx="1">
                  <c:v>5.3</c:v>
                </c:pt>
                <c:pt idx="2">
                  <c:v>5.3</c:v>
                </c:pt>
              </c:numCache>
            </c:numRef>
          </c:val>
        </c:ser>
        <c:dLbls>
          <c:showVal val="1"/>
        </c:dLbls>
        <c:shape val="cylinder"/>
        <c:axId val="103502592"/>
        <c:axId val="103504128"/>
        <c:axId val="0"/>
      </c:bar3DChart>
      <c:catAx>
        <c:axId val="103502592"/>
        <c:scaling>
          <c:orientation val="minMax"/>
        </c:scaling>
        <c:axPos val="b"/>
        <c:tickLblPos val="nextTo"/>
        <c:crossAx val="103504128"/>
        <c:crosses val="autoZero"/>
        <c:auto val="1"/>
        <c:lblAlgn val="ctr"/>
        <c:lblOffset val="100"/>
      </c:catAx>
      <c:valAx>
        <c:axId val="103504128"/>
        <c:scaling>
          <c:orientation val="minMax"/>
        </c:scaling>
        <c:delete val="1"/>
        <c:axPos val="l"/>
        <c:numFmt formatCode="General" sourceLinked="1"/>
        <c:tickLblPos val="none"/>
        <c:crossAx val="103502592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view3D>
      <c:rotX val="5"/>
      <c:rotY val="10"/>
      <c:depthPercent val="100"/>
      <c:rAngAx val="1"/>
    </c:view3D>
    <c:plotArea>
      <c:layout>
        <c:manualLayout>
          <c:layoutTarget val="inner"/>
          <c:xMode val="edge"/>
          <c:yMode val="edge"/>
          <c:x val="1.1982795562397906E-3"/>
          <c:y val="9.4985381028124233E-2"/>
          <c:w val="0.99880172044376025"/>
          <c:h val="0.72769393560643492"/>
        </c:manualLayout>
      </c:layout>
      <c:bar3DChart>
        <c:barDir val="col"/>
        <c:grouping val="stacked"/>
        <c:ser>
          <c:idx val="1"/>
          <c:order val="0"/>
          <c:tx>
            <c:strRef>
              <c:f>Лист1!$A$2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50000"/>
                    <a:satMod val="300000"/>
                  </a:schemeClr>
                </a:gs>
                <a:gs pos="35000">
                  <a:schemeClr val="accent6">
                    <a:tint val="37000"/>
                    <a:satMod val="300000"/>
                  </a:schemeClr>
                </a:gs>
                <a:gs pos="100000">
                  <a:schemeClr val="accent6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6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Lbls>
            <c:dLbl>
              <c:idx val="0"/>
              <c:layout>
                <c:manualLayout>
                  <c:x val="0"/>
                  <c:y val="-0.38213346665185377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-0.35273858460171076"/>
                </c:manualLayout>
              </c:layout>
              <c:showVal val="1"/>
            </c:dLbl>
            <c:dLbl>
              <c:idx val="2"/>
              <c:layout>
                <c:manualLayout>
                  <c:x val="7.8386352133713623E-3"/>
                  <c:y val="-0.30864626152649732"/>
                </c:manualLayout>
              </c:layout>
              <c:showVal val="1"/>
            </c:dLbl>
            <c:dLbl>
              <c:idx val="3"/>
              <c:layout>
                <c:manualLayout>
                  <c:x val="9.7982940167141968E-3"/>
                  <c:y val="-0.28660009998889052"/>
                </c:manualLayout>
              </c:layout>
              <c:showVal val="1"/>
            </c:dLbl>
            <c:dLbl>
              <c:idx val="4"/>
              <c:layout>
                <c:manualLayout>
                  <c:x val="1.3717611623399868E-2"/>
                  <c:y val="-0.27925137947635426"/>
                </c:manualLayout>
              </c:layout>
              <c:showVal val="1"/>
            </c:dLbl>
            <c:spPr>
              <a:noFill/>
              <a:effectLst>
                <a:softEdge rad="63500"/>
              </a:effectLst>
            </c:spPr>
            <c:txPr>
              <a:bodyPr anchor="t" anchorCtr="0"/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Лист1!$B$1:$F$1</c:f>
              <c:strCache>
                <c:ptCount val="5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Лист1!$B$2:$F$2</c:f>
              <c:numCache>
                <c:formatCode>#,##0.0</c:formatCode>
                <c:ptCount val="5"/>
                <c:pt idx="0">
                  <c:v>365.8</c:v>
                </c:pt>
                <c:pt idx="1">
                  <c:v>350.6</c:v>
                </c:pt>
                <c:pt idx="2">
                  <c:v>205.9</c:v>
                </c:pt>
                <c:pt idx="3">
                  <c:v>182.7</c:v>
                </c:pt>
                <c:pt idx="4">
                  <c:v>174.5</c:v>
                </c:pt>
              </c:numCache>
            </c:numRef>
          </c:val>
        </c:ser>
        <c:gapWidth val="217"/>
        <c:gapDepth val="260"/>
        <c:shape val="cylinder"/>
        <c:axId val="117182464"/>
        <c:axId val="117184000"/>
        <c:axId val="0"/>
      </c:bar3DChart>
      <c:catAx>
        <c:axId val="117182464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1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17184000"/>
        <c:crosses val="autoZero"/>
        <c:auto val="1"/>
        <c:lblAlgn val="ctr"/>
        <c:lblOffset val="100"/>
      </c:catAx>
      <c:valAx>
        <c:axId val="117184000"/>
        <c:scaling>
          <c:orientation val="minMax"/>
          <c:min val="0"/>
        </c:scaling>
        <c:delete val="1"/>
        <c:axPos val="l"/>
        <c:numFmt formatCode="#,##0.0" sourceLinked="1"/>
        <c:majorTickMark val="none"/>
        <c:tickLblPos val="none"/>
        <c:crossAx val="117182464"/>
        <c:crosses val="autoZero"/>
        <c:crossBetween val="between"/>
      </c:valAx>
      <c:spPr>
        <a:noFill/>
        <a:ln w="25409">
          <a:noFill/>
        </a:ln>
      </c:spPr>
    </c:plotArea>
    <c:plotVisOnly val="1"/>
    <c:dispBlanksAs val="gap"/>
  </c:chart>
  <c:txPr>
    <a:bodyPr/>
    <a:lstStyle/>
    <a:p>
      <a:pPr>
        <a:defRPr sz="1809"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5"/>
      <c:rotY val="10"/>
      <c:perspective val="0"/>
    </c:view3D>
    <c:plotArea>
      <c:layout>
        <c:manualLayout>
          <c:layoutTarget val="inner"/>
          <c:xMode val="edge"/>
          <c:yMode val="edge"/>
          <c:x val="2.5376414815697978E-2"/>
          <c:y val="9.2028421962777204E-2"/>
          <c:w val="0.94794582444769349"/>
          <c:h val="0.70464815503591394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dLbls>
            <c:dLbl>
              <c:idx val="0"/>
              <c:layout>
                <c:manualLayout>
                  <c:x val="-1.1757952820057031E-2"/>
                  <c:y val="-3.8073611975930358E-2"/>
                </c:manualLayout>
              </c:layout>
              <c:showVal val="1"/>
            </c:dLbl>
            <c:spPr>
              <a:solidFill>
                <a:schemeClr val="bg1"/>
              </a:solidFill>
              <a:effectLst>
                <a:softEdge rad="63500"/>
              </a:effectLst>
            </c:spPr>
            <c:txPr>
              <a:bodyPr/>
              <a:lstStyle/>
              <a:p>
                <a:pPr>
                  <a:defRPr sz="10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Дотации</c:v>
                </c:pt>
                <c:pt idx="1">
                  <c:v>Субсидии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22.6</c:v>
                </c:pt>
                <c:pt idx="1">
                  <c:v>226.8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 год</c:v>
                </c:pt>
              </c:strCache>
            </c:strRef>
          </c:tx>
          <c:dLbls>
            <c:dLbl>
              <c:idx val="0"/>
              <c:layout>
                <c:manualLayout>
                  <c:x val="5.8789764100285174E-3"/>
                  <c:y val="-4.1016114488571037E-2"/>
                </c:manualLayout>
              </c:layout>
              <c:showVal val="1"/>
            </c:dLbl>
            <c:dLbl>
              <c:idx val="1"/>
              <c:layout>
                <c:manualLayout>
                  <c:x val="3.5273858460171149E-2"/>
                  <c:y val="-3.2812891590856832E-2"/>
                </c:manualLayout>
              </c:layout>
              <c:showVal val="1"/>
            </c:dLbl>
            <c:spPr>
              <a:solidFill>
                <a:schemeClr val="bg1"/>
              </a:solidFill>
              <a:ln>
                <a:solidFill>
                  <a:schemeClr val="accent1"/>
                </a:solidFill>
              </a:ln>
              <a:effectLst>
                <a:softEdge rad="63500"/>
              </a:effectLst>
            </c:spPr>
            <c:txPr>
              <a:bodyPr/>
              <a:lstStyle/>
              <a:p>
                <a:pPr>
                  <a:defRPr sz="10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Дотации</c:v>
                </c:pt>
                <c:pt idx="1">
                  <c:v>Субсидии</c:v>
                </c:pt>
              </c:strCache>
            </c:strRef>
          </c:cat>
          <c:val>
            <c:numRef>
              <c:f>Лист1!$C$2:$C$3</c:f>
              <c:numCache>
                <c:formatCode>0.0</c:formatCode>
                <c:ptCount val="2"/>
                <c:pt idx="0">
                  <c:v>21.6</c:v>
                </c:pt>
                <c:pt idx="1">
                  <c:v>195.8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 год</c:v>
                </c:pt>
              </c:strCache>
            </c:strRef>
          </c:tx>
          <c:dLbls>
            <c:dLbl>
              <c:idx val="0"/>
              <c:layout>
                <c:manualLayout>
                  <c:x val="8.8184646150428359E-3"/>
                  <c:y val="-2.0508057244285508E-2"/>
                </c:manualLayout>
              </c:layout>
              <c:showVal val="1"/>
            </c:dLbl>
            <c:dLbl>
              <c:idx val="1"/>
              <c:layout>
                <c:manualLayout>
                  <c:x val="1.4697441025071274E-2"/>
                  <c:y val="4.1016114488571084E-3"/>
                </c:manualLayout>
              </c:layout>
              <c:showVal val="1"/>
            </c:dLbl>
            <c:spPr>
              <a:solidFill>
                <a:schemeClr val="bg1"/>
              </a:solidFill>
              <a:effectLst>
                <a:softEdge rad="31750"/>
              </a:effectLst>
            </c:spPr>
            <c:txPr>
              <a:bodyPr/>
              <a:lstStyle/>
              <a:p>
                <a:pPr>
                  <a:defRPr sz="10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Дотации</c:v>
                </c:pt>
                <c:pt idx="1">
                  <c:v>Субсидии</c:v>
                </c:pt>
              </c:strCache>
            </c:strRef>
          </c:cat>
          <c:val>
            <c:numRef>
              <c:f>Лист1!$D$2:$D$3</c:f>
              <c:numCache>
                <c:formatCode>0.0</c:formatCode>
                <c:ptCount val="2"/>
                <c:pt idx="0">
                  <c:v>18.2</c:v>
                </c:pt>
                <c:pt idx="1">
                  <c:v>65.5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2023 год</c:v>
                </c:pt>
              </c:strCache>
            </c:strRef>
          </c:tx>
          <c:dLbls>
            <c:dLbl>
              <c:idx val="0"/>
              <c:layout>
                <c:manualLayout>
                  <c:x val="1.4697441025071274E-2"/>
                  <c:y val="-2.0508057244285508E-2"/>
                </c:manualLayout>
              </c:layout>
              <c:showVal val="1"/>
            </c:dLbl>
            <c:dLbl>
              <c:idx val="1"/>
              <c:layout>
                <c:manualLayout>
                  <c:x val="2.057618597933563E-2"/>
                  <c:y val="-2.4609668693142552E-2"/>
                </c:manualLayout>
              </c:layout>
              <c:showVal val="1"/>
            </c:dLbl>
            <c:spPr>
              <a:solidFill>
                <a:schemeClr val="bg1"/>
              </a:solidFill>
              <a:effectLst>
                <a:softEdge rad="31750"/>
              </a:effectLst>
            </c:spPr>
            <c:txPr>
              <a:bodyPr/>
              <a:lstStyle/>
              <a:p>
                <a:pPr>
                  <a:defRPr sz="10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Дотации</c:v>
                </c:pt>
                <c:pt idx="1">
                  <c:v>Субсидии</c:v>
                </c:pt>
              </c:strCache>
            </c:strRef>
          </c:cat>
          <c:val>
            <c:numRef>
              <c:f>Лист1!$E$2:$E$3</c:f>
              <c:numCache>
                <c:formatCode>0.0</c:formatCode>
                <c:ptCount val="2"/>
                <c:pt idx="0">
                  <c:v>18.5</c:v>
                </c:pt>
                <c:pt idx="1">
                  <c:v>45.4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2024 год</c:v>
                </c:pt>
              </c:strCache>
            </c:strRef>
          </c:tx>
          <c:dLbls>
            <c:dLbl>
              <c:idx val="0"/>
              <c:layout>
                <c:manualLayout>
                  <c:x val="2.9394650594378388E-2"/>
                  <c:y val="-2.8711280141999741E-2"/>
                </c:manualLayout>
              </c:layout>
              <c:showVal val="1"/>
            </c:dLbl>
            <c:dLbl>
              <c:idx val="1"/>
              <c:layout>
                <c:manualLayout>
                  <c:x val="1.4697441025071178E-2"/>
                  <c:y val="-7.5195341232716669E-17"/>
                </c:manualLayout>
              </c:layout>
              <c:showVal val="1"/>
            </c:dLbl>
            <c:spPr>
              <a:solidFill>
                <a:schemeClr val="bg1"/>
              </a:solidFill>
              <a:effectLst>
                <a:softEdge rad="31750"/>
              </a:effectLst>
            </c:spPr>
            <c:txPr>
              <a:bodyPr/>
              <a:lstStyle/>
              <a:p>
                <a:pPr>
                  <a:defRPr sz="10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Дотации</c:v>
                </c:pt>
                <c:pt idx="1">
                  <c:v>Субсидии</c:v>
                </c:pt>
              </c:strCache>
            </c:strRef>
          </c:cat>
          <c:val>
            <c:numRef>
              <c:f>Лист1!$F$2:$F$3</c:f>
              <c:numCache>
                <c:formatCode>0.0</c:formatCode>
                <c:ptCount val="2"/>
                <c:pt idx="0">
                  <c:v>11.5</c:v>
                </c:pt>
                <c:pt idx="1">
                  <c:v>45.3</c:v>
                </c:pt>
              </c:numCache>
            </c:numRef>
          </c:val>
        </c:ser>
        <c:gapWidth val="120"/>
        <c:gapDepth val="64"/>
        <c:shape val="cylinder"/>
        <c:axId val="117299456"/>
        <c:axId val="117317632"/>
        <c:axId val="0"/>
      </c:bar3DChart>
      <c:catAx>
        <c:axId val="117299456"/>
        <c:scaling>
          <c:orientation val="minMax"/>
        </c:scaling>
        <c:axPos val="b"/>
        <c:numFmt formatCode="General" sourceLinked="0"/>
        <c:tickLblPos val="nextTo"/>
        <c:crossAx val="117317632"/>
        <c:crosses val="autoZero"/>
        <c:auto val="1"/>
        <c:lblAlgn val="ctr"/>
        <c:lblOffset val="100"/>
      </c:catAx>
      <c:valAx>
        <c:axId val="117317632"/>
        <c:scaling>
          <c:orientation val="minMax"/>
        </c:scaling>
        <c:axPos val="l"/>
        <c:numFmt formatCode="0.0" sourceLinked="1"/>
        <c:tickLblPos val="nextTo"/>
        <c:crossAx val="117299456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050" b="1">
          <a:latin typeface="TimesET" pitchFamily="2" charset="0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5"/>
      <c:rotY val="10"/>
      <c:perspective val="0"/>
    </c:view3D>
    <c:plotArea>
      <c:layout>
        <c:manualLayout>
          <c:layoutTarget val="inner"/>
          <c:xMode val="edge"/>
          <c:yMode val="edge"/>
          <c:x val="2.5376414815697978E-2"/>
          <c:y val="2.4515550903700764E-2"/>
          <c:w val="0.94794582444769349"/>
          <c:h val="0.7493198430148596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dLbls>
            <c:dLbl>
              <c:idx val="1"/>
              <c:layout>
                <c:manualLayout>
                  <c:x val="-5.8185616698813837E-3"/>
                  <c:y val="-2.4609668693142621E-2"/>
                </c:manualLayout>
              </c:layout>
              <c:showVal val="1"/>
            </c:dLbl>
            <c:spPr>
              <a:solidFill>
                <a:schemeClr val="bg1"/>
              </a:solidFill>
              <a:effectLst>
                <a:softEdge rad="31750"/>
              </a:effectLst>
            </c:spPr>
            <c:txPr>
              <a:bodyPr/>
              <a:lstStyle/>
              <a:p>
                <a:pPr>
                  <a:defRPr sz="10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Субвенции</c:v>
                </c:pt>
                <c:pt idx="1">
                  <c:v>Иные межбюджетные трансферты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104</c:v>
                </c:pt>
                <c:pt idx="1">
                  <c:v>21.3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 год</c:v>
                </c:pt>
              </c:strCache>
            </c:strRef>
          </c:tx>
          <c:dLbls>
            <c:dLbl>
              <c:idx val="0"/>
              <c:layout>
                <c:manualLayout>
                  <c:x val="3.1078907943023985E-3"/>
                  <c:y val="-3.428782227727601E-2"/>
                </c:manualLayout>
              </c:layout>
              <c:showVal val="1"/>
            </c:dLbl>
            <c:dLbl>
              <c:idx val="1"/>
              <c:layout>
                <c:manualLayout>
                  <c:x val="8.727842504822076E-3"/>
                  <c:y val="-4.1019344103885086E-3"/>
                </c:manualLayout>
              </c:layout>
              <c:showVal val="1"/>
            </c:dLbl>
            <c:spPr>
              <a:solidFill>
                <a:schemeClr val="bg1"/>
              </a:solidFill>
              <a:effectLst>
                <a:softEdge rad="31750"/>
              </a:effectLst>
            </c:spPr>
            <c:txPr>
              <a:bodyPr/>
              <a:lstStyle/>
              <a:p>
                <a:pPr>
                  <a:defRPr sz="10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Субвенции</c:v>
                </c:pt>
                <c:pt idx="1">
                  <c:v>Иные межбюджетные трансферты</c:v>
                </c:pt>
              </c:strCache>
            </c:strRef>
          </c:cat>
          <c:val>
            <c:numRef>
              <c:f>Лист1!$C$2:$C$3</c:f>
              <c:numCache>
                <c:formatCode>0.0</c:formatCode>
                <c:ptCount val="2"/>
                <c:pt idx="0">
                  <c:v>120.2</c:v>
                </c:pt>
                <c:pt idx="1">
                  <c:v>13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 год</c:v>
                </c:pt>
              </c:strCache>
            </c:strRef>
          </c:tx>
          <c:dLbls>
            <c:dLbl>
              <c:idx val="0"/>
              <c:layout>
                <c:manualLayout>
                  <c:x val="1.4546404174703459E-2"/>
                  <c:y val="-4.7006801797855949E-2"/>
                </c:manualLayout>
              </c:layout>
              <c:showVal val="1"/>
            </c:dLbl>
            <c:spPr>
              <a:solidFill>
                <a:schemeClr val="bg1"/>
              </a:solidFill>
              <a:effectLst>
                <a:softEdge rad="31750"/>
              </a:effectLst>
            </c:spPr>
            <c:txPr>
              <a:bodyPr/>
              <a:lstStyle/>
              <a:p>
                <a:pPr>
                  <a:defRPr sz="10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Субвенции</c:v>
                </c:pt>
                <c:pt idx="1">
                  <c:v>Иные межбюджетные трансферты</c:v>
                </c:pt>
              </c:strCache>
            </c:strRef>
          </c:cat>
          <c:val>
            <c:numRef>
              <c:f>Лист1!$D$2:$D$3</c:f>
              <c:numCache>
                <c:formatCode>0.0</c:formatCode>
                <c:ptCount val="2"/>
                <c:pt idx="0">
                  <c:v>112.8</c:v>
                </c:pt>
                <c:pt idx="1">
                  <c:v>9.4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2023 год</c:v>
                </c:pt>
              </c:strCache>
            </c:strRef>
          </c:tx>
          <c:dLbls>
            <c:dLbl>
              <c:idx val="0"/>
              <c:layout>
                <c:manualLayout>
                  <c:x val="1.2034114181255069E-2"/>
                  <c:y val="-2.7658135939722744E-3"/>
                </c:manualLayout>
              </c:layout>
              <c:showVal val="1"/>
            </c:dLbl>
            <c:dLbl>
              <c:idx val="1"/>
              <c:layout>
                <c:manualLayout>
                  <c:x val="1.1637123339762877E-2"/>
                  <c:y val="4.1016114488571084E-3"/>
                </c:manualLayout>
              </c:layout>
              <c:showVal val="1"/>
            </c:dLbl>
            <c:spPr>
              <a:solidFill>
                <a:schemeClr val="bg1"/>
              </a:solidFill>
              <a:effectLst>
                <a:softEdge rad="31750"/>
              </a:effectLst>
            </c:spPr>
            <c:txPr>
              <a:bodyPr/>
              <a:lstStyle/>
              <a:p>
                <a:pPr>
                  <a:defRPr sz="10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Субвенции</c:v>
                </c:pt>
                <c:pt idx="1">
                  <c:v>Иные межбюджетные трансферты</c:v>
                </c:pt>
              </c:strCache>
            </c:strRef>
          </c:cat>
          <c:val>
            <c:numRef>
              <c:f>Лист1!$E$2:$E$3</c:f>
              <c:numCache>
                <c:formatCode>0.0</c:formatCode>
                <c:ptCount val="2"/>
                <c:pt idx="0">
                  <c:v>109.1</c:v>
                </c:pt>
                <c:pt idx="1">
                  <c:v>9.7000000000000011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2024 год</c:v>
                </c:pt>
              </c:strCache>
            </c:strRef>
          </c:tx>
          <c:dLbls>
            <c:dLbl>
              <c:idx val="0"/>
              <c:layout>
                <c:manualLayout>
                  <c:x val="1.8051285810498151E-2"/>
                  <c:y val="4.1016114488571084E-3"/>
                </c:manualLayout>
              </c:layout>
              <c:showVal val="1"/>
            </c:dLbl>
            <c:dLbl>
              <c:idx val="1"/>
              <c:layout>
                <c:manualLayout>
                  <c:x val="2.0364965844584838E-2"/>
                  <c:y val="-1.2304834346571343E-2"/>
                </c:manualLayout>
              </c:layout>
              <c:showVal val="1"/>
            </c:dLbl>
            <c:spPr>
              <a:solidFill>
                <a:schemeClr val="bg1"/>
              </a:solidFill>
              <a:effectLst>
                <a:softEdge rad="31750"/>
              </a:effectLst>
            </c:spPr>
            <c:txPr>
              <a:bodyPr/>
              <a:lstStyle/>
              <a:p>
                <a:pPr>
                  <a:defRPr sz="10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Субвенции</c:v>
                </c:pt>
                <c:pt idx="1">
                  <c:v>Иные межбюджетные трансферты</c:v>
                </c:pt>
              </c:strCache>
            </c:strRef>
          </c:cat>
          <c:val>
            <c:numRef>
              <c:f>Лист1!$F$2:$F$3</c:f>
              <c:numCache>
                <c:formatCode>0.0</c:formatCode>
                <c:ptCount val="2"/>
                <c:pt idx="0">
                  <c:v>108.1</c:v>
                </c:pt>
                <c:pt idx="1">
                  <c:v>9.7000000000000011</c:v>
                </c:pt>
              </c:numCache>
            </c:numRef>
          </c:val>
        </c:ser>
        <c:gapWidth val="120"/>
        <c:gapDepth val="64"/>
        <c:shape val="cylinder"/>
        <c:axId val="117363456"/>
        <c:axId val="117364992"/>
        <c:axId val="0"/>
      </c:bar3DChart>
      <c:catAx>
        <c:axId val="117363456"/>
        <c:scaling>
          <c:orientation val="minMax"/>
        </c:scaling>
        <c:axPos val="b"/>
        <c:numFmt formatCode="General" sourceLinked="0"/>
        <c:tickLblPos val="nextTo"/>
        <c:crossAx val="117364992"/>
        <c:crosses val="autoZero"/>
        <c:auto val="1"/>
        <c:lblAlgn val="ctr"/>
        <c:lblOffset val="100"/>
      </c:catAx>
      <c:valAx>
        <c:axId val="117364992"/>
        <c:scaling>
          <c:orientation val="minMax"/>
          <c:min val="0"/>
        </c:scaling>
        <c:delete val="1"/>
        <c:axPos val="l"/>
        <c:numFmt formatCode="0.0" sourceLinked="1"/>
        <c:tickLblPos val="none"/>
        <c:crossAx val="11736345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3582231546311132E-2"/>
          <c:y val="0.91702536927421496"/>
          <c:w val="0.9397416545140892"/>
          <c:h val="5.8364962032642534E-2"/>
        </c:manualLayout>
      </c:layout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050" b="1">
          <a:latin typeface="TimesET" pitchFamily="2" charset="0"/>
        </a:defRPr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rotY val="333"/>
      <c:perspective val="30"/>
    </c:view3D>
    <c:plotArea>
      <c:layout>
        <c:manualLayout>
          <c:layoutTarget val="inner"/>
          <c:xMode val="edge"/>
          <c:yMode val="edge"/>
          <c:x val="3.3192464043157233E-2"/>
          <c:y val="8.8083589634880333E-2"/>
          <c:w val="0.5543249065222261"/>
          <c:h val="0.8317047183038371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9"/>
          <c:dPt>
            <c:idx val="1"/>
            <c:spPr>
              <a:solidFill>
                <a:srgbClr val="7030A0"/>
              </a:solidFill>
            </c:spPr>
          </c:dPt>
          <c:dPt>
            <c:idx val="2"/>
            <c:spPr>
              <a:solidFill>
                <a:srgbClr val="FFC000"/>
              </a:solidFill>
            </c:spPr>
          </c:dPt>
          <c:dPt>
            <c:idx val="4"/>
            <c:spPr>
              <a:solidFill>
                <a:schemeClr val="bg1">
                  <a:lumMod val="75000"/>
                </a:schemeClr>
              </a:solidFill>
            </c:spPr>
          </c:dPt>
          <c:dPt>
            <c:idx val="5"/>
            <c:spPr>
              <a:solidFill>
                <a:srgbClr val="9966FF"/>
              </a:solidFill>
            </c:spPr>
          </c:dPt>
          <c:dPt>
            <c:idx val="6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7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8"/>
            <c:spPr>
              <a:solidFill>
                <a:schemeClr val="accent6"/>
              </a:solidFill>
            </c:spPr>
          </c:dPt>
          <c:dPt>
            <c:idx val="9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1.4456499368922619E-3"/>
                  <c:y val="-6.882704089789482E-2"/>
                </c:manualLayout>
              </c:layout>
              <c:dLblPos val="bestFit"/>
              <c:showPercent val="1"/>
            </c:dLbl>
            <c:dLbl>
              <c:idx val="1"/>
              <c:layout>
                <c:manualLayout>
                  <c:x val="-2.1684749053383842E-2"/>
                  <c:y val="-4.7318590617302883E-2"/>
                </c:manualLayout>
              </c:layout>
              <c:dLblPos val="bestFit"/>
              <c:showPercent val="1"/>
            </c:dLbl>
            <c:dLbl>
              <c:idx val="2"/>
              <c:layout>
                <c:manualLayout>
                  <c:x val="2.1684749053383891E-2"/>
                  <c:y val="-3.6564365477006748E-2"/>
                </c:manualLayout>
              </c:layout>
              <c:dLblPos val="bestFit"/>
              <c:showPercent val="1"/>
            </c:dLbl>
            <c:dLbl>
              <c:idx val="3"/>
              <c:layout>
                <c:manualLayout>
                  <c:x val="1.5902149305814881E-2"/>
                  <c:y val="-4.3016900561184221E-2"/>
                </c:manualLayout>
              </c:layout>
              <c:dLblPos val="bestFit"/>
              <c:showPercent val="1"/>
            </c:dLbl>
            <c:dLbl>
              <c:idx val="4"/>
              <c:layout>
                <c:manualLayout>
                  <c:x val="8.6738996213535507E-3"/>
                  <c:y val="-4.516774558924351E-2"/>
                </c:manualLayout>
              </c:layout>
              <c:dLblPos val="bestFit"/>
              <c:showPercent val="1"/>
            </c:dLbl>
            <c:dLbl>
              <c:idx val="8"/>
              <c:layout>
                <c:manualLayout>
                  <c:x val="-2.8912998737845159E-2"/>
                  <c:y val="-6.6676195869835558E-2"/>
                </c:manualLayout>
              </c:layout>
              <c:dLblPos val="bestFit"/>
              <c:showPercent val="1"/>
            </c:dLbl>
            <c:dLbl>
              <c:idx val="9"/>
              <c:layout>
                <c:manualLayout>
                  <c:x val="2.8912998737845156E-3"/>
                  <c:y val="-6.2374505813717174E-2"/>
                </c:manualLayout>
              </c:layout>
              <c:dLblPos val="bestFit"/>
              <c:showPercent val="1"/>
            </c:dLbl>
            <c:dLblPos val="outEnd"/>
            <c:showPercent val="1"/>
            <c:showLeaderLines val="1"/>
          </c:dLbls>
          <c:cat>
            <c:strRef>
              <c:f>Лист1!$A$2:$A$11</c:f>
              <c:strCache>
                <c:ptCount val="10"/>
                <c:pt idx="0">
                  <c:v>Общегосударственные расходы      38,1 млн.руб.</c:v>
                </c:pt>
                <c:pt idx="1">
                  <c:v>Национальная оборона                    1,3 млн.руб.</c:v>
                </c:pt>
                <c:pt idx="2">
                  <c:v>Национальная безопасность и правоохранительная деятельность   2,1 млн.руб.</c:v>
                </c:pt>
                <c:pt idx="3">
                  <c:v>Национальная экономика                31,6 млн.руб.</c:v>
                </c:pt>
                <c:pt idx="4">
                  <c:v>Жилищно-коммунальное хозяйство 6,4 млн.руб.</c:v>
                </c:pt>
                <c:pt idx="5">
                  <c:v>Образование                                 134,6 млн.руб.</c:v>
                </c:pt>
                <c:pt idx="6">
                  <c:v>Культура, кинематография            34,1 млн.руб.</c:v>
                </c:pt>
                <c:pt idx="7">
                  <c:v>Социальная политика                     14,1 млн.руб.</c:v>
                </c:pt>
                <c:pt idx="8">
                  <c:v>Физическая культура и спорт        4,1 млн. руб.</c:v>
                </c:pt>
                <c:pt idx="9">
                  <c:v>Межбюджетные трансферты общего характера бюджетам бюджетной системы Российской Федерации                                 24,1 млн.руб.</c:v>
                </c:pt>
              </c:strCache>
            </c:strRef>
          </c:cat>
          <c:val>
            <c:numRef>
              <c:f>Лист1!$B$2:$B$11</c:f>
              <c:numCache>
                <c:formatCode>0.0</c:formatCode>
                <c:ptCount val="10"/>
                <c:pt idx="0">
                  <c:v>38.1</c:v>
                </c:pt>
                <c:pt idx="1">
                  <c:v>1.26</c:v>
                </c:pt>
                <c:pt idx="2">
                  <c:v>2.137</c:v>
                </c:pt>
                <c:pt idx="3">
                  <c:v>31.577000000000005</c:v>
                </c:pt>
                <c:pt idx="4">
                  <c:v>6.4470000000000001</c:v>
                </c:pt>
                <c:pt idx="5">
                  <c:v>134.64299999999997</c:v>
                </c:pt>
                <c:pt idx="6">
                  <c:v>34.132000000000012</c:v>
                </c:pt>
                <c:pt idx="7">
                  <c:v>14.061</c:v>
                </c:pt>
                <c:pt idx="8">
                  <c:v>4.133</c:v>
                </c:pt>
                <c:pt idx="9">
                  <c:v>24.085999999999977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layout>
        <c:manualLayout>
          <c:xMode val="edge"/>
          <c:yMode val="edge"/>
          <c:x val="0.57710501704057282"/>
          <c:y val="2.1647718327389237E-2"/>
          <c:w val="0.41422109104279031"/>
          <c:h val="0.9674157675967906"/>
        </c:manualLayout>
      </c:layout>
      <c:spPr>
        <a:ln>
          <a:noFill/>
        </a:ln>
      </c:spPr>
      <c:txPr>
        <a:bodyPr/>
        <a:lstStyle/>
        <a:p>
          <a:pPr>
            <a:defRPr sz="1200" spc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4040049953063613"/>
          <c:y val="4.4070318183280777E-2"/>
          <c:w val="0.81180597824877876"/>
          <c:h val="0.6672943348347352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2"/>
              <c:layout>
                <c:manualLayout>
                  <c:x val="-1.7196738535027813E-2"/>
                  <c:y val="-7.9957163799803804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bestFit"/>
              <c:showPercent val="1"/>
            </c:dLbl>
            <c:showPercent val="1"/>
            <c:showLeaderLines val="1"/>
          </c:dLbls>
          <c:cat>
            <c:strRef>
              <c:f>Лист1!$A$2:$A$6</c:f>
              <c:strCache>
                <c:ptCount val="5"/>
                <c:pt idx="0">
                  <c:v>Ремонт район</c:v>
                </c:pt>
                <c:pt idx="1">
                  <c:v>Ремонт поселения</c:v>
                </c:pt>
                <c:pt idx="2">
                  <c:v>Капитальный ремонт и ремонт дворовых территорий</c:v>
                </c:pt>
                <c:pt idx="3">
                  <c:v>Содержание район</c:v>
                </c:pt>
                <c:pt idx="4">
                  <c:v>Содержание поселения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10</c:v>
                </c:pt>
                <c:pt idx="1">
                  <c:v>6.5</c:v>
                </c:pt>
                <c:pt idx="2">
                  <c:v>0.30000000000000027</c:v>
                </c:pt>
                <c:pt idx="3">
                  <c:v>8.2000000000000011</c:v>
                </c:pt>
                <c:pt idx="4">
                  <c:v>2.4</c:v>
                </c:pt>
              </c:numCache>
            </c:numRef>
          </c:val>
        </c:ser>
        <c:dLbls>
          <c:showVal val="1"/>
        </c:dLbls>
        <c:firstSliceAng val="0"/>
      </c:pieChart>
      <c:spPr>
        <a:noFill/>
        <a:ln w="25398">
          <a:noFill/>
        </a:ln>
      </c:spPr>
    </c:plotArea>
    <c:legend>
      <c:legendPos val="b"/>
      <c:layout>
        <c:manualLayout>
          <c:xMode val="edge"/>
          <c:yMode val="edge"/>
          <c:x val="0.13122708201620828"/>
          <c:y val="0.56392835436585564"/>
          <c:w val="0.79245665459700754"/>
          <c:h val="0.43604958926132392"/>
        </c:manualLayout>
      </c:layout>
      <c:txPr>
        <a:bodyPr/>
        <a:lstStyle/>
        <a:p>
          <a:pPr>
            <a:defRPr sz="1197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795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"/>
          <c:y val="5.9762034167884774E-2"/>
          <c:w val="0.95268140938269763"/>
          <c:h val="0.7967467336754398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92D050"/>
            </a:solidFill>
          </c:spPr>
          <c:dLbls>
            <c:showVal val="1"/>
          </c:dLbls>
          <c:cat>
            <c:strRef>
              <c:f>Лист1!$A$2:$A$5</c:f>
              <c:strCache>
                <c:ptCount val="4"/>
                <c:pt idx="0">
                  <c:v>План на 2021 год с изменениями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3.1</c:v>
                </c:pt>
                <c:pt idx="1">
                  <c:v>3.3</c:v>
                </c:pt>
                <c:pt idx="2">
                  <c:v>3.3</c:v>
                </c:pt>
                <c:pt idx="3">
                  <c:v>3.3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6666FF"/>
            </a:solidFill>
          </c:spPr>
          <c:dLbls>
            <c:showVal val="1"/>
          </c:dLbls>
          <c:cat>
            <c:strRef>
              <c:f>Лист1!$A$2:$A$5</c:f>
              <c:strCache>
                <c:ptCount val="4"/>
                <c:pt idx="0">
                  <c:v>План на 2021 год с изменениями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Лист1!$C$2:$C$5</c:f>
              <c:numCache>
                <c:formatCode>0.0</c:formatCode>
                <c:ptCount val="4"/>
                <c:pt idx="0">
                  <c:v>31</c:v>
                </c:pt>
                <c:pt idx="1">
                  <c:v>27.6</c:v>
                </c:pt>
                <c:pt idx="2" formatCode="General">
                  <c:v>27.5</c:v>
                </c:pt>
                <c:pt idx="3" formatCode="General">
                  <c:v>27.5</c:v>
                </c:pt>
              </c:numCache>
            </c:numRef>
          </c:val>
        </c:ser>
        <c:dLbls>
          <c:showVal val="1"/>
        </c:dLbls>
        <c:overlap val="100"/>
        <c:axId val="121306496"/>
        <c:axId val="121177216"/>
      </c:barChart>
      <c:catAx>
        <c:axId val="12130649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21177216"/>
        <c:crosses val="autoZero"/>
        <c:auto val="1"/>
        <c:lblAlgn val="ctr"/>
        <c:lblOffset val="100"/>
      </c:catAx>
      <c:valAx>
        <c:axId val="121177216"/>
        <c:scaling>
          <c:orientation val="minMax"/>
        </c:scaling>
        <c:delete val="1"/>
        <c:axPos val="l"/>
        <c:numFmt formatCode="0.0" sourceLinked="1"/>
        <c:tickLblPos val="none"/>
        <c:crossAx val="121306496"/>
        <c:crosses val="autoZero"/>
        <c:crossBetween val="between"/>
      </c:valAx>
      <c:spPr>
        <a:noFill/>
        <a:ln w="25402">
          <a:noFill/>
        </a:ln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view3D>
      <c:rotX val="5"/>
      <c:rotY val="10"/>
      <c:depthPercent val="100"/>
      <c:rAngAx val="1"/>
    </c:view3D>
    <c:plotArea>
      <c:layout>
        <c:manualLayout>
          <c:layoutTarget val="inner"/>
          <c:xMode val="edge"/>
          <c:yMode val="edge"/>
          <c:x val="1.1982795562397906E-3"/>
          <c:y val="9.4985381028124233E-2"/>
          <c:w val="0.99880172044376025"/>
          <c:h val="0.72769393560643492"/>
        </c:manualLayout>
      </c:layout>
      <c:bar3DChart>
        <c:barDir val="col"/>
        <c:grouping val="stacked"/>
        <c:ser>
          <c:idx val="1"/>
          <c:order val="0"/>
          <c:tx>
            <c:strRef>
              <c:f>Лист1!$A$2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gradFill rotWithShape="1">
              <a:gsLst>
                <a:gs pos="0">
                  <a:srgbClr val="3333FF"/>
                </a:gs>
                <a:gs pos="35000">
                  <a:srgbClr val="3366FF"/>
                </a:gs>
                <a:gs pos="100000">
                  <a:srgbClr val="3366FF"/>
                </a:gs>
              </a:gsLst>
              <a:lin ang="16200000" scaled="1"/>
            </a:gradFill>
            <a:ln w="9525" cap="flat" cmpd="sng" algn="ctr">
              <a:solidFill>
                <a:schemeClr val="accent6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Lbls>
            <c:dLbl>
              <c:idx val="0"/>
              <c:layout>
                <c:manualLayout>
                  <c:x val="5.5990251524081344E-3"/>
                  <c:y val="-0.41275938336386087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-0.35273858460171076"/>
                </c:manualLayout>
              </c:layout>
              <c:showVal val="1"/>
            </c:dLbl>
            <c:dLbl>
              <c:idx val="2"/>
              <c:layout>
                <c:manualLayout>
                  <c:x val="6.998781440510143E-3"/>
                  <c:y val="-0.28055948655898566"/>
                </c:manualLayout>
              </c:layout>
              <c:showVal val="1"/>
            </c:dLbl>
            <c:dLbl>
              <c:idx val="3"/>
              <c:layout>
                <c:manualLayout>
                  <c:x val="3.9193176066856092E-3"/>
                  <c:y val="-0.29394882050142584"/>
                </c:manualLayout>
              </c:layout>
              <c:showVal val="1"/>
            </c:dLbl>
            <c:dLbl>
              <c:idx val="4"/>
              <c:layout>
                <c:manualLayout>
                  <c:x val="7.8386352133713953E-3"/>
                  <c:y val="-0.30129754101396139"/>
                </c:manualLayout>
              </c:layout>
              <c:showVal val="1"/>
            </c:dLbl>
            <c:spPr>
              <a:noFill/>
              <a:effectLst>
                <a:softEdge rad="63500"/>
              </a:effectLst>
            </c:spPr>
            <c:txPr>
              <a:bodyPr anchor="t" anchorCtr="0"/>
              <a:lstStyle/>
              <a:p>
                <a:pPr>
                  <a:defRPr sz="13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Лист1!$B$1:$F$1</c:f>
              <c:strCache>
                <c:ptCount val="5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Лист1!$B$2:$F$2</c:f>
              <c:numCache>
                <c:formatCode>#,##0.0</c:formatCode>
                <c:ptCount val="5"/>
                <c:pt idx="0">
                  <c:v>115.9</c:v>
                </c:pt>
                <c:pt idx="1">
                  <c:v>142</c:v>
                </c:pt>
                <c:pt idx="2">
                  <c:v>38.1</c:v>
                </c:pt>
                <c:pt idx="3">
                  <c:v>33.800000000000004</c:v>
                </c:pt>
                <c:pt idx="4">
                  <c:v>33.200000000000003</c:v>
                </c:pt>
              </c:numCache>
            </c:numRef>
          </c:val>
        </c:ser>
        <c:gapWidth val="217"/>
        <c:gapDepth val="260"/>
        <c:shape val="box"/>
        <c:axId val="132473984"/>
        <c:axId val="132475520"/>
        <c:axId val="0"/>
      </c:bar3DChart>
      <c:catAx>
        <c:axId val="132473984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1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32475520"/>
        <c:crosses val="autoZero"/>
        <c:auto val="1"/>
        <c:lblAlgn val="ctr"/>
        <c:lblOffset val="100"/>
      </c:catAx>
      <c:valAx>
        <c:axId val="132475520"/>
        <c:scaling>
          <c:orientation val="minMax"/>
          <c:min val="0"/>
        </c:scaling>
        <c:delete val="1"/>
        <c:axPos val="l"/>
        <c:numFmt formatCode="#,##0.0" sourceLinked="1"/>
        <c:majorTickMark val="none"/>
        <c:tickLblPos val="none"/>
        <c:crossAx val="132473984"/>
        <c:crosses val="autoZero"/>
        <c:crossBetween val="between"/>
      </c:valAx>
      <c:spPr>
        <a:noFill/>
        <a:ln w="25409">
          <a:noFill/>
        </a:ln>
      </c:spPr>
    </c:plotArea>
    <c:plotVisOnly val="1"/>
    <c:dispBlanksAs val="gap"/>
  </c:chart>
  <c:txPr>
    <a:bodyPr/>
    <a:lstStyle/>
    <a:p>
      <a:pPr>
        <a:defRPr sz="1809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5"/>
      <c:rotY val="10"/>
      <c:perspective val="0"/>
    </c:view3D>
    <c:plotArea>
      <c:layout>
        <c:manualLayout>
          <c:layoutTarget val="inner"/>
          <c:xMode val="edge"/>
          <c:yMode val="edge"/>
          <c:x val="2.5376414815697978E-2"/>
          <c:y val="9.2028421962777204E-2"/>
          <c:w val="0.94794582444769349"/>
          <c:h val="0.6687209651602497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 </c:v>
                </c:pt>
              </c:strCache>
            </c:strRef>
          </c:tx>
          <c:dLbls>
            <c:dLbl>
              <c:idx val="2"/>
              <c:layout>
                <c:manualLayout>
                  <c:x val="-1.1761887532893103E-2"/>
                  <c:y val="-1.3064392022285588E-2"/>
                </c:manualLayout>
              </c:layout>
              <c:showVal val="1"/>
            </c:dLbl>
            <c:spPr>
              <a:noFill/>
              <a:effectLst>
                <a:softEdge rad="63500"/>
              </a:effectLst>
            </c:spPr>
            <c:txPr>
              <a:bodyPr/>
              <a:lstStyle/>
              <a:p>
                <a:pPr>
                  <a:defRPr sz="105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20.7</c:v>
                </c:pt>
                <c:pt idx="1">
                  <c:v>78.5</c:v>
                </c:pt>
                <c:pt idx="2">
                  <c:v>4</c:v>
                </c:pt>
                <c:pt idx="3">
                  <c:v>12.7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 год</c:v>
                </c:pt>
              </c:strCache>
            </c:strRef>
          </c:tx>
          <c:dLbls>
            <c:dLbl>
              <c:idx val="0"/>
              <c:layout>
                <c:manualLayout>
                  <c:x val="-3.9206291776310706E-3"/>
                  <c:y val="-1.9596588033428508E-2"/>
                </c:manualLayout>
              </c:layout>
              <c:showVal val="1"/>
            </c:dLbl>
            <c:dLbl>
              <c:idx val="1"/>
              <c:layout>
                <c:manualLayout>
                  <c:x val="1.3722202121708679E-2"/>
                  <c:y val="-6.5321960111428094E-3"/>
                </c:manualLayout>
              </c:layout>
              <c:showVal val="1"/>
            </c:dLbl>
            <c:dLbl>
              <c:idx val="3"/>
              <c:layout>
                <c:manualLayout>
                  <c:x val="0"/>
                  <c:y val="-3.5927078061285381E-2"/>
                </c:manualLayout>
              </c:layout>
              <c:showVal val="1"/>
            </c:dLbl>
            <c:spPr>
              <a:noFill/>
              <a:ln>
                <a:solidFill>
                  <a:schemeClr val="accent1"/>
                </a:solidFill>
              </a:ln>
              <a:effectLst>
                <a:softEdge rad="63500"/>
              </a:effectLst>
            </c:spPr>
            <c:txPr>
              <a:bodyPr/>
              <a:lstStyle/>
              <a:p>
                <a:pPr>
                  <a:defRPr sz="105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Лист1!$C$2:$C$5</c:f>
              <c:numCache>
                <c:formatCode>0.0</c:formatCode>
                <c:ptCount val="4"/>
                <c:pt idx="0">
                  <c:v>27.6</c:v>
                </c:pt>
                <c:pt idx="1">
                  <c:v>110</c:v>
                </c:pt>
                <c:pt idx="2">
                  <c:v>1.3</c:v>
                </c:pt>
                <c:pt idx="3">
                  <c:v>3.1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 год</c:v>
                </c:pt>
              </c:strCache>
            </c:strRef>
          </c:tx>
          <c:dLbls>
            <c:dLbl>
              <c:idx val="0"/>
              <c:layout>
                <c:manualLayout>
                  <c:x val="1.7642831299339808E-2"/>
                  <c:y val="-2.9394882050142578E-2"/>
                </c:manualLayout>
              </c:layout>
              <c:showVal val="1"/>
            </c:dLbl>
            <c:dLbl>
              <c:idx val="1"/>
              <c:layout>
                <c:manualLayout>
                  <c:x val="3.9206291776310714E-3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1.960299153267582E-2"/>
                  <c:y val="-1.9596588033428428E-2"/>
                </c:manualLayout>
              </c:layout>
              <c:showVal val="1"/>
            </c:dLbl>
            <c:spPr>
              <a:noFill/>
              <a:effectLst>
                <a:softEdge rad="31750"/>
              </a:effectLst>
            </c:spPr>
            <c:txPr>
              <a:bodyPr/>
              <a:lstStyle/>
              <a:p>
                <a:pPr>
                  <a:defRPr sz="105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Лист1!$D$2:$D$5</c:f>
              <c:numCache>
                <c:formatCode>0.0</c:formatCode>
                <c:ptCount val="4"/>
                <c:pt idx="0">
                  <c:v>24.1</c:v>
                </c:pt>
                <c:pt idx="1">
                  <c:v>12.7</c:v>
                </c:pt>
                <c:pt idx="2">
                  <c:v>1.3</c:v>
                </c:pt>
                <c:pt idx="3">
                  <c:v>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2023 год</c:v>
                </c:pt>
              </c:strCache>
            </c:strRef>
          </c:tx>
          <c:dLbls>
            <c:dLbl>
              <c:idx val="0"/>
              <c:layout>
                <c:manualLayout>
                  <c:x val="1.3722202121708679E-2"/>
                  <c:y val="-3.2660980055714147E-3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-3.9193176066856801E-2"/>
                </c:manualLayout>
              </c:layout>
              <c:showVal val="1"/>
            </c:dLbl>
            <c:dLbl>
              <c:idx val="2"/>
              <c:layout>
                <c:manualLayout>
                  <c:x val="9.8015729440776266E-3"/>
                  <c:y val="1.3064392022285588E-2"/>
                </c:manualLayout>
              </c:layout>
              <c:showVal val="1"/>
            </c:dLbl>
            <c:spPr>
              <a:noFill/>
              <a:effectLst>
                <a:softEdge rad="31750"/>
              </a:effectLst>
            </c:spPr>
            <c:txPr>
              <a:bodyPr/>
              <a:lstStyle/>
              <a:p>
                <a:pPr>
                  <a:defRPr sz="105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Лист1!$E$2:$E$5</c:f>
              <c:numCache>
                <c:formatCode>0.0</c:formatCode>
                <c:ptCount val="4"/>
                <c:pt idx="0">
                  <c:v>19.8</c:v>
                </c:pt>
                <c:pt idx="1">
                  <c:v>12.6</c:v>
                </c:pt>
                <c:pt idx="2">
                  <c:v>1.4</c:v>
                </c:pt>
                <c:pt idx="3">
                  <c:v>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2024 год</c:v>
                </c:pt>
              </c:strCache>
            </c:strRef>
          </c:tx>
          <c:dLbls>
            <c:dLbl>
              <c:idx val="0"/>
              <c:layout>
                <c:manualLayout>
                  <c:x val="1.5682516710524202E-2"/>
                  <c:y val="-5.2257568089142302E-2"/>
                </c:manualLayout>
              </c:layout>
              <c:showVal val="1"/>
            </c:dLbl>
            <c:dLbl>
              <c:idx val="1"/>
              <c:layout>
                <c:manualLayout>
                  <c:x val="7.8412583552621654E-3"/>
                  <c:y val="3.266098005571416E-3"/>
                </c:manualLayout>
              </c:layout>
              <c:showVal val="1"/>
            </c:dLbl>
            <c:dLbl>
              <c:idx val="2"/>
              <c:layout>
                <c:manualLayout>
                  <c:x val="1.764283129933979E-2"/>
                  <c:y val="-6.5321960111428094E-3"/>
                </c:manualLayout>
              </c:layout>
              <c:showVal val="1"/>
            </c:dLbl>
            <c:spPr>
              <a:noFill/>
              <a:effectLst>
                <a:softEdge rad="31750"/>
              </a:effectLst>
            </c:spPr>
            <c:txPr>
              <a:bodyPr/>
              <a:lstStyle/>
              <a:p>
                <a:pPr>
                  <a:defRPr sz="105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Лист1!$F$2:$F$5</c:f>
              <c:numCache>
                <c:formatCode>0.0</c:formatCode>
                <c:ptCount val="4"/>
                <c:pt idx="0">
                  <c:v>18.899999999999999</c:v>
                </c:pt>
                <c:pt idx="1">
                  <c:v>12.9</c:v>
                </c:pt>
                <c:pt idx="2">
                  <c:v>1.4</c:v>
                </c:pt>
                <c:pt idx="3">
                  <c:v>0</c:v>
                </c:pt>
              </c:numCache>
            </c:numRef>
          </c:val>
        </c:ser>
        <c:dLbls>
          <c:showVal val="1"/>
        </c:dLbls>
        <c:gapWidth val="120"/>
        <c:gapDepth val="64"/>
        <c:shape val="cylinder"/>
        <c:axId val="134590848"/>
        <c:axId val="134592384"/>
        <c:axId val="0"/>
      </c:bar3DChart>
      <c:catAx>
        <c:axId val="134590848"/>
        <c:scaling>
          <c:orientation val="minMax"/>
        </c:scaling>
        <c:axPos val="b"/>
        <c:numFmt formatCode="General" sourceLinked="0"/>
        <c:tickLblPos val="nextTo"/>
        <c:crossAx val="134592384"/>
        <c:crosses val="autoZero"/>
        <c:auto val="1"/>
        <c:lblAlgn val="ctr"/>
        <c:lblOffset val="100"/>
      </c:catAx>
      <c:valAx>
        <c:axId val="134592384"/>
        <c:scaling>
          <c:orientation val="minMax"/>
          <c:min val="0"/>
        </c:scaling>
        <c:delete val="1"/>
        <c:axPos val="l"/>
        <c:numFmt formatCode="0.0" sourceLinked="1"/>
        <c:tickLblPos val="none"/>
        <c:crossAx val="134590848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050" b="1">
          <a:latin typeface="TimesET" pitchFamily="2" charset="0"/>
        </a:defRPr>
      </a:pPr>
      <a:endParaRPr lang="ru-RU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0.72096</cdr:x>
      <cdr:y>0.375</cdr:y>
    </cdr:from>
    <cdr:to>
      <cdr:x>0.80984</cdr:x>
      <cdr:y>0.54167</cdr:y>
    </cdr:to>
    <cdr:sp macro="" textlink="">
      <cdr:nvSpPr>
        <cdr:cNvPr id="2" name="Выгнутая вверх стрелка 1"/>
        <cdr:cNvSpPr/>
      </cdr:nvSpPr>
      <cdr:spPr>
        <a:xfrm xmlns:a="http://schemas.openxmlformats.org/drawingml/2006/main">
          <a:off x="4672312" y="648072"/>
          <a:ext cx="576064" cy="288032"/>
        </a:xfrm>
        <a:prstGeom xmlns:a="http://schemas.openxmlformats.org/drawingml/2006/main" prst="curvedDownArrow">
          <a:avLst/>
        </a:prstGeom>
        <a:solidFill xmlns:a="http://schemas.openxmlformats.org/drawingml/2006/main">
          <a:srgbClr val="4E67C8"/>
        </a:solidFill>
        <a:ln xmlns:a="http://schemas.openxmlformats.org/drawingml/2006/main" w="15875" cap="flat" cmpd="sng" algn="ctr">
          <a:solidFill>
            <a:srgbClr val="4E67C8">
              <a:shade val="50000"/>
              <a:shade val="75000"/>
              <a:satMod val="125000"/>
              <a:lumMod val="75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Trebuchet M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Trebuchet M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Trebuchet M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Trebuchet M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Trebuchet MS"/>
            </a:defRPr>
          </a:lvl5pPr>
          <a:lvl6pPr marL="2286000" algn="l" defTabSz="914400" rtl="0" eaLnBrk="1" latinLnBrk="0" hangingPunct="1">
            <a:defRPr kern="1200">
              <a:solidFill>
                <a:sysClr val="window" lastClr="FFFFFF"/>
              </a:solidFill>
              <a:latin typeface="Trebuchet MS"/>
            </a:defRPr>
          </a:lvl6pPr>
          <a:lvl7pPr marL="2743200" algn="l" defTabSz="914400" rtl="0" eaLnBrk="1" latinLnBrk="0" hangingPunct="1">
            <a:defRPr kern="1200">
              <a:solidFill>
                <a:sysClr val="window" lastClr="FFFFFF"/>
              </a:solidFill>
              <a:latin typeface="Trebuchet MS"/>
            </a:defRPr>
          </a:lvl7pPr>
          <a:lvl8pPr marL="3200400" algn="l" defTabSz="914400" rtl="0" eaLnBrk="1" latinLnBrk="0" hangingPunct="1">
            <a:defRPr kern="1200">
              <a:solidFill>
                <a:sysClr val="window" lastClr="FFFFFF"/>
              </a:solidFill>
              <a:latin typeface="Trebuchet MS"/>
            </a:defRPr>
          </a:lvl8pPr>
          <a:lvl9pPr marL="3657600" algn="l" defTabSz="914400" rtl="0" eaLnBrk="1" latinLnBrk="0" hangingPunct="1">
            <a:defRPr kern="1200">
              <a:solidFill>
                <a:sysClr val="window" lastClr="FFFFFF"/>
              </a:solidFill>
              <a:latin typeface="Trebuchet MS"/>
            </a:defRPr>
          </a:lvl9pPr>
        </a:lstStyle>
        <a:p xmlns:a="http://schemas.openxmlformats.org/drawingml/2006/main">
          <a:pPr algn="ctr"/>
          <a:endParaRPr lang="ru-RU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0.17651</cdr:x>
      <cdr:y>0.125</cdr:y>
    </cdr:from>
    <cdr:to>
      <cdr:x>0.32095</cdr:x>
      <cdr:y>0.33334</cdr:y>
    </cdr:to>
    <cdr:sp macro="" textlink="">
      <cdr:nvSpPr>
        <cdr:cNvPr id="3" name="Скругленный прямоугольник 2"/>
        <cdr:cNvSpPr/>
      </cdr:nvSpPr>
      <cdr:spPr>
        <a:xfrm xmlns:a="http://schemas.openxmlformats.org/drawingml/2006/main">
          <a:off x="1143920" y="216024"/>
          <a:ext cx="936075" cy="360051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400" dirty="0" smtClean="0">
              <a:solidFill>
                <a:schemeClr val="tx1"/>
              </a:solidFill>
            </a:rPr>
            <a:t>-4,2%</a:t>
          </a:r>
          <a:endParaRPr lang="ru-RU" sz="1400" dirty="0">
            <a:solidFill>
              <a:schemeClr val="tx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0.06098</cdr:x>
      <cdr:y>0.04237</cdr:y>
    </cdr:from>
    <cdr:to>
      <cdr:x>0.19515</cdr:x>
      <cdr:y>0.14827</cdr:y>
    </cdr:to>
    <cdr:sp macro="" textlink="">
      <cdr:nvSpPr>
        <cdr:cNvPr id="2" name="Скругленный прямоугольник 1"/>
        <cdr:cNvSpPr/>
      </cdr:nvSpPr>
      <cdr:spPr>
        <a:xfrm xmlns:a="http://schemas.openxmlformats.org/drawingml/2006/main">
          <a:off x="360040" y="144016"/>
          <a:ext cx="792107" cy="359937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accent3">
            <a:lumMod val="40000"/>
            <a:lumOff val="60000"/>
          </a:schemeClr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2000" dirty="0" smtClean="0">
              <a:solidFill>
                <a:schemeClr val="tx1"/>
              </a:solidFill>
            </a:rPr>
            <a:t>34,1</a:t>
          </a:r>
          <a:endParaRPr lang="ru-RU" sz="2000" dirty="0">
            <a:solidFill>
              <a:schemeClr val="tx1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625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1696" y="0"/>
            <a:ext cx="4302625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FE78743E-B161-48D2-8C82-0824D1755F98}" type="datetimeFigureOut">
              <a:rPr lang="ru-RU"/>
              <a:pPr>
                <a:defRPr/>
              </a:pPr>
              <a:t>28.04.2023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6456378"/>
            <a:ext cx="4302625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1696" y="6456378"/>
            <a:ext cx="4302625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935A5E48-D604-4F38-9AC3-C86656C658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900897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0307" cy="340210"/>
          </a:xfrm>
          <a:prstGeom prst="rect">
            <a:avLst/>
          </a:prstGeom>
        </p:spPr>
        <p:txBody>
          <a:bodyPr vert="horz" lIns="92153" tIns="46077" rIns="92153" bIns="4607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4015" y="0"/>
            <a:ext cx="4300307" cy="340210"/>
          </a:xfrm>
          <a:prstGeom prst="rect">
            <a:avLst/>
          </a:prstGeom>
        </p:spPr>
        <p:txBody>
          <a:bodyPr vert="horz" lIns="92153" tIns="46077" rIns="92153" bIns="4607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9B9CBFD-E248-4315-9A72-B4D4FA4AC8C1}" type="datetimeFigureOut">
              <a:rPr lang="ru-RU"/>
              <a:pPr>
                <a:defRPr/>
              </a:pPr>
              <a:t>28.04.2023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53" tIns="46077" rIns="92153" bIns="46077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202" y="3228190"/>
            <a:ext cx="7942237" cy="3059715"/>
          </a:xfrm>
          <a:prstGeom prst="rect">
            <a:avLst/>
          </a:prstGeom>
        </p:spPr>
        <p:txBody>
          <a:bodyPr vert="horz" lIns="92153" tIns="46077" rIns="92153" bIns="46077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6456378"/>
            <a:ext cx="4300307" cy="340210"/>
          </a:xfrm>
          <a:prstGeom prst="rect">
            <a:avLst/>
          </a:prstGeom>
        </p:spPr>
        <p:txBody>
          <a:bodyPr vert="horz" lIns="92153" tIns="46077" rIns="92153" bIns="4607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4015" y="6456378"/>
            <a:ext cx="4300307" cy="340210"/>
          </a:xfrm>
          <a:prstGeom prst="rect">
            <a:avLst/>
          </a:prstGeom>
        </p:spPr>
        <p:txBody>
          <a:bodyPr vert="horz" lIns="92153" tIns="46077" rIns="92153" bIns="4607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2696D6E-358A-423C-BF22-72FDEB4177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639373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398838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65034E-8202-4810-A52B-758A6B41BB39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1231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A02213-50AC-49C7-94F6-B54017CB6594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670521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1B3155-735C-490E-B44F-4F351DBDB67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995932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65034E-8202-4810-A52B-758A6B41BB39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984719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425825" y="854075"/>
            <a:ext cx="3074988" cy="23066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532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FF19F6E-2A5F-4557-A536-37D82A000D38}" type="slidenum">
              <a:rPr lang="ru-RU" altLang="ru-RU" smtClean="0">
                <a:solidFill>
                  <a:srgbClr val="000000"/>
                </a:solidFill>
                <a:cs typeface="Arial" charset="0"/>
              </a:rPr>
              <a:pPr/>
              <a:t>17</a:t>
            </a:fld>
            <a:endParaRPr lang="ru-RU" altLang="ru-RU" smtClean="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65034E-8202-4810-A52B-758A6B41BB39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984719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398838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696D6E-358A-423C-BF22-72FDEB417798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4" y="5052547"/>
            <a:ext cx="5637011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837AA2-A108-48EB-B8E3-42589904635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2" y="3132292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2"/>
            <a:ext cx="4114800" cy="3127807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E15313-B841-44C1-BD37-82F30A73F5C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9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5FEC12-1721-449A-A00F-DC829004985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7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4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0563B-07DB-43B2-82BB-1D3AD496FF0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E89BCA-3487-4876-9604-97265625C44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9"/>
            <a:ext cx="5966667" cy="2423347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2"/>
            <a:ext cx="5970495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E44C10-DD94-4496-87DE-9DB4F847414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27E1B2-443C-4541-BF62-2FCEECF355A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1"/>
            <a:ext cx="3346704" cy="639763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1" y="731521"/>
            <a:ext cx="3346704" cy="639763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3CB6D7-C9EC-47A9-92F6-974A8A09E79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3768" y="116632"/>
            <a:ext cx="6512511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47252" y="6473405"/>
            <a:ext cx="1006489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135DCAC-F131-4C56-82C1-BB591457AF7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35DCAC-F131-4C56-82C1-BB591457AF7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55523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8B4E9E-DC20-4671-BC32-BBFE77E2ACA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1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8" y="731521"/>
            <a:ext cx="4017085" cy="4894731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6" y="3497803"/>
            <a:ext cx="3388660" cy="21395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943F0E-A427-490E-ABE9-659AE898AE1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1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1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1" y="6172201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1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8135DCAC-F131-4C56-82C1-BB591457AF7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8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4.xml"/><Relationship Id="rId5" Type="http://schemas.openxmlformats.org/officeDocument/2006/relationships/image" Target="../media/image4.jpeg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4"/>
          <p:cNvSpPr>
            <a:spLocks noGrp="1"/>
          </p:cNvSpPr>
          <p:nvPr>
            <p:ph type="title"/>
          </p:nvPr>
        </p:nvSpPr>
        <p:spPr>
          <a:xfrm>
            <a:off x="21332" y="990601"/>
            <a:ext cx="8280920" cy="1368152"/>
          </a:xfrm>
        </p:spPr>
        <p:txBody>
          <a:bodyPr/>
          <a:lstStyle/>
          <a:p>
            <a:pPr marL="0" indent="0">
              <a:buNone/>
            </a:pPr>
            <a:r>
              <a:rPr lang="ru-RU" sz="5400" dirty="0" smtClean="0">
                <a:solidFill>
                  <a:srgbClr val="A00000"/>
                </a:solidFill>
                <a:ea typeface="Calibri" pitchFamily="34" charset="0"/>
                <a:cs typeface="Calibri" pitchFamily="34" charset="0"/>
              </a:rPr>
              <a:t>Бюджет для граждан</a:t>
            </a:r>
            <a:endParaRPr sz="5400" u="sng" dirty="0" smtClean="0">
              <a:solidFill>
                <a:srgbClr val="A00000"/>
              </a:solidFill>
              <a:ea typeface="Calibri" pitchFamily="34" charset="0"/>
              <a:cs typeface="Calibri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11560" y="188640"/>
            <a:ext cx="8136904" cy="9144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Финансовый отдел администрации Порецкого района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7" name="Picture 3" descr="C:\Documents and Settings\r_finance13\Рабочий стол\foto_cheb_ru-164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988840"/>
            <a:ext cx="8676456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795662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9"/>
          <p:cNvSpPr txBox="1">
            <a:spLocks/>
          </p:cNvSpPr>
          <p:nvPr/>
        </p:nvSpPr>
        <p:spPr>
          <a:xfrm>
            <a:off x="1143000" y="6492877"/>
            <a:ext cx="790575" cy="365125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endParaRPr lang="ru-RU" sz="1400" dirty="0">
              <a:solidFill>
                <a:srgbClr val="A03202"/>
              </a:solidFill>
              <a:cs typeface="Arial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259728" y="40652"/>
            <a:ext cx="7120584" cy="55083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r>
              <a:rPr lang="ru-RU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на 2022 год</a:t>
            </a:r>
            <a:endParaRPr lang="ru-RU" sz="18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0" y="476672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Диаграмма 10"/>
          <p:cNvGraphicFramePr/>
          <p:nvPr/>
        </p:nvGraphicFramePr>
        <p:xfrm>
          <a:off x="179512" y="404664"/>
          <a:ext cx="8964488" cy="6453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971600" y="692696"/>
            <a:ext cx="4320480" cy="64807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Расходы, всего 290,6 млн.рублей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76456" y="6492875"/>
            <a:ext cx="467544" cy="3651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3528" y="5229200"/>
            <a:ext cx="4032448" cy="134644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Доля расходов социальной сферы в бюджете Порецкого района в 2022 году составляет 64,3 % или 186,9 млн.рублей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1845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 txBox="1">
            <a:spLocks/>
          </p:cNvSpPr>
          <p:nvPr/>
        </p:nvSpPr>
        <p:spPr>
          <a:xfrm>
            <a:off x="259728" y="40652"/>
            <a:ext cx="8416728" cy="55083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по разделу «Образование» на 2022 год</a:t>
            </a:r>
            <a:endParaRPr lang="ru-RU" sz="24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2051720" y="692696"/>
            <a:ext cx="5184576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Всего – 134,6 </a:t>
            </a:r>
            <a:r>
              <a:rPr lang="ru-RU" dirty="0" smtClean="0">
                <a:solidFill>
                  <a:schemeClr val="tx1"/>
                </a:solidFill>
              </a:rPr>
              <a:t>млн.рублей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763688" y="1196752"/>
            <a:ext cx="7200800" cy="18002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rgbClr val="3333FF"/>
                </a:solidFill>
              </a:rPr>
              <a:t>Дошкольное образование: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* </a:t>
            </a:r>
            <a:r>
              <a:rPr lang="ru-RU" sz="1600" dirty="0" smtClean="0">
                <a:solidFill>
                  <a:srgbClr val="FF0000"/>
                </a:solidFill>
              </a:rPr>
              <a:t>3,2 </a:t>
            </a:r>
            <a:r>
              <a:rPr lang="ru-RU" sz="1600" dirty="0" smtClean="0">
                <a:solidFill>
                  <a:schemeClr val="tx1"/>
                </a:solidFill>
              </a:rPr>
              <a:t>млн.рублей - Обеспечение деятельности детских дошкольных образовательных организаций;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* </a:t>
            </a:r>
            <a:r>
              <a:rPr lang="ru-RU" sz="1600" dirty="0" smtClean="0">
                <a:solidFill>
                  <a:srgbClr val="FF0000"/>
                </a:solidFill>
              </a:rPr>
              <a:t>12,5</a:t>
            </a:r>
            <a:r>
              <a:rPr lang="ru-RU" sz="1600" dirty="0" smtClean="0">
                <a:solidFill>
                  <a:schemeClr val="tx1"/>
                </a:solidFill>
              </a:rPr>
              <a:t> млн.рублей - Осуществление государственных полномочий Чувашской Республики по обеспечению государственных гарантий реализации прав на получение общедоступного и бесплатного дошкольного образования.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9512" y="1556792"/>
            <a:ext cx="1512168" cy="914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15.7 </a:t>
            </a:r>
            <a:r>
              <a:rPr lang="ru-RU" dirty="0" smtClean="0">
                <a:solidFill>
                  <a:schemeClr val="tx1"/>
                </a:solidFill>
              </a:rPr>
              <a:t>млн. рублей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763688" y="3068960"/>
            <a:ext cx="7200800" cy="324036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rgbClr val="3333FF"/>
                </a:solidFill>
              </a:rPr>
              <a:t>Общее образование: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* </a:t>
            </a:r>
            <a:r>
              <a:rPr lang="ru-RU" sz="1600" dirty="0" smtClean="0">
                <a:solidFill>
                  <a:srgbClr val="FF0000"/>
                </a:solidFill>
              </a:rPr>
              <a:t>0,1 </a:t>
            </a:r>
            <a:r>
              <a:rPr lang="ru-RU" sz="1600" dirty="0" smtClean="0">
                <a:solidFill>
                  <a:schemeClr val="tx1"/>
                </a:solidFill>
              </a:rPr>
              <a:t>млн.рублей - Организация временного трудоустройства несовершеннолетних граждан в возрасте от 14 до 18 лет в свободное от учебы время;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* </a:t>
            </a:r>
            <a:r>
              <a:rPr lang="ru-RU" sz="1600" dirty="0" smtClean="0">
                <a:solidFill>
                  <a:srgbClr val="FF0000"/>
                </a:solidFill>
              </a:rPr>
              <a:t>13,0 </a:t>
            </a:r>
            <a:r>
              <a:rPr lang="ru-RU" sz="1600" dirty="0" smtClean="0">
                <a:solidFill>
                  <a:schemeClr val="tx1"/>
                </a:solidFill>
              </a:rPr>
              <a:t>млн.рублей - Обеспечение деятельности муниципальных общеобразовательных организаций;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* </a:t>
            </a:r>
            <a:r>
              <a:rPr lang="ru-RU" sz="1600" dirty="0" smtClean="0">
                <a:solidFill>
                  <a:srgbClr val="FF0000"/>
                </a:solidFill>
              </a:rPr>
              <a:t>72,7 </a:t>
            </a:r>
            <a:r>
              <a:rPr lang="ru-RU" sz="1600" dirty="0" smtClean="0">
                <a:solidFill>
                  <a:schemeClr val="tx1"/>
                </a:solidFill>
              </a:rPr>
              <a:t>млн.рублей - Обеспечение государственных гарантий реализации прав на получение общедоступного и бесплатного дошкольного, начального общего, основного общего, среднего общего образования;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* </a:t>
            </a:r>
            <a:r>
              <a:rPr lang="ru-RU" sz="1600" dirty="0" smtClean="0">
                <a:solidFill>
                  <a:srgbClr val="FF0000"/>
                </a:solidFill>
              </a:rPr>
              <a:t>5,3 </a:t>
            </a:r>
            <a:r>
              <a:rPr lang="ru-RU" sz="1600" dirty="0" smtClean="0">
                <a:solidFill>
                  <a:schemeClr val="tx1"/>
                </a:solidFill>
              </a:rPr>
              <a:t>млн.рублей  - Денежное вознаграждение за классное  руководство;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* </a:t>
            </a:r>
            <a:r>
              <a:rPr lang="ru-RU" sz="1600" dirty="0" smtClean="0">
                <a:solidFill>
                  <a:srgbClr val="FF0000"/>
                </a:solidFill>
              </a:rPr>
              <a:t>4,0 </a:t>
            </a:r>
            <a:r>
              <a:rPr lang="ru-RU" sz="1600" dirty="0" smtClean="0">
                <a:solidFill>
                  <a:schemeClr val="tx1"/>
                </a:solidFill>
              </a:rPr>
              <a:t>млн.рублей – Горячее питание;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79512" y="3501008"/>
            <a:ext cx="1512168" cy="158417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101,2 </a:t>
            </a:r>
            <a:r>
              <a:rPr lang="ru-RU" dirty="0" smtClean="0">
                <a:solidFill>
                  <a:schemeClr val="tx1"/>
                </a:solidFill>
              </a:rPr>
              <a:t>млн. рублей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7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1845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 txBox="1">
            <a:spLocks/>
          </p:cNvSpPr>
          <p:nvPr/>
        </p:nvSpPr>
        <p:spPr>
          <a:xfrm>
            <a:off x="259728" y="40652"/>
            <a:ext cx="8488736" cy="55083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r>
              <a:rPr lang="ru-RU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 разделу «Образование» на 2022 год</a:t>
            </a:r>
            <a:endParaRPr lang="ru-RU" sz="24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2051720" y="692696"/>
            <a:ext cx="5184576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Всего – 134,6 </a:t>
            </a:r>
            <a:r>
              <a:rPr lang="ru-RU" dirty="0" smtClean="0">
                <a:solidFill>
                  <a:schemeClr val="tx1"/>
                </a:solidFill>
              </a:rPr>
              <a:t>млн.рублей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691680" y="3861048"/>
            <a:ext cx="7200800" cy="172819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rgbClr val="3333FF"/>
                </a:solidFill>
              </a:rPr>
              <a:t>Молодежная политика: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* </a:t>
            </a:r>
            <a:r>
              <a:rPr lang="ru-RU" sz="1600" dirty="0" smtClean="0">
                <a:solidFill>
                  <a:srgbClr val="FF0000"/>
                </a:solidFill>
              </a:rPr>
              <a:t>0,3</a:t>
            </a:r>
            <a:r>
              <a:rPr lang="ru-RU" sz="1600" dirty="0" smtClean="0">
                <a:solidFill>
                  <a:schemeClr val="tx1"/>
                </a:solidFill>
              </a:rPr>
              <a:t> млн.рублей  - Обеспечение отдыха и оздоровления детей, в том числе детей, находящихся в трудной жизненной ситуации;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* </a:t>
            </a:r>
            <a:r>
              <a:rPr lang="ru-RU" sz="1600" dirty="0" smtClean="0">
                <a:solidFill>
                  <a:srgbClr val="FF0000"/>
                </a:solidFill>
              </a:rPr>
              <a:t>0,04 </a:t>
            </a:r>
            <a:r>
              <a:rPr lang="ru-RU" sz="1600" dirty="0" smtClean="0">
                <a:solidFill>
                  <a:schemeClr val="tx1"/>
                </a:solidFill>
              </a:rPr>
              <a:t>млн.рублей - Проведение мероприятий в области образования для детей и молодежи;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* </a:t>
            </a:r>
            <a:r>
              <a:rPr lang="ru-RU" sz="1600" dirty="0" smtClean="0">
                <a:solidFill>
                  <a:srgbClr val="FF0000"/>
                </a:solidFill>
              </a:rPr>
              <a:t>0,4</a:t>
            </a:r>
            <a:r>
              <a:rPr lang="ru-RU" sz="1600" dirty="0" smtClean="0">
                <a:solidFill>
                  <a:schemeClr val="accent6"/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млн.рублей - Приобретение путевок в детские оздоровительные лагеря</a:t>
            </a:r>
            <a:r>
              <a:rPr lang="ru-RU" sz="1600" dirty="0">
                <a:solidFill>
                  <a:schemeClr val="tx1"/>
                </a:solidFill>
              </a:rPr>
              <a:t>.</a:t>
            </a:r>
            <a:endParaRPr lang="ru-RU" sz="1600" dirty="0" smtClean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0" y="4221088"/>
            <a:ext cx="1512168" cy="914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0,8 </a:t>
            </a:r>
            <a:r>
              <a:rPr lang="ru-RU" dirty="0" smtClean="0">
                <a:solidFill>
                  <a:schemeClr val="tx1"/>
                </a:solidFill>
              </a:rPr>
              <a:t>млн. рублей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0" y="1844824"/>
            <a:ext cx="1512168" cy="108012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16,8 </a:t>
            </a:r>
            <a:r>
              <a:rPr lang="ru-RU" dirty="0" smtClean="0">
                <a:solidFill>
                  <a:schemeClr val="tx1"/>
                </a:solidFill>
              </a:rPr>
              <a:t>млн. рублей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691680" y="1484784"/>
            <a:ext cx="7200800" cy="18002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rgbClr val="3333FF"/>
                </a:solidFill>
              </a:rPr>
              <a:t>Дополнительное образование детей: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* </a:t>
            </a:r>
            <a:r>
              <a:rPr lang="ru-RU" sz="1600" dirty="0" smtClean="0">
                <a:solidFill>
                  <a:srgbClr val="FF0000"/>
                </a:solidFill>
              </a:rPr>
              <a:t>9,1 </a:t>
            </a:r>
            <a:r>
              <a:rPr lang="ru-RU" sz="1600" dirty="0" smtClean="0">
                <a:solidFill>
                  <a:schemeClr val="tx1"/>
                </a:solidFill>
              </a:rPr>
              <a:t>млн.рублей - Обеспечение деятельности МАУДО «ДЮСШ"Дельфин» Порецкого района;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* </a:t>
            </a:r>
            <a:r>
              <a:rPr lang="ru-RU" sz="1600" dirty="0" smtClean="0">
                <a:solidFill>
                  <a:srgbClr val="FF0000"/>
                </a:solidFill>
              </a:rPr>
              <a:t>4,1 </a:t>
            </a:r>
            <a:r>
              <a:rPr lang="ru-RU" sz="1600" dirty="0" smtClean="0">
                <a:solidFill>
                  <a:schemeClr val="tx1"/>
                </a:solidFill>
              </a:rPr>
              <a:t>млн.рублей - Обеспечение деятельности МАУДО «</a:t>
            </a:r>
            <a:r>
              <a:rPr lang="ru-RU" sz="1600" dirty="0" err="1" smtClean="0">
                <a:solidFill>
                  <a:schemeClr val="tx1"/>
                </a:solidFill>
              </a:rPr>
              <a:t>Порецкая</a:t>
            </a:r>
            <a:r>
              <a:rPr lang="ru-RU" sz="1600" dirty="0" smtClean="0">
                <a:solidFill>
                  <a:schemeClr val="tx1"/>
                </a:solidFill>
              </a:rPr>
              <a:t> ДШИ»;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* </a:t>
            </a:r>
            <a:r>
              <a:rPr lang="ru-RU" sz="1600" dirty="0" smtClean="0">
                <a:solidFill>
                  <a:srgbClr val="FF0000"/>
                </a:solidFill>
              </a:rPr>
              <a:t>3,6</a:t>
            </a:r>
            <a:r>
              <a:rPr lang="ru-RU" sz="1600" dirty="0" smtClean="0">
                <a:solidFill>
                  <a:schemeClr val="accent6"/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млн.рублей - Персонифицированное финансирование дополнительного образования детей.</a:t>
            </a:r>
          </a:p>
        </p:txBody>
      </p:sp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8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1845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 txBox="1">
            <a:spLocks/>
          </p:cNvSpPr>
          <p:nvPr/>
        </p:nvSpPr>
        <p:spPr>
          <a:xfrm>
            <a:off x="259728" y="40652"/>
            <a:ext cx="8488736" cy="55083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r>
              <a:rPr lang="ru-RU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по разделу «Культура, кинематография» на 2022 год</a:t>
            </a:r>
            <a:endParaRPr lang="ru-RU" sz="20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2267744" y="692696"/>
            <a:ext cx="6696744" cy="316835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rgbClr val="3333FF"/>
                </a:solidFill>
              </a:rPr>
              <a:t>Культура :</a:t>
            </a:r>
          </a:p>
          <a:p>
            <a:r>
              <a:rPr lang="ru-RU" sz="1500" dirty="0" smtClean="0">
                <a:solidFill>
                  <a:schemeClr val="tx1"/>
                </a:solidFill>
              </a:rPr>
              <a:t>* </a:t>
            </a:r>
            <a:r>
              <a:rPr lang="ru-RU" sz="1500" dirty="0" smtClean="0">
                <a:solidFill>
                  <a:srgbClr val="FF0000"/>
                </a:solidFill>
              </a:rPr>
              <a:t>7,9</a:t>
            </a:r>
            <a:r>
              <a:rPr lang="ru-RU" sz="1500" dirty="0" smtClean="0">
                <a:solidFill>
                  <a:schemeClr val="accent6"/>
                </a:solidFill>
              </a:rPr>
              <a:t> </a:t>
            </a:r>
            <a:r>
              <a:rPr lang="ru-RU" sz="1500" dirty="0" smtClean="0">
                <a:solidFill>
                  <a:schemeClr val="tx1"/>
                </a:solidFill>
              </a:rPr>
              <a:t>млн.рублей - Обеспечение деятельности муниципальных библиотек;</a:t>
            </a:r>
          </a:p>
          <a:p>
            <a:r>
              <a:rPr lang="ru-RU" sz="1500" dirty="0" smtClean="0">
                <a:solidFill>
                  <a:schemeClr val="tx1"/>
                </a:solidFill>
              </a:rPr>
              <a:t>* </a:t>
            </a:r>
            <a:r>
              <a:rPr lang="ru-RU" sz="1500" dirty="0" smtClean="0">
                <a:solidFill>
                  <a:srgbClr val="FF0000"/>
                </a:solidFill>
              </a:rPr>
              <a:t>1,1</a:t>
            </a:r>
            <a:r>
              <a:rPr lang="ru-RU" sz="1500" dirty="0" smtClean="0">
                <a:solidFill>
                  <a:schemeClr val="tx1"/>
                </a:solidFill>
              </a:rPr>
              <a:t> млн.рублей - Обеспечение деятельности муниципальных музеев;</a:t>
            </a:r>
          </a:p>
          <a:p>
            <a:pPr>
              <a:buFont typeface="Arial" charset="0"/>
              <a:buChar char="•"/>
            </a:pPr>
            <a:r>
              <a:rPr lang="ru-RU" sz="1500" dirty="0" smtClean="0">
                <a:solidFill>
                  <a:srgbClr val="FF0000"/>
                </a:solidFill>
              </a:rPr>
              <a:t>11,4</a:t>
            </a:r>
            <a:r>
              <a:rPr lang="ru-RU" sz="1500" dirty="0" smtClean="0">
                <a:solidFill>
                  <a:schemeClr val="accent6"/>
                </a:solidFill>
              </a:rPr>
              <a:t> </a:t>
            </a:r>
            <a:r>
              <a:rPr lang="ru-RU" sz="1500" dirty="0" smtClean="0">
                <a:solidFill>
                  <a:schemeClr val="tx1"/>
                </a:solidFill>
              </a:rPr>
              <a:t>млн.рублей - Обеспечение деятельности учреждений в сфере </a:t>
            </a:r>
            <a:r>
              <a:rPr lang="ru-RU" sz="1500" dirty="0" err="1" smtClean="0">
                <a:solidFill>
                  <a:schemeClr val="tx1"/>
                </a:solidFill>
              </a:rPr>
              <a:t>культурно-досугового</a:t>
            </a:r>
            <a:r>
              <a:rPr lang="ru-RU" sz="1500" dirty="0" smtClean="0">
                <a:solidFill>
                  <a:schemeClr val="tx1"/>
                </a:solidFill>
              </a:rPr>
              <a:t> обслуживания населения;</a:t>
            </a:r>
          </a:p>
          <a:p>
            <a:pPr>
              <a:buFont typeface="Arial" charset="0"/>
              <a:buChar char="•"/>
            </a:pPr>
            <a:r>
              <a:rPr lang="ru-RU" sz="1500" dirty="0" smtClean="0">
                <a:solidFill>
                  <a:srgbClr val="FF0000"/>
                </a:solidFill>
              </a:rPr>
              <a:t>12,5</a:t>
            </a:r>
            <a:r>
              <a:rPr lang="ru-RU" sz="1500" dirty="0" smtClean="0">
                <a:solidFill>
                  <a:schemeClr val="accent6"/>
                </a:solidFill>
              </a:rPr>
              <a:t> </a:t>
            </a:r>
            <a:r>
              <a:rPr lang="ru-RU" sz="1500" dirty="0" smtClean="0">
                <a:solidFill>
                  <a:schemeClr val="tx1"/>
                </a:solidFill>
              </a:rPr>
              <a:t>млн.рублей - Укрепление материально-технической базы муниципальных учреждений </a:t>
            </a:r>
            <a:r>
              <a:rPr lang="ru-RU" sz="1500" dirty="0" err="1" smtClean="0">
                <a:solidFill>
                  <a:schemeClr val="tx1"/>
                </a:solidFill>
              </a:rPr>
              <a:t>культурно-досугового</a:t>
            </a:r>
            <a:r>
              <a:rPr lang="ru-RU" sz="1500" dirty="0" smtClean="0">
                <a:solidFill>
                  <a:schemeClr val="tx1"/>
                </a:solidFill>
              </a:rPr>
              <a:t> типа;</a:t>
            </a:r>
          </a:p>
          <a:p>
            <a:pPr>
              <a:buFont typeface="Arial" charset="0"/>
              <a:buChar char="•"/>
            </a:pPr>
            <a:r>
              <a:rPr lang="ru-RU" sz="1500" dirty="0" smtClean="0">
                <a:solidFill>
                  <a:srgbClr val="FF0000"/>
                </a:solidFill>
              </a:rPr>
              <a:t>0,2 </a:t>
            </a:r>
            <a:r>
              <a:rPr lang="ru-RU" sz="1500" dirty="0" smtClean="0">
                <a:solidFill>
                  <a:schemeClr val="tx1"/>
                </a:solidFill>
              </a:rPr>
              <a:t>млн.рублей - Осуществление мер по противодействию терроризму в муниципальном образовании;</a:t>
            </a:r>
          </a:p>
          <a:p>
            <a:pPr>
              <a:buFont typeface="Arial" charset="0"/>
              <a:buChar char="•"/>
            </a:pPr>
            <a:r>
              <a:rPr lang="ru-RU" sz="1500" dirty="0" smtClean="0">
                <a:solidFill>
                  <a:schemeClr val="tx1"/>
                </a:solidFill>
              </a:rPr>
              <a:t> </a:t>
            </a:r>
            <a:r>
              <a:rPr lang="ru-RU" sz="1500" dirty="0" smtClean="0">
                <a:solidFill>
                  <a:srgbClr val="FF0000"/>
                </a:solidFill>
              </a:rPr>
              <a:t>1,0 </a:t>
            </a:r>
            <a:r>
              <a:rPr lang="ru-RU" sz="1500" dirty="0" smtClean="0">
                <a:solidFill>
                  <a:schemeClr val="tx1"/>
                </a:solidFill>
              </a:rPr>
              <a:t> млн.рублей - Реализация вопросов местного значения в сфере образования, культуры и физической культуры и спорта.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9512" y="1340768"/>
            <a:ext cx="2016224" cy="136815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Всего – 34,1 </a:t>
            </a:r>
            <a:r>
              <a:rPr lang="ru-RU" dirty="0" smtClean="0">
                <a:solidFill>
                  <a:schemeClr val="tx1"/>
                </a:solidFill>
              </a:rPr>
              <a:t>млн. рублей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Documents and Settings\r_finance13\Рабочий стол\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05064"/>
            <a:ext cx="3960440" cy="26402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Documents and Settings\r_finance13\Рабочий стол\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92434" y="4005065"/>
            <a:ext cx="3944161" cy="26404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9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1845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 txBox="1">
            <a:spLocks/>
          </p:cNvSpPr>
          <p:nvPr/>
        </p:nvSpPr>
        <p:spPr>
          <a:xfrm>
            <a:off x="259728" y="40652"/>
            <a:ext cx="8272712" cy="55083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r>
              <a:rPr lang="ru-RU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по разделу «Социальная политика» на 2022 год</a:t>
            </a:r>
            <a:endParaRPr lang="ru-RU" sz="20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0" y="476672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2051720" y="476672"/>
            <a:ext cx="5184576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Всего – 14,1</a:t>
            </a:r>
            <a:r>
              <a:rPr lang="ru-RU" dirty="0" smtClean="0">
                <a:solidFill>
                  <a:schemeClr val="tx1"/>
                </a:solidFill>
              </a:rPr>
              <a:t>млн.рублей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763688" y="980728"/>
            <a:ext cx="7200800" cy="57606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rgbClr val="3333FF"/>
                </a:solidFill>
              </a:rPr>
              <a:t>Пенсионное обеспечение: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* </a:t>
            </a:r>
            <a:r>
              <a:rPr lang="ru-RU" sz="1400" dirty="0" smtClean="0">
                <a:solidFill>
                  <a:srgbClr val="FF0000"/>
                </a:solidFill>
              </a:rPr>
              <a:t>0,03</a:t>
            </a:r>
            <a:r>
              <a:rPr lang="ru-RU" sz="1400" dirty="0" smtClean="0">
                <a:solidFill>
                  <a:schemeClr val="accent6"/>
                </a:solidFill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</a:rPr>
              <a:t>мнл.рублей</a:t>
            </a:r>
            <a:r>
              <a:rPr lang="ru-RU" sz="1400" dirty="0" smtClean="0">
                <a:solidFill>
                  <a:schemeClr val="tx1"/>
                </a:solidFill>
              </a:rPr>
              <a:t> - Выплаты пенсии за выслугу лет муниципальным служащим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9512" y="908720"/>
            <a:ext cx="1512168" cy="64807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0,03 </a:t>
            </a:r>
            <a:r>
              <a:rPr lang="ru-RU" dirty="0" smtClean="0">
                <a:solidFill>
                  <a:schemeClr val="tx1"/>
                </a:solidFill>
              </a:rPr>
              <a:t>млн. рублей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763688" y="1628800"/>
            <a:ext cx="7200800" cy="237626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rgbClr val="3333FF"/>
                </a:solidFill>
              </a:rPr>
              <a:t>Социальное обеспечение населения:</a:t>
            </a:r>
            <a:endParaRPr lang="ru-RU" sz="1400" dirty="0" smtClean="0">
              <a:solidFill>
                <a:schemeClr val="tx1"/>
              </a:solidFill>
            </a:endParaRPr>
          </a:p>
          <a:p>
            <a:r>
              <a:rPr lang="ru-RU" sz="1400" dirty="0" smtClean="0">
                <a:solidFill>
                  <a:schemeClr val="tx1"/>
                </a:solidFill>
              </a:rPr>
              <a:t>* </a:t>
            </a:r>
            <a:r>
              <a:rPr lang="ru-RU" sz="1400" dirty="0" smtClean="0">
                <a:solidFill>
                  <a:srgbClr val="FF0000"/>
                </a:solidFill>
              </a:rPr>
              <a:t>3,0</a:t>
            </a:r>
            <a:r>
              <a:rPr lang="ru-RU" sz="1400" dirty="0" smtClean="0">
                <a:solidFill>
                  <a:schemeClr val="tx1"/>
                </a:solidFill>
              </a:rPr>
              <a:t> млн.рублей - Обеспечение мер социальной поддержки отдельных категорий граждан по оплате жилищно-коммунальных услуг;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*</a:t>
            </a:r>
            <a:r>
              <a:rPr lang="ru-RU" sz="1400" dirty="0" smtClean="0">
                <a:solidFill>
                  <a:srgbClr val="FF0000"/>
                </a:solidFill>
              </a:rPr>
              <a:t> 0,06 </a:t>
            </a:r>
            <a:r>
              <a:rPr lang="ru-RU" sz="1400" dirty="0" smtClean="0">
                <a:solidFill>
                  <a:schemeClr val="tx1"/>
                </a:solidFill>
              </a:rPr>
              <a:t>млн.рублей - Оказание материальной помощи гражданам, находящимся в трудной жизненной ситуации;</a:t>
            </a:r>
          </a:p>
          <a:p>
            <a:pPr>
              <a:buFont typeface="Arial" charset="0"/>
              <a:buChar char="•"/>
            </a:pPr>
            <a:r>
              <a:rPr lang="ru-RU" sz="1400" dirty="0" smtClean="0">
                <a:solidFill>
                  <a:srgbClr val="FF0000"/>
                </a:solidFill>
              </a:rPr>
              <a:t>0,6</a:t>
            </a:r>
            <a:r>
              <a:rPr lang="ru-RU" sz="1400" dirty="0" smtClean="0">
                <a:solidFill>
                  <a:schemeClr val="accent6"/>
                </a:solidFill>
              </a:rPr>
              <a:t> </a:t>
            </a:r>
            <a:r>
              <a:rPr lang="ru-RU" sz="1400" dirty="0" smtClean="0">
                <a:solidFill>
                  <a:schemeClr val="tx1"/>
                </a:solidFill>
              </a:rPr>
              <a:t>млн.рублей - Улучшение жилищных условий граждан, проживающих в сельской местности, в рамках  мероприятий по устойчивому развитию сельских территорий;</a:t>
            </a:r>
          </a:p>
          <a:p>
            <a:pPr>
              <a:buFont typeface="Arial" charset="0"/>
              <a:buChar char="•"/>
            </a:pP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smtClean="0">
                <a:solidFill>
                  <a:srgbClr val="FF0000"/>
                </a:solidFill>
              </a:rPr>
              <a:t>0,3</a:t>
            </a:r>
            <a:r>
              <a:rPr lang="ru-RU" sz="1400" dirty="0" smtClean="0">
                <a:solidFill>
                  <a:schemeClr val="tx1"/>
                </a:solidFill>
              </a:rPr>
              <a:t> млн.рублей -  Единовременное денежное пособие гражданам, усыновившим (удочерившим) ребенка (детей) на территории Чувашской Республики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79512" y="1988840"/>
            <a:ext cx="1512168" cy="93610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4,0 </a:t>
            </a:r>
            <a:r>
              <a:rPr lang="ru-RU" dirty="0" smtClean="0">
                <a:solidFill>
                  <a:schemeClr val="tx1"/>
                </a:solidFill>
              </a:rPr>
              <a:t>млн. рублей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79512" y="4509120"/>
            <a:ext cx="1512168" cy="93610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9,9 </a:t>
            </a:r>
            <a:r>
              <a:rPr lang="ru-RU" dirty="0" smtClean="0">
                <a:solidFill>
                  <a:schemeClr val="tx1"/>
                </a:solidFill>
              </a:rPr>
              <a:t>млн. рублей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763688" y="4077072"/>
            <a:ext cx="7200800" cy="187220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rgbClr val="3333FF"/>
                </a:solidFill>
              </a:rPr>
              <a:t>Охрана семьи и детства: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* </a:t>
            </a:r>
            <a:r>
              <a:rPr lang="ru-RU" sz="1400" dirty="0" smtClean="0">
                <a:solidFill>
                  <a:srgbClr val="FF0000"/>
                </a:solidFill>
              </a:rPr>
              <a:t>1,4</a:t>
            </a:r>
            <a:r>
              <a:rPr lang="ru-RU" sz="1400" dirty="0" smtClean="0">
                <a:solidFill>
                  <a:schemeClr val="tx1"/>
                </a:solidFill>
              </a:rPr>
              <a:t> млн.рублей - Предоставление жилых помещений детям-сиротам;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* </a:t>
            </a:r>
            <a:r>
              <a:rPr lang="ru-RU" sz="1400" dirty="0" smtClean="0">
                <a:solidFill>
                  <a:srgbClr val="FF0000"/>
                </a:solidFill>
              </a:rPr>
              <a:t>0,07</a:t>
            </a:r>
            <a:r>
              <a:rPr lang="ru-RU" sz="1400" dirty="0" smtClean="0">
                <a:solidFill>
                  <a:schemeClr val="tx1"/>
                </a:solidFill>
              </a:rPr>
              <a:t> млн.рублей - выплата компенсации платы за детский сад;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*</a:t>
            </a:r>
            <a:r>
              <a:rPr lang="ru-RU" sz="1400" dirty="0" smtClean="0">
                <a:solidFill>
                  <a:srgbClr val="FF0000"/>
                </a:solidFill>
              </a:rPr>
              <a:t>0,1</a:t>
            </a:r>
            <a:r>
              <a:rPr lang="ru-RU" sz="1400" dirty="0" smtClean="0">
                <a:solidFill>
                  <a:schemeClr val="tx1"/>
                </a:solidFill>
              </a:rPr>
              <a:t> млн.рублей - Выплата единовременного пособия при всех формах устройства детей, лишенных родительского попечения, в семью;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*</a:t>
            </a:r>
            <a:r>
              <a:rPr lang="ru-RU" sz="1400" dirty="0" smtClean="0">
                <a:solidFill>
                  <a:srgbClr val="FF0000"/>
                </a:solidFill>
              </a:rPr>
              <a:t>8,4</a:t>
            </a:r>
            <a:r>
              <a:rPr lang="ru-RU" sz="1400" dirty="0" smtClean="0">
                <a:solidFill>
                  <a:schemeClr val="tx1"/>
                </a:solidFill>
              </a:rPr>
              <a:t> млн.рублей - Предоставление социальных выплат молодым семьям на строительство (приобретение) жилья в рамках реализации мероприятий по обеспечению жильем молодых семей.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79512" y="5949280"/>
            <a:ext cx="1512168" cy="72008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0,06 </a:t>
            </a:r>
            <a:r>
              <a:rPr lang="ru-RU" dirty="0" smtClean="0">
                <a:solidFill>
                  <a:schemeClr val="tx1"/>
                </a:solidFill>
              </a:rPr>
              <a:t>млн. рублей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763688" y="6021288"/>
            <a:ext cx="7200800" cy="64807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rgbClr val="3333FF"/>
                </a:solidFill>
              </a:rPr>
              <a:t>Другие вопросы в области социальной политики: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*</a:t>
            </a:r>
            <a:r>
              <a:rPr lang="ru-RU" sz="1400" dirty="0" smtClean="0">
                <a:solidFill>
                  <a:srgbClr val="FF0000"/>
                </a:solidFill>
              </a:rPr>
              <a:t> 0,06 </a:t>
            </a:r>
            <a:r>
              <a:rPr lang="ru-RU" sz="1400" dirty="0" smtClean="0">
                <a:solidFill>
                  <a:schemeClr val="tx1"/>
                </a:solidFill>
              </a:rPr>
              <a:t>млн.рублей - Осуществление государственных полномочий в сфере трудовых отношений</a:t>
            </a:r>
          </a:p>
        </p:txBody>
      </p:sp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10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1845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 txBox="1">
            <a:spLocks/>
          </p:cNvSpPr>
          <p:nvPr/>
        </p:nvSpPr>
        <p:spPr>
          <a:xfrm>
            <a:off x="259728" y="0"/>
            <a:ext cx="8884272" cy="55083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r>
              <a:rPr lang="ru-RU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по разделу «Жилищно-коммунальное хозяйство» на 2022 год</a:t>
            </a:r>
            <a:endParaRPr lang="ru-RU" sz="20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0" y="476672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2051720" y="476672"/>
            <a:ext cx="5184576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Всего – 6,4 </a:t>
            </a:r>
            <a:r>
              <a:rPr lang="ru-RU" dirty="0" smtClean="0">
                <a:solidFill>
                  <a:schemeClr val="tx1"/>
                </a:solidFill>
              </a:rPr>
              <a:t>млн.рублей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763688" y="980728"/>
            <a:ext cx="7200800" cy="108012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i="1" dirty="0" smtClean="0">
                <a:solidFill>
                  <a:srgbClr val="3333FF"/>
                </a:solidFill>
              </a:rPr>
              <a:t>Жилищное хозяйство:</a:t>
            </a:r>
          </a:p>
          <a:p>
            <a:r>
              <a:rPr lang="ru-RU" sz="1500" dirty="0" smtClean="0">
                <a:solidFill>
                  <a:schemeClr val="tx1"/>
                </a:solidFill>
              </a:rPr>
              <a:t>* </a:t>
            </a:r>
            <a:r>
              <a:rPr lang="ru-RU" sz="1500" dirty="0" smtClean="0">
                <a:solidFill>
                  <a:srgbClr val="FF0000"/>
                </a:solidFill>
              </a:rPr>
              <a:t>0,2</a:t>
            </a:r>
            <a:r>
              <a:rPr lang="ru-RU" sz="1500" dirty="0" smtClean="0">
                <a:solidFill>
                  <a:schemeClr val="tx1"/>
                </a:solidFill>
              </a:rPr>
              <a:t> млн.рублей - Обеспечение мероприятий по капитальному ремонту многоквартирных домов, находящихся в муниципальной собственности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9512" y="980728"/>
            <a:ext cx="1512168" cy="108012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0,2 </a:t>
            </a:r>
            <a:r>
              <a:rPr lang="ru-RU" dirty="0" smtClean="0">
                <a:solidFill>
                  <a:schemeClr val="tx1"/>
                </a:solidFill>
              </a:rPr>
              <a:t>млн. рублей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763688" y="2204864"/>
            <a:ext cx="7200800" cy="129614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i="1" dirty="0" smtClean="0">
                <a:solidFill>
                  <a:srgbClr val="3333FF"/>
                </a:solidFill>
              </a:rPr>
              <a:t>Коммунальное хозяйство:</a:t>
            </a:r>
          </a:p>
          <a:p>
            <a:r>
              <a:rPr lang="ru-RU" sz="1500" dirty="0" smtClean="0">
                <a:solidFill>
                  <a:schemeClr val="tx1"/>
                </a:solidFill>
              </a:rPr>
              <a:t>* </a:t>
            </a:r>
            <a:r>
              <a:rPr lang="ru-RU" sz="1500" dirty="0" smtClean="0">
                <a:solidFill>
                  <a:srgbClr val="FF0000"/>
                </a:solidFill>
              </a:rPr>
              <a:t>3,1 </a:t>
            </a:r>
            <a:r>
              <a:rPr lang="ru-RU" sz="1500" dirty="0" smtClean="0">
                <a:solidFill>
                  <a:schemeClr val="tx1"/>
                </a:solidFill>
              </a:rPr>
              <a:t>млн.рублей - Мероприятия, направленные на развитие и модернизацию объектов коммунальной инфраструктуры</a:t>
            </a:r>
            <a:endParaRPr lang="ru-RU" sz="1500" dirty="0" smtClean="0">
              <a:solidFill>
                <a:srgbClr val="FF0000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79512" y="2204864"/>
            <a:ext cx="1512168" cy="129614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3,1 </a:t>
            </a:r>
            <a:r>
              <a:rPr lang="ru-RU" dirty="0" smtClean="0">
                <a:solidFill>
                  <a:schemeClr val="tx1"/>
                </a:solidFill>
              </a:rPr>
              <a:t>млн. рублей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79512" y="3717032"/>
            <a:ext cx="1512168" cy="115212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3,1 </a:t>
            </a:r>
            <a:r>
              <a:rPr lang="ru-RU" dirty="0" smtClean="0">
                <a:solidFill>
                  <a:schemeClr val="tx1"/>
                </a:solidFill>
              </a:rPr>
              <a:t>млн. рублей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763688" y="3717032"/>
            <a:ext cx="7200800" cy="115212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i="1" dirty="0" smtClean="0">
                <a:solidFill>
                  <a:srgbClr val="3333FF"/>
                </a:solidFill>
              </a:rPr>
              <a:t>Благоустройство:</a:t>
            </a:r>
          </a:p>
          <a:p>
            <a:r>
              <a:rPr lang="ru-RU" sz="1500" dirty="0" smtClean="0">
                <a:solidFill>
                  <a:schemeClr val="tx1"/>
                </a:solidFill>
              </a:rPr>
              <a:t>* </a:t>
            </a:r>
            <a:r>
              <a:rPr lang="ru-RU" sz="1500" dirty="0" smtClean="0">
                <a:solidFill>
                  <a:srgbClr val="FF0000"/>
                </a:solidFill>
              </a:rPr>
              <a:t>3,0</a:t>
            </a:r>
            <a:r>
              <a:rPr lang="ru-RU" sz="1500" dirty="0" smtClean="0">
                <a:solidFill>
                  <a:schemeClr val="tx1"/>
                </a:solidFill>
              </a:rPr>
              <a:t> млн.рублей - Реализация программ формирования современной городской среды;</a:t>
            </a:r>
          </a:p>
          <a:p>
            <a:r>
              <a:rPr lang="ru-RU" sz="1500" dirty="0" smtClean="0">
                <a:solidFill>
                  <a:schemeClr val="tx1"/>
                </a:solidFill>
              </a:rPr>
              <a:t>*</a:t>
            </a:r>
            <a:r>
              <a:rPr lang="ru-RU" sz="1500" dirty="0" smtClean="0">
                <a:solidFill>
                  <a:srgbClr val="FF0000"/>
                </a:solidFill>
              </a:rPr>
              <a:t> 0,1 </a:t>
            </a:r>
            <a:r>
              <a:rPr lang="ru-RU" sz="1500" dirty="0" smtClean="0">
                <a:solidFill>
                  <a:schemeClr val="tx1"/>
                </a:solidFill>
              </a:rPr>
              <a:t>млн.рублей - Обустройство и восстановление воинских захоронений.</a:t>
            </a:r>
            <a:endParaRPr lang="ru-RU" sz="1500" dirty="0" smtClean="0">
              <a:solidFill>
                <a:srgbClr val="FF0000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79512" y="5229200"/>
            <a:ext cx="1512168" cy="86409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0,001 </a:t>
            </a:r>
            <a:r>
              <a:rPr lang="ru-RU" dirty="0" smtClean="0">
                <a:solidFill>
                  <a:schemeClr val="tx1"/>
                </a:solidFill>
              </a:rPr>
              <a:t>млн. рублей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763688" y="5157192"/>
            <a:ext cx="7200800" cy="93610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i="1" dirty="0" smtClean="0">
                <a:solidFill>
                  <a:srgbClr val="3333FF"/>
                </a:solidFill>
              </a:rPr>
              <a:t>Другие вопросы в области жилищно-коммунального хозяйства:</a:t>
            </a:r>
          </a:p>
          <a:p>
            <a:r>
              <a:rPr lang="ru-RU" sz="1500" dirty="0" smtClean="0">
                <a:solidFill>
                  <a:schemeClr val="tx1"/>
                </a:solidFill>
              </a:rPr>
              <a:t>*</a:t>
            </a:r>
            <a:r>
              <a:rPr lang="ru-RU" sz="1500" dirty="0" smtClean="0">
                <a:solidFill>
                  <a:srgbClr val="FF0000"/>
                </a:solidFill>
              </a:rPr>
              <a:t> 0,001 </a:t>
            </a:r>
            <a:r>
              <a:rPr lang="ru-RU" sz="1500" dirty="0" smtClean="0">
                <a:solidFill>
                  <a:schemeClr val="tx1"/>
                </a:solidFill>
              </a:rPr>
              <a:t>млн.рублей - Осуществление государственных полномочий Чувашской Республики по ведению учета граждан</a:t>
            </a:r>
          </a:p>
        </p:txBody>
      </p: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11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1845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9"/>
          <p:cNvSpPr txBox="1">
            <a:spLocks/>
          </p:cNvSpPr>
          <p:nvPr/>
        </p:nvSpPr>
        <p:spPr>
          <a:xfrm>
            <a:off x="1143000" y="6492877"/>
            <a:ext cx="790575" cy="365125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endParaRPr lang="ru-RU" sz="1400" dirty="0">
              <a:solidFill>
                <a:srgbClr val="A03202"/>
              </a:solidFill>
              <a:cs typeface="Arial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259728" y="40652"/>
            <a:ext cx="8632752" cy="55083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r>
              <a:rPr lang="ru-RU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по разделу «Национальная оборона» на 2022 год</a:t>
            </a:r>
            <a:endParaRPr lang="ru-RU" sz="20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2555776" y="1052736"/>
            <a:ext cx="6336704" cy="165618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3333FF"/>
                </a:solidFill>
              </a:rPr>
              <a:t>Мобилизационная и вневойсковая подготовка :</a:t>
            </a:r>
          </a:p>
          <a:p>
            <a:pPr algn="ctr"/>
            <a:endParaRPr lang="ru-RU" b="1" i="1" dirty="0" smtClean="0">
              <a:solidFill>
                <a:srgbClr val="3333FF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* </a:t>
            </a:r>
            <a:r>
              <a:rPr lang="ru-RU" dirty="0" smtClean="0">
                <a:solidFill>
                  <a:srgbClr val="FF0000"/>
                </a:solidFill>
              </a:rPr>
              <a:t>1,3</a:t>
            </a:r>
            <a:r>
              <a:rPr lang="ru-RU" dirty="0" smtClean="0">
                <a:solidFill>
                  <a:schemeClr val="tx1"/>
                </a:solidFill>
              </a:rPr>
              <a:t> млн.рублей - Осуществление первичного воинского учета на территориях, где отсутствуют военные комиссариаты.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9512" y="1340768"/>
            <a:ext cx="2160240" cy="105841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Всего – 1,3 </a:t>
            </a:r>
            <a:r>
              <a:rPr lang="ru-RU" sz="2000" dirty="0" smtClean="0">
                <a:solidFill>
                  <a:schemeClr val="tx1"/>
                </a:solidFill>
              </a:rPr>
              <a:t>млн. рублей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1027" name="Picture 3" descr="C:\Documents and Settings\r_finance13\Рабочий стол\63bc47fc737b751a3a67739b17abea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3429000"/>
            <a:ext cx="3384376" cy="27449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2" descr="C:\Documents and Settings\r_finance13\Рабочий стол\99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501008"/>
            <a:ext cx="3960440" cy="26402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14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1845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T:\ОБП\Лукин\Картинки\дорога в чувашии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/>
            </a:extLst>
          </a:blip>
          <a:srcRect b="5920"/>
          <a:stretch/>
        </p:blipFill>
        <p:spPr bwMode="auto">
          <a:xfrm>
            <a:off x="2699792" y="5589240"/>
            <a:ext cx="3619876" cy="10241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sp>
        <p:nvSpPr>
          <p:cNvPr id="56" name="Скругленный прямоугольник 55"/>
          <p:cNvSpPr/>
          <p:nvPr/>
        </p:nvSpPr>
        <p:spPr>
          <a:xfrm>
            <a:off x="5435600" y="5280025"/>
            <a:ext cx="904875" cy="339725"/>
          </a:xfrm>
          <a:prstGeom prst="roundRect">
            <a:avLst/>
          </a:prstGeom>
          <a:ln>
            <a:solidFill>
              <a:srgbClr val="6666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prstClr val="black"/>
                </a:solidFill>
              </a:rPr>
              <a:t>30,2%</a:t>
            </a:r>
            <a:endParaRPr lang="ru-RU" sz="1600" b="1" dirty="0">
              <a:solidFill>
                <a:prstClr val="black"/>
              </a:solidFill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4146550" y="5283200"/>
            <a:ext cx="935038" cy="339725"/>
          </a:xfrm>
          <a:prstGeom prst="roundRect">
            <a:avLst/>
          </a:prstGeom>
          <a:ln>
            <a:solidFill>
              <a:srgbClr val="6666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prstClr val="black"/>
                </a:solidFill>
              </a:rPr>
              <a:t>30,2%</a:t>
            </a:r>
            <a:endParaRPr lang="ru-RU" sz="1600" b="1" dirty="0">
              <a:solidFill>
                <a:prstClr val="black"/>
              </a:solidFill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2890838" y="5256213"/>
            <a:ext cx="889000" cy="339725"/>
          </a:xfrm>
          <a:prstGeom prst="roundRect">
            <a:avLst/>
          </a:prstGeom>
          <a:ln>
            <a:solidFill>
              <a:srgbClr val="6666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prstClr val="black"/>
                </a:solidFill>
              </a:rPr>
              <a:t>30,1%</a:t>
            </a:r>
            <a:endParaRPr lang="ru-RU" sz="1600" b="1" dirty="0">
              <a:solidFill>
                <a:prstClr val="black"/>
              </a:solidFill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1779588" y="5233988"/>
            <a:ext cx="823912" cy="374650"/>
          </a:xfrm>
          <a:prstGeom prst="roundRect">
            <a:avLst/>
          </a:prstGeom>
          <a:ln>
            <a:solidFill>
              <a:srgbClr val="6666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prstClr val="black"/>
                </a:solidFill>
              </a:rPr>
              <a:t>53,1%</a:t>
            </a:r>
            <a:endParaRPr lang="ru-RU" sz="1600" b="1" dirty="0">
              <a:solidFill>
                <a:prstClr val="black"/>
              </a:solidFill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122238" y="5307013"/>
            <a:ext cx="1597025" cy="301625"/>
          </a:xfrm>
          <a:prstGeom prst="roundRect">
            <a:avLst/>
          </a:prstGeom>
          <a:ln>
            <a:solidFill>
              <a:srgbClr val="6666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в расходах</a:t>
            </a:r>
          </a:p>
        </p:txBody>
      </p:sp>
      <p:pic>
        <p:nvPicPr>
          <p:cNvPr id="6" name="Picture 4" descr="http://gov.cap.ru/Home/96/2006/1910/doro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20688"/>
            <a:ext cx="1672868" cy="1106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5165725" y="1125538"/>
            <a:ext cx="865188" cy="2492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85725" y="4713288"/>
            <a:ext cx="1668463" cy="62706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сельским поселениям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704974" y="4797152"/>
            <a:ext cx="1138833" cy="50986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prstClr val="black"/>
                </a:solidFill>
              </a:rPr>
              <a:t>18,1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10256" name="TextBox 1"/>
          <p:cNvSpPr txBox="1">
            <a:spLocks noChangeArrowheads="1"/>
          </p:cNvSpPr>
          <p:nvPr/>
        </p:nvSpPr>
        <p:spPr bwMode="auto">
          <a:xfrm>
            <a:off x="7848600" y="692696"/>
            <a:ext cx="1295400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z="1400" b="1" dirty="0" smtClean="0">
                <a:solidFill>
                  <a:srgbClr val="000000"/>
                </a:solidFill>
                <a:latin typeface="TimesET" pitchFamily="2" charset="0"/>
              </a:rPr>
              <a:t>млн. </a:t>
            </a:r>
            <a:r>
              <a:rPr lang="ru-RU" altLang="ru-RU" sz="1400" b="1" dirty="0">
                <a:solidFill>
                  <a:srgbClr val="000000"/>
                </a:solidFill>
                <a:latin typeface="TimesET" pitchFamily="2" charset="0"/>
              </a:rPr>
              <a:t>рублей</a:t>
            </a: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2868613" y="4797425"/>
            <a:ext cx="1055687" cy="5143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prstClr val="black"/>
                </a:solidFill>
              </a:rPr>
              <a:t>9,3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4140200" y="4797425"/>
            <a:ext cx="1079500" cy="5207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prstClr val="black"/>
                </a:solidFill>
              </a:rPr>
              <a:t>9,3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5427663" y="4797425"/>
            <a:ext cx="1089025" cy="508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prstClr val="black"/>
                </a:solidFill>
              </a:rPr>
              <a:t>9,3</a:t>
            </a:r>
            <a:endParaRPr lang="ru-RU" b="1" dirty="0">
              <a:solidFill>
                <a:prstClr val="black"/>
              </a:solidFill>
            </a:endParaRPr>
          </a:p>
        </p:txBody>
      </p:sp>
      <p:graphicFrame>
        <p:nvGraphicFramePr>
          <p:cNvPr id="28" name="Объект 2"/>
          <p:cNvGraphicFramePr>
            <a:graphicFrameLocks/>
          </p:cNvGraphicFramePr>
          <p:nvPr/>
        </p:nvGraphicFramePr>
        <p:xfrm>
          <a:off x="6538913" y="980728"/>
          <a:ext cx="2605087" cy="5877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260" name="TextBox 1"/>
          <p:cNvSpPr txBox="1">
            <a:spLocks noChangeArrowheads="1"/>
          </p:cNvSpPr>
          <p:nvPr/>
        </p:nvSpPr>
        <p:spPr bwMode="auto">
          <a:xfrm>
            <a:off x="6659563" y="1073150"/>
            <a:ext cx="230505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ru-RU" altLang="ru-RU" sz="1200" b="1" dirty="0">
                <a:solidFill>
                  <a:srgbClr val="000000"/>
                </a:solidFill>
                <a:latin typeface="TimesET" pitchFamily="2" charset="0"/>
              </a:rPr>
              <a:t>Структура расходов Дорожного фонда Порецкого района Чувашской Республики </a:t>
            </a:r>
            <a:r>
              <a:rPr lang="ru-RU" altLang="ru-RU" sz="1200" b="1" dirty="0" smtClean="0">
                <a:solidFill>
                  <a:srgbClr val="000000"/>
                </a:solidFill>
                <a:latin typeface="TimesET" pitchFamily="2" charset="0"/>
              </a:rPr>
              <a:t>на</a:t>
            </a:r>
            <a:r>
              <a:rPr lang="ru-RU" altLang="ru-RU" sz="1400" b="1" dirty="0" smtClean="0">
                <a:solidFill>
                  <a:srgbClr val="000000"/>
                </a:solidFill>
                <a:latin typeface="TimesET" pitchFamily="2" charset="0"/>
              </a:rPr>
              <a:t> </a:t>
            </a:r>
            <a:r>
              <a:rPr lang="ru-RU" altLang="ru-R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altLang="ru-RU" sz="1200" b="1" dirty="0" smtClean="0">
                <a:solidFill>
                  <a:srgbClr val="000000"/>
                </a:solidFill>
                <a:latin typeface="TimesET" pitchFamily="2" charset="0"/>
              </a:rPr>
              <a:t>год </a:t>
            </a:r>
            <a:endParaRPr lang="ru-RU" altLang="ru-RU" sz="1200" b="1" dirty="0">
              <a:solidFill>
                <a:srgbClr val="000000"/>
              </a:solidFill>
              <a:latin typeface="TimesET" pitchFamily="2" charset="0"/>
            </a:endParaRPr>
          </a:p>
        </p:txBody>
      </p:sp>
      <p:graphicFrame>
        <p:nvGraphicFramePr>
          <p:cNvPr id="29" name="Диаграмма 31"/>
          <p:cNvGraphicFramePr>
            <a:graphicFrameLocks/>
          </p:cNvGraphicFramePr>
          <p:nvPr/>
        </p:nvGraphicFramePr>
        <p:xfrm>
          <a:off x="1187624" y="1340768"/>
          <a:ext cx="5903912" cy="3398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4" name="Скругленный прямоугольник 33"/>
          <p:cNvSpPr/>
          <p:nvPr/>
        </p:nvSpPr>
        <p:spPr>
          <a:xfrm>
            <a:off x="2987824" y="1484784"/>
            <a:ext cx="720080" cy="36036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30,9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4427984" y="1484784"/>
            <a:ext cx="720080" cy="36036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30,8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5796136" y="1484784"/>
            <a:ext cx="720080" cy="36036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30,8</a:t>
            </a:r>
          </a:p>
          <a:p>
            <a:pPr>
              <a:defRPr/>
            </a:pP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10265" name="Рисунок 36"/>
          <p:cNvPicPr>
            <a:picLocks noChangeAspect="1" noChangeArrowheads="1"/>
          </p:cNvPicPr>
          <p:nvPr/>
        </p:nvPicPr>
        <p:blipFill>
          <a:blip r:embed="rId7" cstate="print"/>
          <a:srcRect l="58290" t="58971" r="21622" b="30396"/>
          <a:stretch>
            <a:fillRect/>
          </a:stretch>
        </p:blipFill>
        <p:spPr bwMode="auto">
          <a:xfrm>
            <a:off x="323850" y="5661025"/>
            <a:ext cx="2303463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Заголовок 1"/>
          <p:cNvSpPr txBox="1">
            <a:spLocks/>
          </p:cNvSpPr>
          <p:nvPr/>
        </p:nvSpPr>
        <p:spPr>
          <a:xfrm>
            <a:off x="259728" y="0"/>
            <a:ext cx="8632752" cy="62068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r>
              <a:rPr lang="ru-RU" sz="16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дорожного фонда Порецкого района Чувашской Республики</a:t>
            </a:r>
            <a:endParaRPr lang="ru-RU" sz="16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Номер слайда 29"/>
          <p:cNvSpPr>
            <a:spLocks noGrp="1"/>
          </p:cNvSpPr>
          <p:nvPr>
            <p:ph type="sldNum" sz="quarter" idx="12"/>
          </p:nvPr>
        </p:nvSpPr>
        <p:spPr>
          <a:xfrm>
            <a:off x="7884368" y="6492875"/>
            <a:ext cx="1396752" cy="36512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17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9"/>
          <p:cNvSpPr txBox="1">
            <a:spLocks/>
          </p:cNvSpPr>
          <p:nvPr/>
        </p:nvSpPr>
        <p:spPr>
          <a:xfrm>
            <a:off x="1143000" y="6492877"/>
            <a:ext cx="790575" cy="365125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endParaRPr lang="ru-RU" sz="1400" dirty="0">
              <a:solidFill>
                <a:srgbClr val="A03202"/>
              </a:solidFill>
              <a:cs typeface="Arial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259728" y="40652"/>
            <a:ext cx="8632752" cy="55083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r>
              <a:rPr lang="ru-RU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по разделу «Межбюджетные трансферты» на 2022 год</a:t>
            </a:r>
            <a:endParaRPr lang="ru-RU" sz="20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2483768" y="1772816"/>
            <a:ext cx="6336704" cy="216024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rgbClr val="3333FF"/>
                </a:solidFill>
              </a:rPr>
              <a:t>Дотации на выравнивание бюджетной обеспеченности субъектов Российской Федерации и муниципальных образований :</a:t>
            </a:r>
          </a:p>
          <a:p>
            <a:pPr algn="ctr"/>
            <a:endParaRPr lang="ru-RU" sz="1600" b="1" i="1" dirty="0" smtClean="0">
              <a:solidFill>
                <a:srgbClr val="3333FF"/>
              </a:solidFill>
            </a:endParaRPr>
          </a:p>
          <a:p>
            <a:r>
              <a:rPr lang="ru-RU" sz="1600" dirty="0" smtClean="0">
                <a:solidFill>
                  <a:schemeClr val="tx1"/>
                </a:solidFill>
              </a:rPr>
              <a:t>* </a:t>
            </a:r>
            <a:r>
              <a:rPr lang="ru-RU" sz="1600" dirty="0" smtClean="0">
                <a:solidFill>
                  <a:srgbClr val="FF0000"/>
                </a:solidFill>
              </a:rPr>
              <a:t>19,4</a:t>
            </a:r>
            <a:r>
              <a:rPr lang="ru-RU" sz="1600" dirty="0" smtClean="0">
                <a:solidFill>
                  <a:schemeClr val="tx1"/>
                </a:solidFill>
              </a:rPr>
              <a:t> млн.рублей - Дотации на выравнивание бюджетной обеспеченности городских и сельских поселений Чувашской Республики за счет субвенции, предоставляемой из республиканского бюджета Чувашской Республики.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9512" y="2276872"/>
            <a:ext cx="2160240" cy="105841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Всего – 19,4 </a:t>
            </a:r>
            <a:r>
              <a:rPr lang="ru-RU" sz="2000" dirty="0" smtClean="0">
                <a:solidFill>
                  <a:schemeClr val="tx1"/>
                </a:solidFill>
              </a:rPr>
              <a:t>млн. рублей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18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051720" y="692696"/>
            <a:ext cx="5184576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Всего – 24,1 </a:t>
            </a:r>
            <a:r>
              <a:rPr lang="ru-RU" dirty="0" smtClean="0">
                <a:solidFill>
                  <a:schemeClr val="tx1"/>
                </a:solidFill>
              </a:rPr>
              <a:t>млн.рублей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79512" y="4581128"/>
            <a:ext cx="2160240" cy="105841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Всего – 4,7 </a:t>
            </a:r>
            <a:r>
              <a:rPr lang="ru-RU" sz="2000" dirty="0" smtClean="0">
                <a:solidFill>
                  <a:schemeClr val="tx1"/>
                </a:solidFill>
              </a:rPr>
              <a:t>млн. рублей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555776" y="4149080"/>
            <a:ext cx="6336704" cy="194421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rgbClr val="3333FF"/>
                </a:solidFill>
              </a:rPr>
              <a:t>Иные дотации :</a:t>
            </a:r>
          </a:p>
          <a:p>
            <a:pPr algn="ctr"/>
            <a:endParaRPr lang="ru-RU" sz="1600" b="1" i="1" dirty="0" smtClean="0">
              <a:solidFill>
                <a:srgbClr val="3333FF"/>
              </a:solidFill>
            </a:endParaRPr>
          </a:p>
          <a:p>
            <a:r>
              <a:rPr lang="ru-RU" sz="1600" dirty="0" smtClean="0">
                <a:solidFill>
                  <a:schemeClr val="tx1"/>
                </a:solidFill>
              </a:rPr>
              <a:t>* </a:t>
            </a:r>
            <a:r>
              <a:rPr lang="ru-RU" sz="1600" dirty="0" smtClean="0">
                <a:solidFill>
                  <a:srgbClr val="FF0000"/>
                </a:solidFill>
              </a:rPr>
              <a:t>4,7</a:t>
            </a:r>
            <a:r>
              <a:rPr lang="ru-RU" sz="1600" dirty="0" smtClean="0">
                <a:solidFill>
                  <a:schemeClr val="tx1"/>
                </a:solidFill>
              </a:rPr>
              <a:t> млн.рублей - Дотации на поддержку мер по обеспечению сбалансированности бюджетов городских и сельских поселений Чувашской Республики, осуществляемые за счет собственных средств бюджетов муниципальных районов Чувашской Республики.</a:t>
            </a:r>
          </a:p>
        </p:txBody>
      </p:sp>
    </p:spTree>
    <p:extLst>
      <p:ext uri="{BB962C8B-B14F-4D97-AF65-F5344CB8AC3E}">
        <p14:creationId xmlns="" xmlns:p14="http://schemas.microsoft.com/office/powerpoint/2010/main" val="351845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1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790816689"/>
              </p:ext>
            </p:extLst>
          </p:nvPr>
        </p:nvGraphicFramePr>
        <p:xfrm>
          <a:off x="4572000" y="759583"/>
          <a:ext cx="4536504" cy="19884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="" xmlns:p14="http://schemas.microsoft.com/office/powerpoint/2010/main" val="1434526844"/>
              </p:ext>
            </p:extLst>
          </p:nvPr>
        </p:nvGraphicFramePr>
        <p:xfrm>
          <a:off x="-108520" y="2780928"/>
          <a:ext cx="6478552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1" name="Прямая соединительная линия 10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Заголовок 1"/>
          <p:cNvSpPr txBox="1">
            <a:spLocks/>
          </p:cNvSpPr>
          <p:nvPr/>
        </p:nvSpPr>
        <p:spPr>
          <a:xfrm>
            <a:off x="259729" y="82913"/>
            <a:ext cx="8488735" cy="53603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r>
              <a:rPr lang="ru-RU" sz="16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трансферты, предусмотренные бюджетам сельских поселений Порецкого района Чувашской Республики</a:t>
            </a:r>
            <a:endParaRPr lang="ru-RU" sz="16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ая прямоугольная выноска 14"/>
          <p:cNvSpPr/>
          <p:nvPr/>
        </p:nvSpPr>
        <p:spPr>
          <a:xfrm>
            <a:off x="251521" y="862854"/>
            <a:ext cx="3202688" cy="1702050"/>
          </a:xfrm>
          <a:prstGeom prst="wedgeRoundRectCallout">
            <a:avLst>
              <a:gd name="adj1" fmla="val 85351"/>
              <a:gd name="adj2" fmla="val -1695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5080" tIns="5080" rIns="5080" bIns="145068" numCol="1" spcCol="1270" anchor="ctr" anchorCtr="0">
            <a:noAutofit/>
          </a:bodyPr>
          <a:lstStyle/>
          <a:p>
            <a:pPr lvl="0" algn="just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межбюджетных трансфертов из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бюджета Порецкого района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Чувашской Республики распределяется на основе единых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методик,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исходя из объективных показателей, адекватно отражающих факторы, определяющие потребность в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финансировании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7666176" y="751571"/>
            <a:ext cx="1226304" cy="22256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  <a:endParaRPr lang="ru-RU" altLang="ru-RU" sz="1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3"/>
          <p:cNvSpPr/>
          <p:nvPr/>
        </p:nvSpPr>
        <p:spPr>
          <a:xfrm>
            <a:off x="6370032" y="3212977"/>
            <a:ext cx="2592288" cy="187220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5080" tIns="5080" rIns="5080" bIns="145068" numCol="1" spcCol="1270" anchor="ctr" anchorCtr="0">
            <a:noAutofit/>
          </a:bodyPr>
          <a:lstStyle/>
          <a:p>
            <a:pPr lvl="0" algn="just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межбюджетных трансфертов бюджетам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сельских поселений утверждается решением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бюджете Порецкого района Чувашской Республики.</a:t>
            </a:r>
          </a:p>
          <a:p>
            <a:pPr lvl="0" algn="just"/>
            <a:endParaRPr lang="ru-RU" sz="1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19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2232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95536" y="260648"/>
            <a:ext cx="8208912" cy="914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</a:rPr>
              <a:t>Принцип прозрачности (открытости) бюджетной системы означает: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83568" y="1484784"/>
            <a:ext cx="7920880" cy="108012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</a:rPr>
              <a:t> Обязательное опубликование в средствах массовой информации утвержденных бюджетов и отчетов об их исполнении;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83568" y="2708920"/>
            <a:ext cx="7920880" cy="93610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</a:rPr>
              <a:t> Доступность иных сведений о бюджете;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83568" y="3861048"/>
            <a:ext cx="7920880" cy="914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</a:rPr>
              <a:t> Обязательная открытость для общества и средств массовой информации проектов бюджетов;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83568" y="5085185"/>
            <a:ext cx="7920880" cy="100811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</a:rPr>
              <a:t> Обеспечение доступа к информации, размещенной в информационно – телекоммуникационной сети «интернет».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35DCAC-F131-4C56-82C1-BB591457AF70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00095942"/>
              </p:ext>
            </p:extLst>
          </p:nvPr>
        </p:nvGraphicFramePr>
        <p:xfrm>
          <a:off x="179512" y="1340768"/>
          <a:ext cx="4752528" cy="20166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/>
                <a:gridCol w="1296144"/>
              </a:tblGrid>
              <a:tr h="523134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Виды источников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Сумма, млн. рублей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45727" marB="45727" anchor="ctr"/>
                </a:tc>
              </a:tr>
              <a:tr h="577412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Изменение остатков средств на счетах по учету средств бюджетов</a:t>
                      </a:r>
                      <a:endParaRPr lang="ru-RU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45727" marB="4572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2,7</a:t>
                      </a:r>
                      <a:endParaRPr lang="ru-RU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45727" marB="45727" anchor="ctr"/>
                </a:tc>
              </a:tr>
              <a:tr h="523134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дефицит(+)/профицит(-)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45727" marB="4572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2,7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45727" marB="45727" anchor="ctr"/>
                </a:tc>
              </a:tr>
            </a:tbl>
          </a:graphicData>
        </a:graphic>
      </p:graphicFrame>
      <p:sp>
        <p:nvSpPr>
          <p:cNvPr id="5" name="Номер слайда 9"/>
          <p:cNvSpPr txBox="1">
            <a:spLocks/>
          </p:cNvSpPr>
          <p:nvPr/>
        </p:nvSpPr>
        <p:spPr>
          <a:xfrm>
            <a:off x="1143000" y="6492877"/>
            <a:ext cx="790575" cy="365125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endParaRPr lang="ru-RU" sz="1400" dirty="0">
              <a:solidFill>
                <a:srgbClr val="A03202"/>
              </a:solidFill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76056" y="1916832"/>
            <a:ext cx="3744416" cy="783193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Остатки средств на счетах по учету средств бюджета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259728" y="40652"/>
            <a:ext cx="8272712" cy="55083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покрытия дефицита </a:t>
            </a:r>
            <a:r>
              <a:rPr lang="ru-RU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Порецкого района 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Чувашской </a:t>
            </a:r>
            <a:r>
              <a:rPr lang="ru-RU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на 2022 год</a:t>
            </a:r>
            <a:endParaRPr lang="ru-RU" sz="18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C:\Users\i.smirnov\Documents\Бюджет для граждан\Фото\скачанные файлы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437112"/>
            <a:ext cx="3853430" cy="21616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T:\ОБП\Метелева\деньги 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67544" y="4293096"/>
            <a:ext cx="3953642" cy="223959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/>
          </a:extLst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20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1845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39749" y="2349500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C0504D">
                    <a:lumMod val="75000"/>
                  </a:srgbClr>
                </a:solidFill>
                <a:latin typeface="Calibri"/>
                <a:cs typeface="+mn-cs"/>
              </a:rPr>
              <a:t>Спасибо за внимание! </a:t>
            </a:r>
            <a:r>
              <a:rPr lang="ru-RU" altLang="ru-RU" sz="4000" b="1" dirty="0">
                <a:solidFill>
                  <a:prstClr val="black"/>
                </a:solidFill>
                <a:latin typeface="TimesET" pitchFamily="2" charset="0"/>
                <a:cs typeface="Times New Roman" pitchFamily="18" charset="0"/>
              </a:rPr>
              <a:t> </a:t>
            </a:r>
            <a:endParaRPr lang="ru-RU" sz="4000" b="1" dirty="0">
              <a:solidFill>
                <a:srgbClr val="C0504D">
                  <a:lumMod val="75000"/>
                </a:srgbClr>
              </a:solidFill>
              <a:latin typeface="Calibri"/>
              <a:cs typeface="+mn-cs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E89BCA-3487-4876-9604-97265625C44C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39552" y="188640"/>
            <a:ext cx="7920880" cy="79208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Понятие бюджетного процесса и этапы бюджетного процесса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115616" y="1052736"/>
            <a:ext cx="6984776" cy="216024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Бюджетный процесс – это деятельность органов государственной власти, органов местного самоуправления по составлению и утверждению бюджетов, исполнению бюджетов, контролю за их исполнением, утверждению бюджетной отчетности.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ая выноска 5"/>
          <p:cNvSpPr/>
          <p:nvPr/>
        </p:nvSpPr>
        <p:spPr>
          <a:xfrm>
            <a:off x="611560" y="4005065"/>
            <a:ext cx="1418456" cy="1224136"/>
          </a:xfrm>
          <a:prstGeom prst="wedgeRectCallout">
            <a:avLst>
              <a:gd name="adj1" fmla="val 21327"/>
              <a:gd name="adj2" fmla="val 65598"/>
            </a:avLst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Составление проекта бюджета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7" name="Прямоугольная выноска 6"/>
          <p:cNvSpPr/>
          <p:nvPr/>
        </p:nvSpPr>
        <p:spPr>
          <a:xfrm>
            <a:off x="2123728" y="4005065"/>
            <a:ext cx="1634480" cy="1224136"/>
          </a:xfrm>
          <a:prstGeom prst="wedgeRectCallout">
            <a:avLst>
              <a:gd name="adj1" fmla="val 23000"/>
              <a:gd name="adj2" fmla="val 63524"/>
            </a:avLst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Рассмотрение и утверждение бюджета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3851920" y="4005065"/>
            <a:ext cx="1418456" cy="1224136"/>
          </a:xfrm>
          <a:prstGeom prst="wedgeRectCallout">
            <a:avLst>
              <a:gd name="adj1" fmla="val 21328"/>
              <a:gd name="adj2" fmla="val 63524"/>
            </a:avLst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Исполнение бюджета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9" name="Прямоугольная выноска 8"/>
          <p:cNvSpPr/>
          <p:nvPr/>
        </p:nvSpPr>
        <p:spPr>
          <a:xfrm>
            <a:off x="5364088" y="4005065"/>
            <a:ext cx="1872208" cy="1224136"/>
          </a:xfrm>
          <a:prstGeom prst="wedgeRectCallout">
            <a:avLst>
              <a:gd name="adj1" fmla="val 20866"/>
              <a:gd name="adj2" fmla="val 62486"/>
            </a:avLst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Рассмотрение и утверждение отчета об исполнении бюджета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ая выноска 9"/>
          <p:cNvSpPr/>
          <p:nvPr/>
        </p:nvSpPr>
        <p:spPr>
          <a:xfrm>
            <a:off x="7308304" y="4005065"/>
            <a:ext cx="1418456" cy="1224136"/>
          </a:xfrm>
          <a:prstGeom prst="wedgeRectCallout">
            <a:avLst>
              <a:gd name="adj1" fmla="val 21328"/>
              <a:gd name="adj2" fmla="val 62486"/>
            </a:avLst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Финансовый контроль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71600" y="3356992"/>
            <a:ext cx="720080" cy="5040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555776" y="3356992"/>
            <a:ext cx="720080" cy="5040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211960" y="3356992"/>
            <a:ext cx="720080" cy="5040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940152" y="3356992"/>
            <a:ext cx="720080" cy="5040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668344" y="3356992"/>
            <a:ext cx="720080" cy="5040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1115616" y="5373216"/>
            <a:ext cx="6984776" cy="129614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Бюджетный процесс – это цикл длиной 12 месяцев, включающий ежегодное формирование и исполнение бюджета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35DCAC-F131-4C56-82C1-BB591457AF70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475656" y="188640"/>
            <a:ext cx="6408712" cy="57606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Основные термины и понятия по бюджету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51520" y="1340768"/>
            <a:ext cx="1944216" cy="86409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Аналогия в семейной жизни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51520" y="2852936"/>
            <a:ext cx="1944216" cy="79208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Определение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2483768" y="1052736"/>
            <a:ext cx="2952328" cy="144016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Вы даете своему ребенку «карманные деньги»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5724128" y="1052736"/>
            <a:ext cx="3240360" cy="144016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Вы даете своему ребенку деньги и посылаете его в магазин купить продукты по списку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2483768" y="2492896"/>
            <a:ext cx="2952328" cy="144016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Предоставляются без определения конкретной цели их использования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>
          <a:xfrm>
            <a:off x="5724128" y="2492896"/>
            <a:ext cx="3240360" cy="144016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Предоставляются на финансирование «переданных» полномочий другим публично-правовым образованиям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2483768" y="3933056"/>
            <a:ext cx="2952328" cy="144016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tx1"/>
                </a:solidFill>
              </a:rPr>
              <a:t>ДОТАЦИИ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sz="1400" dirty="0" smtClean="0">
                <a:solidFill>
                  <a:schemeClr val="tx1"/>
                </a:solidFill>
              </a:rPr>
              <a:t>(от лат. «</a:t>
            </a:r>
            <a:r>
              <a:rPr lang="en-US" sz="1400" dirty="0" smtClean="0">
                <a:solidFill>
                  <a:schemeClr val="tx1"/>
                </a:solidFill>
              </a:rPr>
              <a:t>DOTATIO</a:t>
            </a:r>
            <a:r>
              <a:rPr lang="ru-RU" sz="1400" dirty="0" smtClean="0">
                <a:solidFill>
                  <a:schemeClr val="tx1"/>
                </a:solidFill>
              </a:rPr>
              <a:t>» – дар, пожертвование)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с двумя скругленными противолежащими углами 20"/>
          <p:cNvSpPr/>
          <p:nvPr/>
        </p:nvSpPr>
        <p:spPr>
          <a:xfrm>
            <a:off x="5724128" y="3933056"/>
            <a:ext cx="3240360" cy="144016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tx1"/>
                </a:solidFill>
              </a:rPr>
              <a:t>СУБВЕНЦИИ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sz="1400" dirty="0" smtClean="0">
                <a:solidFill>
                  <a:schemeClr val="tx1"/>
                </a:solidFill>
              </a:rPr>
              <a:t>(от лат. «</a:t>
            </a:r>
            <a:r>
              <a:rPr lang="en-US" sz="1400" dirty="0" smtClean="0">
                <a:solidFill>
                  <a:schemeClr val="tx1"/>
                </a:solidFill>
              </a:rPr>
              <a:t>SUBVENIRE</a:t>
            </a:r>
            <a:r>
              <a:rPr lang="ru-RU" sz="1400" dirty="0" smtClean="0">
                <a:solidFill>
                  <a:schemeClr val="tx1"/>
                </a:solidFill>
              </a:rPr>
              <a:t>» – приходить на помощь)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475656" y="5733256"/>
            <a:ext cx="7056784" cy="914400"/>
          </a:xfrm>
          <a:prstGeom prst="round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Межбюджетные трансферты – денежные средства, перечисляемые из одного бюджета бюджетной системы Российской Федерации другому.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35DCAC-F131-4C56-82C1-BB591457AF70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475656" y="188640"/>
            <a:ext cx="6336704" cy="57606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Основные термины и понятия по бюджету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51520" y="1340768"/>
            <a:ext cx="1944216" cy="79208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Аналогия в семейной жизни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51520" y="2852936"/>
            <a:ext cx="1944216" cy="79208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Определение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2339752" y="980728"/>
            <a:ext cx="3240360" cy="1512168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Вы «добавляете» денег для того, чтобы ваш ребенок купил себе новый телефон (а остальные он накопил сам)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5724128" y="1052736"/>
            <a:ext cx="3240360" cy="144016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Ваш ребенок получает денежное поощрение за победу в школьной олимпиаде (для покупки новой вещи)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2339752" y="2492896"/>
            <a:ext cx="3240360" cy="144016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Предоставляются на условиях долевого </a:t>
            </a:r>
            <a:r>
              <a:rPr lang="ru-RU" dirty="0" err="1" smtClean="0">
                <a:solidFill>
                  <a:schemeClr val="tx1"/>
                </a:solidFill>
              </a:rPr>
              <a:t>софинансирования</a:t>
            </a:r>
            <a:r>
              <a:rPr lang="ru-RU" dirty="0" smtClean="0">
                <a:solidFill>
                  <a:schemeClr val="tx1"/>
                </a:solidFill>
              </a:rPr>
              <a:t> расходов других бюджетов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>
          <a:xfrm>
            <a:off x="5724128" y="2492896"/>
            <a:ext cx="3240360" cy="144016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Предоставляются на решение вопросов местного значения, не требующих </a:t>
            </a:r>
            <a:r>
              <a:rPr lang="ru-RU" dirty="0" err="1" smtClean="0">
                <a:solidFill>
                  <a:schemeClr val="tx1"/>
                </a:solidFill>
              </a:rPr>
              <a:t>софинансирования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2339752" y="3933056"/>
            <a:ext cx="3240360" cy="144016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tx1"/>
                </a:solidFill>
              </a:rPr>
              <a:t>СУБСИДИИ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sz="1400" dirty="0" smtClean="0">
                <a:solidFill>
                  <a:schemeClr val="tx1"/>
                </a:solidFill>
              </a:rPr>
              <a:t>(от лат. «</a:t>
            </a:r>
            <a:r>
              <a:rPr lang="en-US" sz="1400" dirty="0" smtClean="0">
                <a:solidFill>
                  <a:schemeClr val="tx1"/>
                </a:solidFill>
              </a:rPr>
              <a:t>SUBSIDIUM</a:t>
            </a:r>
            <a:r>
              <a:rPr lang="ru-RU" sz="1400" dirty="0" smtClean="0">
                <a:solidFill>
                  <a:schemeClr val="tx1"/>
                </a:solidFill>
              </a:rPr>
              <a:t>» – поддержка)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с двумя скругленными противолежащими углами 20"/>
          <p:cNvSpPr/>
          <p:nvPr/>
        </p:nvSpPr>
        <p:spPr>
          <a:xfrm>
            <a:off x="5724128" y="3933056"/>
            <a:ext cx="3240360" cy="144016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tx1"/>
                </a:solidFill>
              </a:rPr>
              <a:t>Иные межбюджетные трансферты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475656" y="5733256"/>
            <a:ext cx="7056784" cy="914400"/>
          </a:xfrm>
          <a:prstGeom prst="round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Межбюджетные трансферты – денежные средства, перечисляемые из одного бюджета бюджетной системы Российской Федерации другому.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35DCAC-F131-4C56-82C1-BB591457AF70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611560" y="188640"/>
            <a:ext cx="8064896" cy="72008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Что такое государственные программы?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268760"/>
            <a:ext cx="8064896" cy="43204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</a:rPr>
              <a:t>Государственная программа – это документ, определяющий:</a:t>
            </a:r>
          </a:p>
          <a:p>
            <a:endParaRPr lang="ru-RU" sz="2400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</a:rPr>
              <a:t> цели и задачи государственной политики в определенной сфере;</a:t>
            </a:r>
          </a:p>
          <a:p>
            <a:endParaRPr lang="ru-RU" sz="2400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</a:rPr>
              <a:t> способы их достижения;</a:t>
            </a:r>
          </a:p>
          <a:p>
            <a:endParaRPr lang="ru-RU" sz="2400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</a:rPr>
              <a:t> объемы используемых финансовых ресурсов.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35DCAC-F131-4C56-82C1-BB591457AF70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Прямоугольник 69"/>
          <p:cNvSpPr/>
          <p:nvPr/>
        </p:nvSpPr>
        <p:spPr>
          <a:xfrm>
            <a:off x="451933" y="4770928"/>
            <a:ext cx="2664436" cy="580312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1259632" y="4149080"/>
            <a:ext cx="468312" cy="155575"/>
          </a:xfrm>
          <a:prstGeom prst="triangle">
            <a:avLst/>
          </a:prstGeom>
          <a:solidFill>
            <a:srgbClr val="FFC000"/>
          </a:solidFill>
          <a:ln w="95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68283" y="1898651"/>
            <a:ext cx="714375" cy="738261"/>
          </a:xfrm>
          <a:prstGeom prst="rect">
            <a:avLst/>
          </a:prstGeom>
          <a:solidFill>
            <a:srgbClr val="9966FF"/>
          </a:solidFill>
          <a:ln w="12700">
            <a:solidFill>
              <a:srgbClr val="368C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00" b="1" dirty="0">
              <a:solidFill>
                <a:prstClr val="black"/>
              </a:solidFill>
              <a:latin typeface="TimesET" pitchFamily="2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33521" y="1965326"/>
            <a:ext cx="715962" cy="2111746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4761" y="1113669"/>
            <a:ext cx="1503962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Доходы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409616" y="1335790"/>
            <a:ext cx="1563475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Расходы</a:t>
            </a:r>
          </a:p>
        </p:txBody>
      </p:sp>
      <p:sp>
        <p:nvSpPr>
          <p:cNvPr id="12" name="Овал 11"/>
          <p:cNvSpPr/>
          <p:nvPr/>
        </p:nvSpPr>
        <p:spPr>
          <a:xfrm>
            <a:off x="331746" y="1504951"/>
            <a:ext cx="1187450" cy="3175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287,9</a:t>
            </a:r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546183" y="1638301"/>
            <a:ext cx="1243013" cy="3175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290,6</a:t>
            </a:r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68283" y="2636912"/>
            <a:ext cx="714375" cy="1296143"/>
          </a:xfrm>
          <a:prstGeom prst="rect">
            <a:avLst/>
          </a:prstGeom>
          <a:solidFill>
            <a:schemeClr val="accent3">
              <a:lumMod val="75000"/>
              <a:alpha val="68000"/>
            </a:schemeClr>
          </a:solidFill>
          <a:ln w="12700">
            <a:solidFill>
              <a:srgbClr val="368C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539552" y="4005064"/>
            <a:ext cx="2016224" cy="288032"/>
          </a:xfrm>
          <a:prstGeom prst="line">
            <a:avLst/>
          </a:prstGeom>
          <a:ln w="793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Равнобедренный треугольник 24"/>
          <p:cNvSpPr/>
          <p:nvPr/>
        </p:nvSpPr>
        <p:spPr>
          <a:xfrm>
            <a:off x="4355976" y="4509120"/>
            <a:ext cx="468312" cy="155575"/>
          </a:xfrm>
          <a:prstGeom prst="triangle">
            <a:avLst/>
          </a:prstGeom>
          <a:solidFill>
            <a:srgbClr val="FFC000"/>
          </a:solidFill>
          <a:ln w="95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609170" y="2218985"/>
            <a:ext cx="715963" cy="777967"/>
          </a:xfrm>
          <a:prstGeom prst="rect">
            <a:avLst/>
          </a:prstGeom>
          <a:solidFill>
            <a:srgbClr val="9966FF"/>
          </a:solidFill>
          <a:ln w="12700">
            <a:solidFill>
              <a:srgbClr val="368C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875995" y="2204864"/>
            <a:ext cx="714375" cy="2088231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 b="1" dirty="0">
              <a:solidFill>
                <a:prstClr val="black"/>
              </a:solidFill>
              <a:latin typeface="TimesET" pitchFamily="2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161466" y="1452339"/>
            <a:ext cx="1503962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Доходы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4499992" y="1484784"/>
            <a:ext cx="1563475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Расходы</a:t>
            </a:r>
          </a:p>
        </p:txBody>
      </p:sp>
      <p:sp>
        <p:nvSpPr>
          <p:cNvPr id="30" name="Овал 29"/>
          <p:cNvSpPr/>
          <p:nvPr/>
        </p:nvSpPr>
        <p:spPr>
          <a:xfrm>
            <a:off x="3358345" y="1823698"/>
            <a:ext cx="1187450" cy="3175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263,9</a:t>
            </a:r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4644008" y="1844824"/>
            <a:ext cx="1243012" cy="3175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265,4</a:t>
            </a:r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609170" y="2996952"/>
            <a:ext cx="715963" cy="1296144"/>
          </a:xfrm>
          <a:prstGeom prst="rect">
            <a:avLst/>
          </a:prstGeom>
          <a:solidFill>
            <a:schemeClr val="accent3">
              <a:lumMod val="75000"/>
              <a:alpha val="68000"/>
            </a:schemeClr>
          </a:solidFill>
          <a:ln w="12700">
            <a:solidFill>
              <a:srgbClr val="368C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3563888" y="4365104"/>
            <a:ext cx="2016224" cy="216024"/>
          </a:xfrm>
          <a:prstGeom prst="line">
            <a:avLst/>
          </a:prstGeom>
          <a:ln w="793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Равнобедренный треугольник 35"/>
          <p:cNvSpPr/>
          <p:nvPr/>
        </p:nvSpPr>
        <p:spPr>
          <a:xfrm>
            <a:off x="7183021" y="4798789"/>
            <a:ext cx="468312" cy="155575"/>
          </a:xfrm>
          <a:prstGeom prst="triangle">
            <a:avLst/>
          </a:prstGeom>
          <a:solidFill>
            <a:srgbClr val="FFC000"/>
          </a:solidFill>
          <a:ln w="95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473408" y="2492897"/>
            <a:ext cx="715963" cy="720080"/>
          </a:xfrm>
          <a:prstGeom prst="rect">
            <a:avLst/>
          </a:prstGeom>
          <a:solidFill>
            <a:srgbClr val="9966FF"/>
          </a:solidFill>
          <a:ln w="12700">
            <a:solidFill>
              <a:srgbClr val="368C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00" b="1" dirty="0">
              <a:solidFill>
                <a:prstClr val="black"/>
              </a:solidFill>
              <a:latin typeface="TimesET" pitchFamily="2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7724358" y="2530251"/>
            <a:ext cx="715963" cy="2050877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 b="1" dirty="0">
              <a:solidFill>
                <a:prstClr val="black"/>
              </a:solidFill>
              <a:latin typeface="TimesET" pitchFamily="2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084168" y="1700808"/>
            <a:ext cx="1503962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Доходы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7348583" y="1738373"/>
            <a:ext cx="1563475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Расходы</a:t>
            </a:r>
          </a:p>
        </p:txBody>
      </p:sp>
      <p:sp>
        <p:nvSpPr>
          <p:cNvPr id="41" name="Овал 40"/>
          <p:cNvSpPr/>
          <p:nvPr/>
        </p:nvSpPr>
        <p:spPr>
          <a:xfrm>
            <a:off x="6228184" y="2060848"/>
            <a:ext cx="1189038" cy="3175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271,8</a:t>
            </a:r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7506871" y="2122264"/>
            <a:ext cx="1243012" cy="3175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272,8</a:t>
            </a:r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6473408" y="3212976"/>
            <a:ext cx="715963" cy="1369913"/>
          </a:xfrm>
          <a:prstGeom prst="rect">
            <a:avLst/>
          </a:prstGeom>
          <a:solidFill>
            <a:schemeClr val="accent3">
              <a:lumMod val="75000"/>
              <a:alpha val="68000"/>
            </a:schemeClr>
          </a:solidFill>
          <a:ln w="12700">
            <a:solidFill>
              <a:srgbClr val="368C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>
            <a:off x="6516216" y="4653136"/>
            <a:ext cx="1872208" cy="216024"/>
          </a:xfrm>
          <a:prstGeom prst="line">
            <a:avLst/>
          </a:prstGeom>
          <a:ln w="793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Пятиугольник 44"/>
          <p:cNvSpPr/>
          <p:nvPr/>
        </p:nvSpPr>
        <p:spPr>
          <a:xfrm>
            <a:off x="6344821" y="5063901"/>
            <a:ext cx="1103312" cy="287338"/>
          </a:xfrm>
          <a:prstGeom prst="homePlat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14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itchFamily="18" charset="0"/>
              </a:rPr>
              <a:t>Дефицит</a:t>
            </a:r>
          </a:p>
        </p:txBody>
      </p:sp>
      <p:sp>
        <p:nvSpPr>
          <p:cNvPr id="46" name="Нашивка 45"/>
          <p:cNvSpPr/>
          <p:nvPr/>
        </p:nvSpPr>
        <p:spPr>
          <a:xfrm>
            <a:off x="7486233" y="5063901"/>
            <a:ext cx="1112838" cy="287338"/>
          </a:xfrm>
          <a:prstGeom prst="chevron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rIns="0"/>
          <a:lstStyle/>
          <a:p>
            <a:pPr algn="ctr">
              <a:defRPr/>
            </a:pPr>
            <a:r>
              <a:rPr lang="ru-RU" sz="16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itchFamily="18" charset="0"/>
              </a:rPr>
              <a:t>1,0</a:t>
            </a:r>
            <a:endParaRPr lang="ru-RU" sz="16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47" name="TextBox 1"/>
          <p:cNvSpPr txBox="1">
            <a:spLocks noChangeArrowheads="1"/>
          </p:cNvSpPr>
          <p:nvPr/>
        </p:nvSpPr>
        <p:spPr bwMode="auto">
          <a:xfrm>
            <a:off x="898483" y="795660"/>
            <a:ext cx="1295400" cy="276225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ru-RU" sz="1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год</a:t>
            </a:r>
            <a:endParaRPr lang="ru-RU" altLang="ru-RU" sz="1300" b="1" dirty="0" smtClean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1"/>
          <p:cNvSpPr txBox="1">
            <a:spLocks noChangeArrowheads="1"/>
          </p:cNvSpPr>
          <p:nvPr/>
        </p:nvSpPr>
        <p:spPr bwMode="auto">
          <a:xfrm>
            <a:off x="3923928" y="1052736"/>
            <a:ext cx="1295400" cy="274638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ru-RU" sz="1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год</a:t>
            </a:r>
            <a:endParaRPr lang="ru-RU" altLang="ru-RU" sz="1300" b="1" dirty="0" smtClean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1"/>
          <p:cNvSpPr txBox="1">
            <a:spLocks noChangeArrowheads="1"/>
          </p:cNvSpPr>
          <p:nvPr/>
        </p:nvSpPr>
        <p:spPr bwMode="auto">
          <a:xfrm>
            <a:off x="6804248" y="1268760"/>
            <a:ext cx="1295400" cy="276225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ru-RU" sz="1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год</a:t>
            </a:r>
            <a:endParaRPr lang="ru-RU" altLang="ru-RU" sz="1300" b="1" dirty="0" smtClean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62" name="Прямоугольник 52"/>
          <p:cNvSpPr>
            <a:spLocks noChangeArrowheads="1"/>
          </p:cNvSpPr>
          <p:nvPr/>
        </p:nvSpPr>
        <p:spPr bwMode="auto">
          <a:xfrm>
            <a:off x="467544" y="2132856"/>
            <a:ext cx="911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82,0</a:t>
            </a:r>
            <a:endParaRPr lang="ru-RU" altLang="ru-RU" sz="1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1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(28,5%)</a:t>
            </a:r>
            <a:endParaRPr lang="ru-RU" altLang="ru-RU" sz="12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63" name="Прямоугольник 53"/>
          <p:cNvSpPr>
            <a:spLocks noChangeArrowheads="1"/>
          </p:cNvSpPr>
          <p:nvPr/>
        </p:nvSpPr>
        <p:spPr bwMode="auto">
          <a:xfrm>
            <a:off x="628524" y="3192463"/>
            <a:ext cx="641522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205,9</a:t>
            </a:r>
            <a:endParaRPr lang="ru-RU" altLang="ru-RU" sz="1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1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(71,5%)</a:t>
            </a:r>
            <a:endParaRPr lang="ru-RU" altLang="ru-RU" sz="11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64" name="Прямоугольник 57"/>
          <p:cNvSpPr>
            <a:spLocks noChangeArrowheads="1"/>
          </p:cNvSpPr>
          <p:nvPr/>
        </p:nvSpPr>
        <p:spPr bwMode="auto">
          <a:xfrm>
            <a:off x="3491880" y="2420888"/>
            <a:ext cx="9112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81,2</a:t>
            </a:r>
            <a:endParaRPr lang="ru-RU" altLang="ru-RU" sz="1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1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(30,8%)</a:t>
            </a:r>
            <a:endParaRPr lang="ru-RU" altLang="ru-RU" sz="12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65" name="Прямоугольник 58"/>
          <p:cNvSpPr>
            <a:spLocks noChangeArrowheads="1"/>
          </p:cNvSpPr>
          <p:nvPr/>
        </p:nvSpPr>
        <p:spPr bwMode="auto">
          <a:xfrm>
            <a:off x="3647185" y="3495335"/>
            <a:ext cx="641522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182,7</a:t>
            </a:r>
            <a:endParaRPr lang="ru-RU" altLang="ru-RU" sz="1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1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(69,2%)</a:t>
            </a:r>
            <a:endParaRPr lang="ru-RU" altLang="ru-RU" sz="11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66" name="Прямоугольник 63"/>
          <p:cNvSpPr>
            <a:spLocks noChangeArrowheads="1"/>
          </p:cNvSpPr>
          <p:nvPr/>
        </p:nvSpPr>
        <p:spPr bwMode="auto">
          <a:xfrm>
            <a:off x="6372200" y="2636912"/>
            <a:ext cx="911225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97,3</a:t>
            </a:r>
            <a:endParaRPr lang="ru-RU" altLang="ru-RU" sz="1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1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(35,8%)</a:t>
            </a:r>
            <a:endParaRPr lang="ru-RU" altLang="ru-RU" sz="12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67" name="Прямоугольник 64"/>
          <p:cNvSpPr>
            <a:spLocks noChangeArrowheads="1"/>
          </p:cNvSpPr>
          <p:nvPr/>
        </p:nvSpPr>
        <p:spPr bwMode="auto">
          <a:xfrm>
            <a:off x="6523329" y="3822476"/>
            <a:ext cx="641522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174,5</a:t>
            </a:r>
            <a:endParaRPr lang="ru-RU" altLang="ru-RU" sz="1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1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(64,2%)</a:t>
            </a:r>
            <a:endParaRPr lang="ru-RU" altLang="ru-RU" sz="11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479489" y="4831902"/>
            <a:ext cx="144000" cy="144000"/>
          </a:xfrm>
          <a:prstGeom prst="rect">
            <a:avLst/>
          </a:prstGeom>
          <a:solidFill>
            <a:srgbClr val="9966FF"/>
          </a:solidFill>
          <a:ln w="12700">
            <a:solidFill>
              <a:srgbClr val="368C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 b="1" dirty="0">
              <a:solidFill>
                <a:prstClr val="black"/>
              </a:solidFill>
              <a:latin typeface="TimesET" pitchFamily="2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476273" y="5127073"/>
            <a:ext cx="144000" cy="144000"/>
          </a:xfrm>
          <a:prstGeom prst="rect">
            <a:avLst/>
          </a:prstGeom>
          <a:solidFill>
            <a:schemeClr val="accent3">
              <a:lumMod val="75000"/>
              <a:alpha val="68000"/>
            </a:schemeClr>
          </a:solidFill>
          <a:ln w="12700">
            <a:solidFill>
              <a:srgbClr val="368C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 b="1" dirty="0">
              <a:solidFill>
                <a:prstClr val="black"/>
              </a:solidFill>
              <a:latin typeface="TimesET" pitchFamily="2" charset="0"/>
            </a:endParaRPr>
          </a:p>
        </p:txBody>
      </p:sp>
      <p:sp>
        <p:nvSpPr>
          <p:cNvPr id="5170" name="Прямоугольник 67"/>
          <p:cNvSpPr>
            <a:spLocks noChangeArrowheads="1"/>
          </p:cNvSpPr>
          <p:nvPr/>
        </p:nvSpPr>
        <p:spPr bwMode="auto">
          <a:xfrm>
            <a:off x="692046" y="4773097"/>
            <a:ext cx="179785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Собственные доходы</a:t>
            </a:r>
            <a:endParaRPr lang="ru-RU" altLang="ru-RU" sz="11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71" name="Прямоугольник 68"/>
          <p:cNvSpPr>
            <a:spLocks noChangeArrowheads="1"/>
          </p:cNvSpPr>
          <p:nvPr/>
        </p:nvSpPr>
        <p:spPr bwMode="auto">
          <a:xfrm>
            <a:off x="679029" y="5050347"/>
            <a:ext cx="202962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  <a:endParaRPr lang="ru-RU" altLang="ru-RU" sz="11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Заголовок 1"/>
          <p:cNvSpPr txBox="1">
            <a:spLocks/>
          </p:cNvSpPr>
          <p:nvPr/>
        </p:nvSpPr>
        <p:spPr>
          <a:xfrm>
            <a:off x="251518" y="22910"/>
            <a:ext cx="8280922" cy="55083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Параметры </a:t>
            </a:r>
            <a:r>
              <a:rPr lang="ru-RU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Порецкого района Чувашской 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на </a:t>
            </a:r>
            <a:r>
              <a:rPr lang="ru-RU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годов</a:t>
            </a:r>
          </a:p>
        </p:txBody>
      </p:sp>
      <p:cxnSp>
        <p:nvCxnSpPr>
          <p:cNvPr id="57" name="Прямая соединительная линия 56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Picture 3" descr="T:\ОБП\Метелева\деньги 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915" y="5417119"/>
            <a:ext cx="4500535" cy="124150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Скругленный прямоугольник 54"/>
          <p:cNvSpPr/>
          <p:nvPr/>
        </p:nvSpPr>
        <p:spPr>
          <a:xfrm>
            <a:off x="228492" y="5654790"/>
            <a:ext cx="3280666" cy="76616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0" tIns="0" rIns="0" bIns="0" anchor="ctr" anchorCtr="0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2022-2024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гг.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запланирован планомерный рост доли собственных доходов бюджета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1"/>
          <p:cNvSpPr txBox="1">
            <a:spLocks noChangeArrowheads="1"/>
          </p:cNvSpPr>
          <p:nvPr/>
        </p:nvSpPr>
        <p:spPr bwMode="auto">
          <a:xfrm>
            <a:off x="7840344" y="634312"/>
            <a:ext cx="1226304" cy="22256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  <a:endParaRPr lang="ru-RU" altLang="ru-RU" sz="1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Пятиугольник 62"/>
          <p:cNvSpPr/>
          <p:nvPr/>
        </p:nvSpPr>
        <p:spPr>
          <a:xfrm>
            <a:off x="395536" y="4365104"/>
            <a:ext cx="1103312" cy="287338"/>
          </a:xfrm>
          <a:prstGeom prst="homePlat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14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itchFamily="18" charset="0"/>
              </a:rPr>
              <a:t>Дефицит</a:t>
            </a:r>
          </a:p>
        </p:txBody>
      </p:sp>
      <p:sp>
        <p:nvSpPr>
          <p:cNvPr id="64" name="Нашивка 63"/>
          <p:cNvSpPr/>
          <p:nvPr/>
        </p:nvSpPr>
        <p:spPr>
          <a:xfrm>
            <a:off x="1547664" y="4365104"/>
            <a:ext cx="1112838" cy="287338"/>
          </a:xfrm>
          <a:prstGeom prst="chevron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rIns="0"/>
          <a:lstStyle/>
          <a:p>
            <a:pPr algn="ctr">
              <a:defRPr/>
            </a:pPr>
            <a:r>
              <a:rPr lang="ru-RU" sz="16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itchFamily="18" charset="0"/>
              </a:rPr>
              <a:t>2,7</a:t>
            </a:r>
            <a:endParaRPr lang="ru-RU" sz="16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72" name="Пятиугольник 71"/>
          <p:cNvSpPr/>
          <p:nvPr/>
        </p:nvSpPr>
        <p:spPr>
          <a:xfrm>
            <a:off x="3419872" y="4797152"/>
            <a:ext cx="1103312" cy="287338"/>
          </a:xfrm>
          <a:prstGeom prst="homePlat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14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itchFamily="18" charset="0"/>
              </a:rPr>
              <a:t>Дефицит</a:t>
            </a:r>
          </a:p>
        </p:txBody>
      </p:sp>
      <p:sp>
        <p:nvSpPr>
          <p:cNvPr id="73" name="Нашивка 72"/>
          <p:cNvSpPr/>
          <p:nvPr/>
        </p:nvSpPr>
        <p:spPr>
          <a:xfrm>
            <a:off x="4644008" y="4797152"/>
            <a:ext cx="1112838" cy="287338"/>
          </a:xfrm>
          <a:prstGeom prst="chevron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rIns="0"/>
          <a:lstStyle/>
          <a:p>
            <a:pPr algn="ctr">
              <a:defRPr/>
            </a:pPr>
            <a:r>
              <a:rPr lang="ru-RU" sz="16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itchFamily="18" charset="0"/>
              </a:rPr>
              <a:t>1,5</a:t>
            </a:r>
            <a:endParaRPr lang="ru-RU" sz="16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58" name="Номер слайда 5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2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30356441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683568" y="5445224"/>
            <a:ext cx="6120680" cy="36004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Сумма безвозмездных поступлений в 2021 году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251518" y="22910"/>
            <a:ext cx="8496946" cy="55083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r>
              <a:rPr lang="ru-RU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поступления, поступающие из республиканского бюджета Чувашской Республики</a:t>
            </a:r>
            <a:endParaRPr lang="ru-RU" sz="18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1"/>
          <p:cNvSpPr txBox="1">
            <a:spLocks noChangeArrowheads="1"/>
          </p:cNvSpPr>
          <p:nvPr/>
        </p:nvSpPr>
        <p:spPr bwMode="auto">
          <a:xfrm>
            <a:off x="7840344" y="634312"/>
            <a:ext cx="1226304" cy="22256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  <a:endParaRPr lang="ru-RU" altLang="ru-RU" sz="1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4" name="Диаграмма 23"/>
          <p:cNvGraphicFramePr/>
          <p:nvPr/>
        </p:nvGraphicFramePr>
        <p:xfrm>
          <a:off x="0" y="692696"/>
          <a:ext cx="9144000" cy="4624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5" name="Скругленный прямоугольник 24"/>
          <p:cNvSpPr/>
          <p:nvPr/>
        </p:nvSpPr>
        <p:spPr>
          <a:xfrm>
            <a:off x="683568" y="5877272"/>
            <a:ext cx="2448272" cy="36004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первоначально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83568" y="6309320"/>
            <a:ext cx="2448272" cy="36004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уточненный план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427984" y="5877272"/>
            <a:ext cx="2376264" cy="36004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211,8 млн. рублей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427984" y="6309320"/>
            <a:ext cx="2376264" cy="36004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347,3 млн. рублей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043608" y="1052736"/>
            <a:ext cx="792088" cy="33123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dirty="0" smtClean="0">
                <a:solidFill>
                  <a:schemeClr val="tx1"/>
                </a:solidFill>
              </a:rPr>
              <a:t>201,9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2771800" y="1412776"/>
            <a:ext cx="864096" cy="33123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dirty="0" smtClean="0">
                <a:solidFill>
                  <a:schemeClr val="tx1"/>
                </a:solidFill>
              </a:rPr>
              <a:t>178,3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644008" y="1484784"/>
            <a:ext cx="792088" cy="33123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dirty="0" smtClean="0">
                <a:solidFill>
                  <a:schemeClr val="tx1"/>
                </a:solidFill>
              </a:rPr>
              <a:t>170,2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3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4794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1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412270090"/>
              </p:ext>
            </p:extLst>
          </p:nvPr>
        </p:nvGraphicFramePr>
        <p:xfrm>
          <a:off x="259728" y="764704"/>
          <a:ext cx="6480720" cy="172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="" xmlns:p14="http://schemas.microsoft.com/office/powerpoint/2010/main" val="1269722793"/>
              </p:ext>
            </p:extLst>
          </p:nvPr>
        </p:nvGraphicFramePr>
        <p:xfrm>
          <a:off x="179512" y="2636912"/>
          <a:ext cx="4320480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074" name="Picture 2" descr="T:\ОБП\IvNik\картинки\2015\рост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908720"/>
            <a:ext cx="2205100" cy="14401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="" xmlns:p14="http://schemas.microsoft.com/office/powerpoint/2010/main" val="4048836535"/>
              </p:ext>
            </p:extLst>
          </p:nvPr>
        </p:nvGraphicFramePr>
        <p:xfrm>
          <a:off x="4644008" y="2492896"/>
          <a:ext cx="4365340" cy="3242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0" name="Заголовок 1"/>
          <p:cNvSpPr txBox="1">
            <a:spLocks/>
          </p:cNvSpPr>
          <p:nvPr/>
        </p:nvSpPr>
        <p:spPr>
          <a:xfrm>
            <a:off x="259728" y="40652"/>
            <a:ext cx="8128696" cy="55083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r>
              <a:rPr lang="ru-RU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 в бюджет Порецкого района Чувашской Республики в 2020-2024 годах</a:t>
            </a:r>
            <a:endParaRPr lang="ru-RU" sz="18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79512" y="5797455"/>
            <a:ext cx="8128696" cy="715089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межбюджетных трансфертов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муниципальным образованиям первоначально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распределяется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республиканским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законом о бюджете на соответствующий финансовый год. Остальная часть межбюджетных трансфертов распределяется в ходе исполнения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республиканского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по отдельным решениям Правительства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Чувашской Республики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7666176" y="640289"/>
            <a:ext cx="1226304" cy="22256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  <a:endParaRPr lang="ru-RU" altLang="ru-RU" sz="1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Выгнутая вверх стрелка 14"/>
          <p:cNvSpPr/>
          <p:nvPr/>
        </p:nvSpPr>
        <p:spPr>
          <a:xfrm>
            <a:off x="1475656" y="1412776"/>
            <a:ext cx="648072" cy="28803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Выгнутая вверх стрелка 15"/>
          <p:cNvSpPr/>
          <p:nvPr/>
        </p:nvSpPr>
        <p:spPr>
          <a:xfrm>
            <a:off x="2627784" y="1412776"/>
            <a:ext cx="648072" cy="28803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Выгнутая вверх стрелка 16"/>
          <p:cNvSpPr/>
          <p:nvPr/>
        </p:nvSpPr>
        <p:spPr>
          <a:xfrm>
            <a:off x="3779912" y="1412776"/>
            <a:ext cx="648072" cy="28803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627784" y="980728"/>
            <a:ext cx="792088" cy="3600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solidFill>
                  <a:schemeClr val="tx1"/>
                </a:solidFill>
              </a:rPr>
              <a:t>-41,3%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707904" y="908720"/>
            <a:ext cx="792088" cy="3600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solidFill>
                  <a:schemeClr val="tx1"/>
                </a:solidFill>
              </a:rPr>
              <a:t>-11,3%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860032" y="908720"/>
            <a:ext cx="792088" cy="3600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solidFill>
                  <a:schemeClr val="tx1"/>
                </a:solidFill>
              </a:rPr>
              <a:t>-4,5%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4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6341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38032</TotalTime>
  <Words>1590</Words>
  <Application>Microsoft Office PowerPoint</Application>
  <PresentationFormat>Экран (4:3)</PresentationFormat>
  <Paragraphs>304</Paragraphs>
  <Slides>21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Воздушный поток</vt:lpstr>
      <vt:lpstr>Бюджет для граждан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</dc:title>
  <dc:creator>ОМ</dc:creator>
  <cp:lastModifiedBy>User</cp:lastModifiedBy>
  <cp:revision>4242</cp:revision>
  <cp:lastPrinted>2017-10-18T08:51:21Z</cp:lastPrinted>
  <dcterms:created xsi:type="dcterms:W3CDTF">2011-09-23T06:24:52Z</dcterms:created>
  <dcterms:modified xsi:type="dcterms:W3CDTF">2023-04-28T05:04:19Z</dcterms:modified>
</cp:coreProperties>
</file>