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34"/>
  </p:notesMasterIdLst>
  <p:sldIdLst>
    <p:sldId id="256" r:id="rId6"/>
    <p:sldId id="335" r:id="rId7"/>
    <p:sldId id="356" r:id="rId8"/>
    <p:sldId id="336" r:id="rId9"/>
    <p:sldId id="338" r:id="rId10"/>
    <p:sldId id="339" r:id="rId11"/>
    <p:sldId id="347" r:id="rId12"/>
    <p:sldId id="333" r:id="rId13"/>
    <p:sldId id="334" r:id="rId14"/>
    <p:sldId id="355" r:id="rId15"/>
    <p:sldId id="331" r:id="rId16"/>
    <p:sldId id="311" r:id="rId17"/>
    <p:sldId id="327" r:id="rId18"/>
    <p:sldId id="328" r:id="rId19"/>
    <p:sldId id="330" r:id="rId20"/>
    <p:sldId id="329" r:id="rId21"/>
    <p:sldId id="332" r:id="rId22"/>
    <p:sldId id="349" r:id="rId23"/>
    <p:sldId id="350" r:id="rId24"/>
    <p:sldId id="351" r:id="rId25"/>
    <p:sldId id="354" r:id="rId26"/>
    <p:sldId id="353" r:id="rId27"/>
    <p:sldId id="342" r:id="rId28"/>
    <p:sldId id="340" r:id="rId29"/>
    <p:sldId id="341" r:id="rId30"/>
    <p:sldId id="357" r:id="rId31"/>
    <p:sldId id="358" r:id="rId32"/>
    <p:sldId id="319" r:id="rId3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65DAD1B-76BC-4377-B7C1-1A5A37D72A06}">
          <p14:sldIdLst>
            <p14:sldId id="256"/>
            <p14:sldId id="335"/>
            <p14:sldId id="356"/>
            <p14:sldId id="336"/>
            <p14:sldId id="338"/>
            <p14:sldId id="339"/>
            <p14:sldId id="347"/>
            <p14:sldId id="333"/>
            <p14:sldId id="334"/>
            <p14:sldId id="355"/>
            <p14:sldId id="331"/>
            <p14:sldId id="311"/>
            <p14:sldId id="327"/>
            <p14:sldId id="328"/>
            <p14:sldId id="330"/>
            <p14:sldId id="329"/>
            <p14:sldId id="332"/>
            <p14:sldId id="349"/>
            <p14:sldId id="350"/>
            <p14:sldId id="351"/>
            <p14:sldId id="354"/>
            <p14:sldId id="353"/>
            <p14:sldId id="342"/>
            <p14:sldId id="340"/>
            <p14:sldId id="341"/>
            <p14:sldId id="357"/>
            <p14:sldId id="358"/>
            <p14:sldId id="319"/>
          </p14:sldIdLst>
        </p14:section>
        <p14:section name="Раздел без заголовка" id="{2FDC7415-4424-41FF-A584-36219BDD6BF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FF7"/>
    <a:srgbClr val="0067AA"/>
    <a:srgbClr val="FF3300"/>
    <a:srgbClr val="68BE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85" autoAdjust="0"/>
    <p:restoredTop sz="94660"/>
  </p:normalViewPr>
  <p:slideViewPr>
    <p:cSldViewPr snapToGrid="0">
      <p:cViewPr>
        <p:scale>
          <a:sx n="75" d="100"/>
          <a:sy n="75" d="100"/>
        </p:scale>
        <p:origin x="-1878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958.6</c:v>
                </c:pt>
              </c:numCache>
            </c:numRef>
          </c:val>
        </c:ser>
        <c:dLbls>
          <c:showVal val="1"/>
        </c:dLbls>
        <c:overlap val="-25"/>
        <c:axId val="82200448"/>
        <c:axId val="82201984"/>
      </c:barChart>
      <c:catAx>
        <c:axId val="82200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600" b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82201984"/>
        <c:crosses val="autoZero"/>
        <c:auto val="1"/>
        <c:lblAlgn val="ctr"/>
        <c:lblOffset val="100"/>
      </c:catAx>
      <c:valAx>
        <c:axId val="822019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2200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907.1</c:v>
                </c:pt>
              </c:numCache>
            </c:numRef>
          </c:val>
        </c:ser>
        <c:dLbls>
          <c:showVal val="1"/>
        </c:dLbls>
        <c:overlap val="-25"/>
        <c:axId val="162986240"/>
        <c:axId val="162996224"/>
      </c:barChart>
      <c:catAx>
        <c:axId val="162986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600" b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162996224"/>
        <c:crosses val="autoZero"/>
        <c:auto val="1"/>
        <c:lblAlgn val="ctr"/>
        <c:lblOffset val="100"/>
      </c:catAx>
      <c:valAx>
        <c:axId val="162996224"/>
        <c:scaling>
          <c:orientation val="minMax"/>
        </c:scaling>
        <c:delete val="1"/>
        <c:axPos val="l"/>
        <c:numFmt formatCode="General" sourceLinked="1"/>
        <c:tickLblPos val="nextTo"/>
        <c:crossAx val="16298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8D48-CCB7-4776-A3F4-E256D4E91E3B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CF298-C33F-471E-A37C-12876CA27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57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Добрый день, Олег Алексеевич, участники стратегической сессии!</a:t>
            </a:r>
          </a:p>
          <a:p>
            <a:pPr algn="ctr"/>
            <a:r>
              <a:rPr lang="ru-RU" b="1" dirty="0" smtClean="0"/>
              <a:t>Предлагаю вашему вниманию инвестиционный профиль городского округа  - город</a:t>
            </a:r>
            <a:r>
              <a:rPr lang="ru-RU" b="1" baseline="0" dirty="0" smtClean="0"/>
              <a:t> Шумерля.</a:t>
            </a:r>
          </a:p>
          <a:p>
            <a:pPr algn="ctr"/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87262-06E7-4FFC-B03F-D3D964B36180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08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446-3FDF-4D95-B597-22A8D684EE89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48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CF7D-0A22-473F-8D55-3AA5D2B882CD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80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E2D7-2CE5-4961-9CEE-90DFEA8A7130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7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9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89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9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8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5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04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20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323-EBED-4919-BBE2-E1237780E643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39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34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25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703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01E-71BF-4D0E-BC1D-8AC80D1C002E}" type="datetime1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pPr marL="62230">
                <a:lnSpc>
                  <a:spcPct val="100000"/>
                </a:lnSpc>
                <a:spcBef>
                  <a:spcPts val="210"/>
                </a:spcBef>
              </a:pPr>
              <a:t>‹#›</a:t>
            </a:fld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018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72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07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204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38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0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5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97E-D4CC-47A5-AB1E-2C5B262963C2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913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8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970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46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70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42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50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551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59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7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56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B79-457A-4C82-994D-90BD2D269568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22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58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954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317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32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215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802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99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449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739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83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E1D9-7A3D-4EE2-BD66-97F177B5E259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35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925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27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59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747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582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49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5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E5EB-A65B-4081-B6B0-F3BB814B30FD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21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45E-3484-4A69-ACFF-E0041DB8DC34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17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281F-F18E-42A0-9EA0-6E5450DF12F6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349F-EF0B-4C7F-B2FA-4E55EB233B63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99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CB70-00EB-4E7C-AE76-03BA41310F73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494D-4D75-489D-B216-221737748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6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4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39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28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722A-7614-4F92-90CE-69332EB29E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A7AD-4DDC-4359-BE93-BB29F7D000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8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1556" y="238125"/>
            <a:ext cx="8075616" cy="6362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365" y="1527702"/>
            <a:ext cx="736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Шумерли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2022 год </a:t>
            </a: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задачи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 algn="ctr"/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2ECBEC6-7AB9-1C4E-A371-FAD4BFE4C9E7}"/>
              </a:ext>
            </a:extLst>
          </p:cNvPr>
          <p:cNvSpPr txBox="1"/>
          <p:nvPr/>
        </p:nvSpPr>
        <p:spPr>
          <a:xfrm>
            <a:off x="8942473" y="3653463"/>
            <a:ext cx="282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АДМИНИСТРАЦИЯ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ГОРОДА ШУМЕРЛЯ</a:t>
            </a:r>
            <a:endParaRPr lang="ru-RU" sz="1400" b="1" dirty="0">
              <a:solidFill>
                <a:schemeClr val="accent2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1533" y="5512599"/>
            <a:ext cx="7425641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eorgia" pitchFamily="18" charset="0"/>
              </a:rPr>
              <a:t>Васильев Э.М.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eorgia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eorgia" pitchFamily="18" charset="0"/>
              </a:rPr>
              <a:t>– и.о. главы администрации города Шумерля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>
              <a:lnSpc>
                <a:spcPct val="111000"/>
              </a:lnSpc>
              <a:defRPr/>
            </a:pPr>
            <a:endParaRPr lang="ru-RU" sz="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4244" y="5209314"/>
            <a:ext cx="5987143" cy="399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1000"/>
              </a:lnSpc>
              <a:defRPr/>
            </a:pP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Докладчик:</a:t>
            </a:r>
            <a:endParaRPr lang="ru-RU" b="1" u="sng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53200" y="6008352"/>
            <a:ext cx="176076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105">
              <a:defRPr/>
            </a:pP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 марта  2023 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65" y="435476"/>
            <a:ext cx="918303" cy="1092225"/>
          </a:xfrm>
          <a:prstGeom prst="rect">
            <a:avLst/>
          </a:prstGeom>
        </p:spPr>
      </p:pic>
      <p:pic>
        <p:nvPicPr>
          <p:cNvPr id="1026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4190" y="998250"/>
            <a:ext cx="1449042" cy="21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2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 города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996" y="1155945"/>
            <a:ext cx="63354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Освещение улиц частного сектора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1676400"/>
            <a:ext cx="3289300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Халтурина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МОПРа</a:t>
            </a:r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Чапаева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Первомайская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Орджоникидзе 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Островского,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Тимирязева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Ватутина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Панфилова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Гоголя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Чехова  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Сурская</a:t>
            </a:r>
            <a:endParaRPr lang="ru-RU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6400" y="1841502"/>
            <a:ext cx="27813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  <a:p>
            <a:endParaRPr lang="ru-RU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Колхозная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ул.Комсомольская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Фрунзе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Осипенко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Свердлова 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Сеченова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Ватутина 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Сурская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5918201"/>
            <a:ext cx="32893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Стоимость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проекта – 4,8 млн. руб.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3200" y="5372101"/>
            <a:ext cx="32893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Стоимость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проекта  - 4,7 млн. руб.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8204200" y="1333500"/>
            <a:ext cx="3797300" cy="4432300"/>
          </a:xfrm>
          <a:prstGeom prst="homePlate">
            <a:avLst>
              <a:gd name="adj" fmla="val 216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задача: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Передача объектов энергоснабжения в рамках перераспределения полномочий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6996" y="6280090"/>
            <a:ext cx="802450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Расходы на электроэнергию в 2022 году составили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7,9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291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Дорожное хозяйство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405000"/>
              </p:ext>
            </p:extLst>
          </p:nvPr>
        </p:nvGraphicFramePr>
        <p:xfrm>
          <a:off x="0" y="1073946"/>
          <a:ext cx="11947331" cy="4056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5810"/>
                <a:gridCol w="1054100"/>
                <a:gridCol w="1219200"/>
                <a:gridCol w="1752601"/>
                <a:gridCol w="1092201"/>
                <a:gridCol w="1016000"/>
                <a:gridCol w="1955803"/>
                <a:gridCol w="1066800"/>
                <a:gridCol w="874816"/>
              </a:tblGrid>
              <a:tr h="1045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а/д местного значения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измерения, км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Необходимо средств, </a:t>
                      </a:r>
                      <a:endParaRPr lang="ru-RU" sz="1400" b="1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 году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измерения, </a:t>
                      </a:r>
                      <a:r>
                        <a:rPr lang="ru-RU" sz="14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шт./км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Сумма, млн. руб.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году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измерения, </a:t>
                      </a:r>
                      <a:r>
                        <a:rPr lang="ru-RU" sz="14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Сумма, млн. руб.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460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104,2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</a:t>
                      </a:r>
                      <a:r>
                        <a:rPr lang="ru-RU" sz="17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u="none" strike="noStrike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Отремонтиро-вано</a:t>
                      </a:r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дворовых территорий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Необходимо отремонтировать дворовых территорий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u="none" strike="noStrike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Отремонтиро-вано</a:t>
                      </a:r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дорог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 км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Необходимо отремонтировать </a:t>
                      </a:r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дорог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29,7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твердым </a:t>
                      </a:r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покрытием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34,8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2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грунтовые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дорог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дорог</a:t>
                      </a:r>
                      <a:endParaRPr lang="ru-RU" sz="17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177800" y="5422900"/>
            <a:ext cx="9296400" cy="6604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Исполнение решений суда в части организации безопасности дорожного движения по ул. Горького 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 №5,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 №15,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 №19), ул. Кутузова, ул. Ленина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03200" y="6248400"/>
            <a:ext cx="9271001" cy="4191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инструментальной диагностики, паспортизации городских дорог</a:t>
            </a:r>
          </a:p>
        </p:txBody>
      </p:sp>
    </p:spTree>
    <p:extLst>
      <p:ext uri="{BB962C8B-B14F-4D97-AF65-F5344CB8AC3E}">
        <p14:creationId xmlns:p14="http://schemas.microsoft.com/office/powerpoint/2010/main" xmlns="" val="23362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Жилищное строительство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74530f6acd4d7d8fbd46c537a3149fe258619282-75544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732" y="1878243"/>
            <a:ext cx="3512369" cy="44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011" y="2287032"/>
            <a:ext cx="553998" cy="2987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ВВОД ЖИЛЬЯ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2197" y="1072430"/>
            <a:ext cx="242883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997139" y="1518704"/>
            <a:ext cx="242316" cy="1105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05305" y="1642002"/>
            <a:ext cx="384289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Ведено в эксплуатацию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всего: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5 586,0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МКД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1 961,0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</a:t>
            </a:r>
            <a:endParaRPr lang="ru-RU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ИЖД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3 625,0 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 </a:t>
            </a:r>
          </a:p>
          <a:p>
            <a:pPr marL="285750" indent="-28575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(план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5000,0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кв.м) 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9" name="Прямая соединительная линия 2048"/>
          <p:cNvCxnSpPr/>
          <p:nvPr/>
        </p:nvCxnSpPr>
        <p:spPr>
          <a:xfrm>
            <a:off x="343010" y="1304625"/>
            <a:ext cx="0" cy="8786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/>
          <p:nvPr/>
        </p:nvCxnSpPr>
        <p:spPr>
          <a:xfrm>
            <a:off x="343017" y="1304625"/>
            <a:ext cx="39359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92201" y="3288369"/>
            <a:ext cx="242883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2021 год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1997139" y="3705780"/>
            <a:ext cx="242316" cy="1105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05304" y="3847587"/>
            <a:ext cx="307022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Ведено в эксплуатацию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всего: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2 849,0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ИЖД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2 849,0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1530" y="5625785"/>
            <a:ext cx="312737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Ведено в эксплуатацию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всего: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2 458,8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кв.м, в т.ч.: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ИЖД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2 458,8 </a:t>
            </a:r>
            <a:r>
              <a:rPr lang="ru-RU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кв.м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2201" y="5074661"/>
            <a:ext cx="242883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2020 год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1997139" y="5498380"/>
            <a:ext cx="242316" cy="1105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1" name="Прямая со стрелкой 2060"/>
          <p:cNvCxnSpPr/>
          <p:nvPr/>
        </p:nvCxnSpPr>
        <p:spPr>
          <a:xfrm>
            <a:off x="620016" y="3488424"/>
            <a:ext cx="37059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Прямая со стрелкой 2065"/>
          <p:cNvCxnSpPr/>
          <p:nvPr/>
        </p:nvCxnSpPr>
        <p:spPr>
          <a:xfrm>
            <a:off x="620016" y="5194300"/>
            <a:ext cx="37059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TextBox 2070"/>
          <p:cNvSpPr txBox="1"/>
          <p:nvPr/>
        </p:nvSpPr>
        <p:spPr>
          <a:xfrm>
            <a:off x="7380181" y="3466804"/>
            <a:ext cx="451971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Комплексное развитие территорий,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ограниченной улицами: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МОПРа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Пушкина, Дзержинского и переулка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Банковский (4,5 га)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TextBox 2071"/>
          <p:cNvSpPr txBox="1"/>
          <p:nvPr/>
        </p:nvSpPr>
        <p:spPr>
          <a:xfrm>
            <a:off x="7391108" y="4839505"/>
            <a:ext cx="45214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Информирование жителей о мерах поддержки строительства (приобретения) жилья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25" y="2628604"/>
            <a:ext cx="45197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Ввод  в эксплуатацию: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 менее 5835 кв.м. жилья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6026" y="1815804"/>
            <a:ext cx="45197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Увеличение количества кв.м. жилья на 1 жителя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12000" y="1099235"/>
            <a:ext cx="477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Задачи на 2023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860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Переселение граждан из жилищного фонда, признанного аварийным и подлежащим сносу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301" y="2708383"/>
            <a:ext cx="23241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МОПРа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д. 25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16 квартир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35 граждан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2" y="1090007"/>
            <a:ext cx="447039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601" y="1112043"/>
            <a:ext cx="43560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280" y="1942720"/>
            <a:ext cx="48422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Заключено контрактов – 2 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8159" y="2721084"/>
            <a:ext cx="2873342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Урукова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д. 27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41 квартира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81 гражданин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Срок сдачи МКД 3 кв. 2023 г.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4615" y="2017574"/>
            <a:ext cx="400108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Планируется переселить:</a:t>
            </a:r>
          </a:p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МКД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(площадь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849,9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кв.м) </a:t>
            </a:r>
          </a:p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Граждан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</a:p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Доведено средств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47,3 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млн. руб.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7456985" y="3571329"/>
            <a:ext cx="3708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Фонд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46 856,3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тыс. рублей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7469685" y="4075532"/>
            <a:ext cx="3708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Республика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430,7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тыс. рублей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7495084" y="4597582"/>
            <a:ext cx="371164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Местный – 42,6 тыс. рублей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avatars.mds.yandex.net/i?id=a4bad3dd4f35e462f7c1c5b20d636050de148152-523406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97401"/>
            <a:ext cx="2260601" cy="2260601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3708400" y="24257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117600" y="23749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2400300" y="16383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940800" y="33274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8890000" y="16637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54088" y="4958834"/>
            <a:ext cx="8799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Основные задачи: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Завершение строительства МКД по ул. </a:t>
            </a:r>
            <a:r>
              <a:rPr lang="ru-RU" sz="2400" b="1" dirty="0" err="1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Францева</a:t>
            </a: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 и ул. Колхозная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Строительство ТП для решения проблемы с подключением дома к электричеству (4 млн. руб.)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268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многодетным семьям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6080" y="1140805"/>
            <a:ext cx="67055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067" y="1930404"/>
            <a:ext cx="3100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Выделено и освоено средств, 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5 057,0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2306" y="1955801"/>
            <a:ext cx="33493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Предоставлено сертификатов, всего – 1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6080" y="3234557"/>
            <a:ext cx="67055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6067" y="4038601"/>
            <a:ext cx="3100236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Выделено средств, 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11 118,6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2306" y="4017843"/>
            <a:ext cx="3349312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Будет предоставлено сертификатов, 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https://kbrria.ru/upload/iblock/15b/15bc3fab7862b9bbe54168a5a889c2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kbrria.ru/upload/iblock/15b/15bc3fab7862b9bbe54168a5a889c2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kbrria.ru/upload/iblock/15b/15bc3fab7862b9bbe54168a5a889c2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s://sun6-20.userapi.com/s/v1/if1/exWMk03IaQbySZjPxGo9-L8lHUkuWp7YpYdLIA9PGSCKarUFbLxHU7xlVKU8EeAMmJ8jtqOS.jpg?size=957x957&amp;quality=96&amp;crop=33,33,957,957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7300"/>
            <a:ext cx="5321300" cy="4665663"/>
          </a:xfrm>
          <a:prstGeom prst="rect">
            <a:avLst/>
          </a:prstGeom>
          <a:noFill/>
        </p:spPr>
      </p:pic>
      <p:sp>
        <p:nvSpPr>
          <p:cNvPr id="24" name="Стрелка вниз 23"/>
          <p:cNvSpPr/>
          <p:nvPr/>
        </p:nvSpPr>
        <p:spPr>
          <a:xfrm>
            <a:off x="6527799" y="16510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0121900" y="16764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0134599" y="37592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489700" y="37719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4" name="Picture 12" descr="https://tatarstan.ru/file/news/29_n207081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900" y="3048000"/>
            <a:ext cx="2463801" cy="1574800"/>
          </a:xfrm>
          <a:prstGeom prst="rect">
            <a:avLst/>
          </a:prstGeom>
          <a:noFill/>
        </p:spPr>
      </p:pic>
      <p:sp>
        <p:nvSpPr>
          <p:cNvPr id="21" name="Пятиугольник 20"/>
          <p:cNvSpPr/>
          <p:nvPr/>
        </p:nvSpPr>
        <p:spPr>
          <a:xfrm>
            <a:off x="4229100" y="4902200"/>
            <a:ext cx="7785100" cy="16256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Проведена актуализация реестра многодетных семей.  На 01.03.2023 г. на учете состоит 5 семей, из них: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семья – 5 детей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семьи – 6 детей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семья – 7 детей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1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 детей</a:t>
            </a:r>
            <a:r>
              <a:rPr lang="en-US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сироти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детей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оставшихся без попечения родителей</a:t>
            </a:r>
            <a:r>
              <a:rPr lang="en-US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5102" y="2352628"/>
            <a:ext cx="61087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из них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5101" y="1136172"/>
            <a:ext cx="6616700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году: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направлено средств – 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13 408,4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тыс. руб.</a:t>
            </a:r>
          </a:p>
          <a:p>
            <a:endParaRPr lang="ru-RU" sz="800" b="1" u="sng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приобретено жилых помещений – </a:t>
            </a:r>
            <a:r>
              <a:rPr lang="ru-RU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вручен сертификат – </a:t>
            </a:r>
            <a:r>
              <a:rPr lang="ru-RU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1" y="3136919"/>
            <a:ext cx="6756400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году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доведено средств 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7 174,7 тыс. рублей</a:t>
            </a:r>
          </a:p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заключены контракты на приобретение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жилых помещений,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ведутся конкурентные процедуры  по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жилому помещению 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pbs.twimg.com/media/EFyGtBpW4AAwz5k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81" y="1917702"/>
            <a:ext cx="5106181" cy="3394195"/>
          </a:xfrm>
          <a:prstGeom prst="rect">
            <a:avLst/>
          </a:prstGeom>
          <a:noFill/>
        </p:spPr>
      </p:pic>
      <p:sp>
        <p:nvSpPr>
          <p:cNvPr id="24" name="Нашивка 23"/>
          <p:cNvSpPr/>
          <p:nvPr/>
        </p:nvSpPr>
        <p:spPr>
          <a:xfrm>
            <a:off x="228600" y="5664200"/>
            <a:ext cx="10007600" cy="7112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Имеется потребность в дополнительных средств для исполнения решения суда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0020300" y="5689600"/>
            <a:ext cx="1765300" cy="6477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1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граждан доступным и комфортным жильем 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880" y="1138907"/>
            <a:ext cx="51703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66" y="1968505"/>
            <a:ext cx="4243234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Выделено и освоено средств,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13 524,0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тыс. руб.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8007" y="3009901"/>
            <a:ext cx="3349312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Обеспечено жильем молодых семей, 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5900" y="1164459"/>
            <a:ext cx="487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51766" y="2032000"/>
            <a:ext cx="4319434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Выделено средств, 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10 903,7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53807" y="2976446"/>
            <a:ext cx="3349312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01.03.2023 г. вручены свидетельства на улучшение жилищных условий молодых семей,  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4457700"/>
            <a:ext cx="10464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трелка вниз 20"/>
          <p:cNvSpPr/>
          <p:nvPr/>
        </p:nvSpPr>
        <p:spPr>
          <a:xfrm>
            <a:off x="2565399" y="16637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547100" y="1701800"/>
            <a:ext cx="635001" cy="241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5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825501" y="76200"/>
            <a:ext cx="11366500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пространства.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 имени 50-летия пионерской организации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500" y="3641638"/>
            <a:ext cx="534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</a:r>
            <a:endParaRPr lang="ru-RU" sz="1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" y="4986973"/>
            <a:ext cx="533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за счет средств резервного фонда Правительства РФ</a:t>
            </a:r>
            <a:endParaRPr lang="ru-RU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5" name="Picture 3" descr="https://sevkavportal.ru/media/k2/items/src/274da0858cfef8a4aea36fceeb569c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262460"/>
            <a:ext cx="4555380" cy="22300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6080" y="1138907"/>
            <a:ext cx="67055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067" y="1930404"/>
            <a:ext cx="6618134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Выделено и освоено средств, всего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106,6 млн.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том числе: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6367" y="2822236"/>
            <a:ext cx="4642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Федеральный – 8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2,2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млн. рублей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2990" y="2802400"/>
            <a:ext cx="3524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690" y="3386600"/>
            <a:ext cx="3524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2990" y="3958100"/>
            <a:ext cx="3524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6367" y="3393737"/>
            <a:ext cx="4642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Республиканский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22,0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млн. рублей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9067" y="3977936"/>
            <a:ext cx="4642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Местный –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2,4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млн. рублей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397501" y="4610100"/>
            <a:ext cx="6616700" cy="2057400"/>
          </a:xfrm>
          <a:prstGeom prst="homePlat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2022 году город Шумерля стал победителем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Всероссийского конкурса лучших проектов создания комфортной городской среды.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 реализации проекта – до 01.11.2023 г.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 определения подрядчиков – до 01.05.2023 г.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Финансирование и ФБ РФ – 90,0 млн. руб.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825501" y="76200"/>
            <a:ext cx="11366500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пространства.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Формирование комфортной городской среды.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102" y="1113507"/>
            <a:ext cx="544829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" y="1701804"/>
            <a:ext cx="54737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Выделено и освоено средств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11,2 млн.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6718301" y="4483100"/>
            <a:ext cx="5270500" cy="14859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1 апреля текущего года заключить контракт по реализации программы комфортной городской среды на сэкономленные  средства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2700" y="1088107"/>
            <a:ext cx="549910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3501" y="1714504"/>
            <a:ext cx="54737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Предусмотрено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11,1 млн.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501" y="2451104"/>
            <a:ext cx="54737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Заключен контракт – 4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,9 млн.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6201" y="3149604"/>
            <a:ext cx="54737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Экономия средств – 6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,2 млн.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xn--21-dlcie3di0l.xn--p1ai/wp-content/uploads/2021/03/hd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09753"/>
            <a:ext cx="6210300" cy="384824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38303" y="2812534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Сквер им. В.М.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Скаржевского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2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825501" y="76200"/>
            <a:ext cx="11366500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дворовых территорий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102" y="1113507"/>
            <a:ext cx="544829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" y="1701804"/>
            <a:ext cx="54737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Освоено средств – 34,9 млн. руб.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2700" y="1088107"/>
            <a:ext cx="54991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3501" y="1714506"/>
            <a:ext cx="54737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Предусмотрено 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средств – 36,4 млн. руб.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679704"/>
            <a:ext cx="54737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Ул. Щербакова, д. 32,36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7,2 млн.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1" y="2590800"/>
            <a:ext cx="5981700" cy="323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Горького, д. 1</a:t>
            </a:r>
          </a:p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Мира, д. 5/1</a:t>
            </a:r>
          </a:p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Интернациональная, д.3, 33</a:t>
            </a:r>
          </a:p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Чайковского, д.11, 13, 15</a:t>
            </a:r>
          </a:p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Ленина, д.2,4,6</a:t>
            </a:r>
          </a:p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Черняховского, д. 60</a:t>
            </a:r>
          </a:p>
          <a:p>
            <a:pPr>
              <a:spcAft>
                <a:spcPts val="9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Сурская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д.49 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239482"/>
            <a:ext cx="4737100" cy="33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2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2867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 показатели социально-экономического развития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10" y="928670"/>
            <a:ext cx="5238791" cy="1141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Оборот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организаций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0160" y="2108200"/>
            <a:ext cx="5029241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53200" y="2622528"/>
            <a:ext cx="5384800" cy="1530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Оплата труда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Средняя заработная плата  в январе-ноябре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44239,4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руб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(в среднем по Чувашской Республике 43120,4 руб.)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3067046" y="876291"/>
            <a:ext cx="577847" cy="144146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7484" y="1277963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26,4%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362" y="2171700"/>
            <a:ext cx="5232439" cy="133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Рынок товаров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Оборот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розничной торговли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65665" y="2738442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3,2%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7801" y="1054100"/>
            <a:ext cx="5397538" cy="135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Рынок труда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Уровень зарегистрированной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безработицы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(в среднем по Чувашской Республике 0,71%)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363224" y="1041400"/>
            <a:ext cx="1574777" cy="114141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0,72%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9" y="84904"/>
            <a:ext cx="683913" cy="7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66660" y="3467100"/>
            <a:ext cx="5029241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Штриховая стрелка вправо 22"/>
          <p:cNvSpPr/>
          <p:nvPr/>
        </p:nvSpPr>
        <p:spPr>
          <a:xfrm rot="16200000">
            <a:off x="3371846" y="2247891"/>
            <a:ext cx="577847" cy="144146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67460" y="2527300"/>
            <a:ext cx="5029241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Штриховая стрелка вправо 32"/>
          <p:cNvSpPr/>
          <p:nvPr/>
        </p:nvSpPr>
        <p:spPr>
          <a:xfrm rot="16200000">
            <a:off x="11182347" y="2946391"/>
            <a:ext cx="577847" cy="144146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928365" y="2598742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28,1%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254000" y="5930900"/>
            <a:ext cx="11684000" cy="7112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мероприятий дорожной карты по реализации инвестиционного профиля города Шумерля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7610" y="3633770"/>
            <a:ext cx="5238791" cy="1141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Инвестиции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 оперативным данным в 2022 году составили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240,5</a:t>
            </a:r>
            <a:r>
              <a:rPr lang="ru-RU" sz="32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млн. руб.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2100" y="4343400"/>
            <a:ext cx="5384800" cy="147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Демографическая ситуация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Численность постоянного населения на 01.01.2023 г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.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27497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человек (родилось – 143 человека, умерло – 464 человека)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629360" y="4216400"/>
            <a:ext cx="5029241" cy="15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74517" y="5073134"/>
            <a:ext cx="346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Основная задача: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607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825501" y="76200"/>
            <a:ext cx="11366500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города. Снос ветхих домов.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01414" y="6478577"/>
            <a:ext cx="312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102" y="1113507"/>
            <a:ext cx="54482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" y="1701804"/>
            <a:ext cx="54737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Выделено и освоено средств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1,5 млн.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2700" y="1088107"/>
            <a:ext cx="54991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3501" y="1714505"/>
            <a:ext cx="5473700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Предусмотрено в бюджете и освоено в январе-феврале т.г. 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1,0 млн.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501" y="2819405"/>
            <a:ext cx="54737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Закончены исполнительные производства по 2 исполнительным листам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900" y="4648205"/>
            <a:ext cx="54737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исполнении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исполнительных производства на снос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домов (необходимо средств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5,5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млн. рублей)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401" y="2413004"/>
            <a:ext cx="54737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Снесено 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домов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0287" y="3777734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Задачи на 2023 год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26201" y="5727705"/>
            <a:ext cx="54737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Провести полную выверку расселенного ветхого аварийного жилого фонда. Снять снесенные дома с кадастрового учета.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17500" y="4241800"/>
            <a:ext cx="5384800" cy="38100"/>
          </a:xfrm>
          <a:prstGeom prst="line">
            <a:avLst/>
          </a:prstGeom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93487" y="4679435"/>
            <a:ext cx="5459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На 01.01.2022 года числилось 55 расселенных аварийных домов, подлежащих сносу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22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825501" y="76200"/>
            <a:ext cx="11366500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мест захоронения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401" y="2078706"/>
            <a:ext cx="54482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2021, 2022 году направлено на обустройство территории кладбища – 1,9 млн.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848104"/>
            <a:ext cx="54737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ПРОБЛЕМА:</a:t>
            </a:r>
          </a:p>
          <a:p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Наличие на земельном участке инженерных коммуникаций (газопровод, водопровод, силовой  кабель, слаботочный кабель)</a:t>
            </a:r>
          </a:p>
          <a:p>
            <a:endParaRPr lang="ru-RU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3848104"/>
            <a:ext cx="549910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ПРОБЛЕМА: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Внесение изменений в генеральным план </a:t>
            </a:r>
            <a:r>
              <a:rPr lang="ru-RU" sz="2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Шумерлинского</a:t>
            </a: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МО и г. Шумерля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Необходимость согласования НПА с Рослесхозом</a:t>
            </a:r>
            <a:endParaRPr lang="ru-RU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356" y="1072636"/>
            <a:ext cx="5137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Кладбище в районе ГНС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156" y="1085336"/>
            <a:ext cx="470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Кладбище в п. Лесной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8721" y="2078705"/>
            <a:ext cx="54482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Риск нарушения границ лесного фонда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1" y="3641588"/>
            <a:ext cx="5130800" cy="29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6499" y="1244601"/>
            <a:ext cx="65258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Средних общеобразовательных школ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500" y="2063235"/>
            <a:ext cx="65512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9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дошкольных образовательных учреждений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" y="0"/>
            <a:ext cx="12192001" cy="98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88999" y="228750"/>
            <a:ext cx="1089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города Шумерля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800" y="2914135"/>
            <a:ext cx="6551201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учреждения дополнительного образования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400" y="4006623"/>
            <a:ext cx="65512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детский оздоровительный лагерь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69200" y="1011536"/>
            <a:ext cx="43434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2022 году на финансирование муниципальной программы «Развитие образования» направлено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395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млн. рублей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84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0"/>
            <a:ext cx="12192001" cy="98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9"/>
          <p:cNvSpPr>
            <a:spLocks noGrp="1"/>
          </p:cNvSpPr>
          <p:nvPr>
            <p:ph type="title"/>
          </p:nvPr>
        </p:nvSpPr>
        <p:spPr>
          <a:xfrm>
            <a:off x="1138260" y="76204"/>
            <a:ext cx="10753402" cy="8223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Модернизация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школьных систем образования в 2022 году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задачи на 2023 год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799" y="1117600"/>
            <a:ext cx="5535201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 МБОУ СОШ № 2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30,8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руб.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798" y="2159002"/>
            <a:ext cx="5535201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Гимназии № 8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71,3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руб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lvl="0" indent="-28575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 окончания работ 31.03.2023 г. </a:t>
            </a:r>
          </a:p>
          <a:p>
            <a:pPr marL="285750" lvl="0" indent="-28575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(Необходимы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допсредства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32,7 млн. руб.)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098" y="3987801"/>
            <a:ext cx="5547901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Частичный ремонт фасада старого здания  СОШ № 3</a:t>
            </a:r>
          </a:p>
          <a:p>
            <a:pPr marL="285750" lvl="0" indent="-28575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8,7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руб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(Для завершения необходимо 15,0 млн. руб.)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10400" y="972235"/>
            <a:ext cx="477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Задачи на 2023 год</a:t>
            </a:r>
            <a:endParaRPr lang="ru-RU" sz="2800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5918199" y="1447800"/>
            <a:ext cx="6121401" cy="11303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работ по антитеррористической защищенности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школ. Общая потребность – более 35 млн. руб. Предусмотрено за счет средств  РБ ЧР – 9,4 млн.руб.</a:t>
            </a:r>
            <a:endParaRPr lang="ru-RU" b="1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5930900" y="2679700"/>
            <a:ext cx="6057900" cy="9017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мероприятий с целью соблюдения норм по противопожарной безопасности. Общая потребность – 5,1 млн. руб. </a:t>
            </a:r>
            <a:endParaRPr lang="ru-RU" b="1" dirty="0"/>
          </a:p>
        </p:txBody>
      </p:sp>
      <p:sp>
        <p:nvSpPr>
          <p:cNvPr id="26" name="Пятиугольник 25"/>
          <p:cNvSpPr/>
          <p:nvPr/>
        </p:nvSpPr>
        <p:spPr>
          <a:xfrm>
            <a:off x="5930900" y="3708400"/>
            <a:ext cx="6045200" cy="12319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территории СОШ № 6 – предусмотрено 14,6 млн. руб.  Необходимо благоустройство территорий по всем школам. Общая потребность – более 50 млн. руб.</a:t>
            </a:r>
            <a:endParaRPr lang="ru-RU" b="1" dirty="0"/>
          </a:p>
        </p:txBody>
      </p:sp>
      <p:sp>
        <p:nvSpPr>
          <p:cNvPr id="27" name="Пятиугольник 26"/>
          <p:cNvSpPr/>
          <p:nvPr/>
        </p:nvSpPr>
        <p:spPr>
          <a:xfrm>
            <a:off x="5943601" y="5118100"/>
            <a:ext cx="6045200" cy="6731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Завершение капитального ремонта гимназии № 8 до 01.03.2023 г. и  МБОУ СОШ № 3 до 01.08.2023</a:t>
            </a:r>
            <a:endParaRPr lang="ru-RU" b="1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5905501" y="6007100"/>
            <a:ext cx="6045200" cy="457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Открытие центра «Точка роста» в СОШ № 6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4398" y="5784672"/>
            <a:ext cx="5573301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«Точка роста» на базе СОШ № 3</a:t>
            </a:r>
          </a:p>
          <a:p>
            <a:pPr marL="285750" lvl="0" indent="-28575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1,8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руб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45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350" y="230189"/>
            <a:ext cx="823436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endParaRPr lang="ru-RU" sz="2400" b="1" i="1" dirty="0">
              <a:solidFill>
                <a:srgbClr val="0B58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457200"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41688" y="955675"/>
            <a:ext cx="3984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endParaRPr lang="ru-RU" sz="2400" b="1" i="1" u="sng" dirty="0">
              <a:solidFill>
                <a:srgbClr val="0B58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endParaRPr lang="ru-RU" b="1" i="1" u="sng" dirty="0">
              <a:solidFill>
                <a:srgbClr val="0B58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endParaRPr lang="ru-RU" b="1" i="1" u="sng" dirty="0">
              <a:solidFill>
                <a:srgbClr val="0B58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4" y="-19016"/>
            <a:ext cx="12192001" cy="98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4304" y="368450"/>
            <a:ext cx="1089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Дошкольные образовательные учреждения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900" y="997635"/>
            <a:ext cx="477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Проблемные вопросы: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4499" y="1485900"/>
            <a:ext cx="6019801" cy="5118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детских садов города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требуют капитального ремонта. Особенно остро данный вопрос стоит по 3 детским садам: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д/с №19, д/с №14, д/с №15</a:t>
            </a:r>
          </a:p>
          <a:p>
            <a:pPr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 всех детских садах есть несоответствия требованиям пожарной безопасности (необходимо средств более 17,1 млн. руб.)</a:t>
            </a:r>
          </a:p>
          <a:p>
            <a:pPr>
              <a:spcAft>
                <a:spcPts val="9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4 детских садах имеются предписания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 благоустройству территории и устройству асфальтового покрытия (необходимо средств 18 млн. руб.)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6900" y="3283635"/>
            <a:ext cx="477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Задачи на 2023 год:</a:t>
            </a:r>
            <a:endParaRPr lang="ru-RU" sz="2800" dirty="0"/>
          </a:p>
        </p:txBody>
      </p:sp>
      <p:sp>
        <p:nvSpPr>
          <p:cNvPr id="26" name="Пятиугольник 25"/>
          <p:cNvSpPr/>
          <p:nvPr/>
        </p:nvSpPr>
        <p:spPr>
          <a:xfrm>
            <a:off x="6896100" y="4076700"/>
            <a:ext cx="5003801" cy="8255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Ввести в эксплуатацию детский сад № 19 в срок до 1 сентября 2023 г.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23100" y="1124635"/>
            <a:ext cx="477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2022 год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600" y="1714505"/>
            <a:ext cx="4546601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 ремонт системы отопления в детском саду № 19 на сумму 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7,9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6883399" y="5194300"/>
            <a:ext cx="5003801" cy="8255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Подготовить ПСД на капитальный ремонт детского сада № 15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9829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4" y="-19016"/>
            <a:ext cx="12192001" cy="98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9"/>
          <p:cNvSpPr>
            <a:spLocks noGrp="1"/>
          </p:cNvSpPr>
          <p:nvPr>
            <p:ph type="title"/>
          </p:nvPr>
        </p:nvSpPr>
        <p:spPr>
          <a:xfrm>
            <a:off x="1105007" y="63508"/>
            <a:ext cx="10945812" cy="8350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 и летний оздоровительный отдых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56" y="1085335"/>
            <a:ext cx="5351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Центр детского творчества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8155" y="1072636"/>
            <a:ext cx="5338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Оздоровительный лагерь «Соснячок»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30201" y="4406900"/>
            <a:ext cx="11468100" cy="2540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0200" y="4628635"/>
            <a:ext cx="2374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Детские спортивные школы</a:t>
            </a:r>
            <a:endParaRPr lang="ru-RU" sz="28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959099" y="4610100"/>
            <a:ext cx="9029701" cy="431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Капитальный  ремонт ДЮСШ  (сметная стоимость проекта – 12,3  млн. руб.) 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946400" y="5207000"/>
            <a:ext cx="9029700" cy="5969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мероприятий по антитеррористической защищенности и противопожарной безопасности  (потребность -  4,3 млн. руб.)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971799" y="5918200"/>
            <a:ext cx="8966201" cy="5969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Есть представление надзорных органов  по «доступной среде» (потребность -   0,9 млн. руб.)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100" y="1765300"/>
            <a:ext cx="5473700" cy="2374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Значительный износ здания, являющегося объектом культурного наследия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требуется полная реставрация объекта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(сметная стоимость работ – 63 млн. руб.)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0600" y="2768600"/>
            <a:ext cx="59055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требуется капитальный ремонт корпусов, благоустройство прилегающей территории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(потребность в средствах – более 100 млн. руб.)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3300" y="2019300"/>
            <a:ext cx="5842000" cy="62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2022 году на ремонт водопроводных сетей направлено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1,5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32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4" y="-19016"/>
            <a:ext cx="12192001" cy="98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9"/>
          <p:cNvSpPr>
            <a:spLocks noGrp="1"/>
          </p:cNvSpPr>
          <p:nvPr>
            <p:ph type="title"/>
          </p:nvPr>
        </p:nvSpPr>
        <p:spPr>
          <a:xfrm>
            <a:off x="1105007" y="63508"/>
            <a:ext cx="10945812" cy="8350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1041400"/>
            <a:ext cx="118364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Шумерлинский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КЦСОН обслуживает 280 инвалидов и пожилых людей на дому.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программы «Активное долголетие» 225 человек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5200" y="2489200"/>
            <a:ext cx="3886200" cy="400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1 октября 2022 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работу отделение социальной реабилитации инвалидов.</a:t>
            </a:r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марта текущего года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открыта демонстрационная площадка по подбору, обучению инвалидов и родственников инвалидов техническим средствам реабилитации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500" y="2463800"/>
            <a:ext cx="3149600" cy="4051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января текущего года открыт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«Мой семейный центр»,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действующий по принципу одного окна, что значительно упростит процедуру обращения и получения различных видов помощи и поддержки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fs.cap.ru/file/2SX24upcpcBunrMs0EPd0cnQzLGJ8kO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2552059"/>
            <a:ext cx="4422572" cy="2947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2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4" y="-19016"/>
            <a:ext cx="12192001" cy="98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9"/>
          <p:cNvSpPr>
            <a:spLocks noGrp="1"/>
          </p:cNvSpPr>
          <p:nvPr>
            <p:ph type="title"/>
          </p:nvPr>
        </p:nvSpPr>
        <p:spPr>
          <a:xfrm>
            <a:off x="1105007" y="63508"/>
            <a:ext cx="10945812" cy="8350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Кадровая политика администрации города Шумерля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56" y="1085335"/>
            <a:ext cx="6125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Штатная численность муниципальных служащих   55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(без переданных полномочий) </a:t>
            </a:r>
          </a:p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Инженерных работников         4</a:t>
            </a:r>
            <a:endParaRPr lang="ru-RU" sz="28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7531100" y="1257300"/>
            <a:ext cx="4457700" cy="5080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жилищно-коммунального хозяйства - 4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100" y="3111500"/>
            <a:ext cx="59055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вакансий  - 15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(25% от общей численности)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них: муниципальных служащих – 13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инженерных работников - 2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9400" y="5105400"/>
            <a:ext cx="5842000" cy="1104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Значительное количество вакансий в ключевых отделах (в т.ч. 40% ведущей и старшей группы должностей)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7531100" y="1892300"/>
            <a:ext cx="4457700" cy="55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земельных и имущественных отношений - 3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7556500" y="2603500"/>
            <a:ext cx="4483100" cy="55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Финансовый отдел - 3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7556500" y="3289300"/>
            <a:ext cx="4483100" cy="55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строительства и архитектуры - 1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7556500" y="3949700"/>
            <a:ext cx="4483100" cy="55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экономики,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предпринима-тельства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торговли - 1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7543800" y="4610100"/>
            <a:ext cx="4495800" cy="55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Организационно-правовой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- 1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7518400" y="5308600"/>
            <a:ext cx="4495800" cy="55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информатизации- 1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413000" y="4686300"/>
            <a:ext cx="1587500" cy="3429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5594350" y="3295650"/>
            <a:ext cx="2717800" cy="8001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22917" y="238126"/>
            <a:ext cx="8221435" cy="636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046" y="743387"/>
            <a:ext cx="4552418" cy="5438730"/>
          </a:xfrm>
          <a:prstGeom prst="rect">
            <a:avLst/>
          </a:prstGeom>
          <a:noFill/>
          <a:effectLst/>
        </p:spPr>
      </p:pic>
      <p:sp>
        <p:nvSpPr>
          <p:cNvPr id="4" name="Прямоугольник 3"/>
          <p:cNvSpPr/>
          <p:nvPr/>
        </p:nvSpPr>
        <p:spPr>
          <a:xfrm>
            <a:off x="4492494" y="3053305"/>
            <a:ext cx="6268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Roboto Medium" panose="02000000000000000000" pitchFamily="2" charset="0"/>
                <a:cs typeface="Times New Roman" pitchFamily="18" charset="0"/>
              </a:rPr>
              <a:t>Благодарю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Roboto Medium" panose="02000000000000000000" pitchFamily="2" charset="0"/>
              <a:cs typeface="Times New Roman" pitchFamily="18" charset="0"/>
            </a:endParaRPr>
          </a:p>
          <a:p>
            <a:pPr algn="ctr" defTabSz="914377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Roboto Medium" panose="02000000000000000000" pitchFamily="2" charset="0"/>
                <a:cs typeface="Times New Roman" pitchFamily="18" charset="0"/>
              </a:rPr>
              <a:t>за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Roboto Medium" panose="02000000000000000000" pitchFamily="2" charset="0"/>
                <a:cs typeface="Times New Roman" pitchFamily="18" charset="0"/>
              </a:rPr>
              <a:t>внимание!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ea typeface="Roboto Medium" panose="02000000000000000000" pitchFamily="2" charset="0"/>
                <a:cs typeface="Times New Roman" pitchFamily="18" charset="0"/>
              </a:rPr>
              <a:t>!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Roboto Medium" panose="02000000000000000000" pitchFamily="2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Roboto Medium" panose="02000000000000000000" pitchFamily="2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1500" y="700110"/>
            <a:ext cx="918303" cy="1092225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F2ECBEC6-7AB9-1C4E-A371-FAD4BFE4C9E7}"/>
              </a:ext>
            </a:extLst>
          </p:cNvPr>
          <p:cNvSpPr txBox="1"/>
          <p:nvPr/>
        </p:nvSpPr>
        <p:spPr>
          <a:xfrm>
            <a:off x="394465" y="3653463"/>
            <a:ext cx="282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АДМИНИСТРАЦИЯ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ГОРОДА ШУМЕРЛЯ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11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82" y="1323178"/>
            <a:ext cx="1449042" cy="21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A9947CE-FA29-9F02-FF11-715EEF347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3" r="58822" b="-24"/>
          <a:stretch/>
        </p:blipFill>
        <p:spPr>
          <a:xfrm>
            <a:off x="4258980" y="2"/>
            <a:ext cx="7933020" cy="6857999"/>
          </a:xfrm>
          <a:custGeom>
            <a:avLst/>
            <a:gdLst>
              <a:gd name="connsiteX0" fmla="*/ 1440174 w 6957920"/>
              <a:gd name="connsiteY0" fmla="*/ 0 h 7562849"/>
              <a:gd name="connsiteX1" fmla="*/ 6957920 w 6957920"/>
              <a:gd name="connsiteY1" fmla="*/ 0 h 7562849"/>
              <a:gd name="connsiteX2" fmla="*/ 6957920 w 6957920"/>
              <a:gd name="connsiteY2" fmla="*/ 7562849 h 7562849"/>
              <a:gd name="connsiteX3" fmla="*/ 4476628 w 6957920"/>
              <a:gd name="connsiteY3" fmla="*/ 7562849 h 7562849"/>
              <a:gd name="connsiteX4" fmla="*/ 0 w 6957920"/>
              <a:gd name="connsiteY4" fmla="*/ 1336258 h 7562849"/>
              <a:gd name="connsiteX5" fmla="*/ 1440174 w 6957920"/>
              <a:gd name="connsiteY5" fmla="*/ 0 h 756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7920" h="7562849">
                <a:moveTo>
                  <a:pt x="1440174" y="0"/>
                </a:moveTo>
                <a:lnTo>
                  <a:pt x="6957920" y="0"/>
                </a:lnTo>
                <a:lnTo>
                  <a:pt x="6957920" y="7562849"/>
                </a:lnTo>
                <a:lnTo>
                  <a:pt x="4476628" y="7562849"/>
                </a:lnTo>
                <a:lnTo>
                  <a:pt x="0" y="1336258"/>
                </a:lnTo>
                <a:cubicBezTo>
                  <a:pt x="516636" y="890839"/>
                  <a:pt x="923539" y="445419"/>
                  <a:pt x="1440174" y="0"/>
                </a:cubicBezTo>
                <a:close/>
              </a:path>
            </a:pathLst>
          </a:custGeom>
        </p:spPr>
      </p:pic>
      <p:sp>
        <p:nvSpPr>
          <p:cNvPr id="25" name="Полилиния 24">
            <a:extLst>
              <a:ext uri="{FF2B5EF4-FFF2-40B4-BE49-F238E27FC236}">
                <a16:creationId xmlns="" xmlns:a16="http://schemas.microsoft.com/office/drawing/2014/main" id="{CDD74E19-D54B-83F8-B657-4D82D8991756}"/>
              </a:ext>
            </a:extLst>
          </p:cNvPr>
          <p:cNvSpPr/>
          <p:nvPr/>
        </p:nvSpPr>
        <p:spPr>
          <a:xfrm>
            <a:off x="1" y="2"/>
            <a:ext cx="4251875" cy="1216786"/>
          </a:xfrm>
          <a:custGeom>
            <a:avLst/>
            <a:gdLst>
              <a:gd name="connsiteX0" fmla="*/ 78 w 3729249"/>
              <a:gd name="connsiteY0" fmla="*/ 0 h 1341845"/>
              <a:gd name="connsiteX1" fmla="*/ 2638620 w 3729249"/>
              <a:gd name="connsiteY1" fmla="*/ 0 h 1341845"/>
              <a:gd name="connsiteX2" fmla="*/ 3729249 w 3729249"/>
              <a:gd name="connsiteY2" fmla="*/ 1341845 h 1341845"/>
              <a:gd name="connsiteX3" fmla="*/ 0 w 3729249"/>
              <a:gd name="connsiteY3" fmla="*/ 1341845 h 1341845"/>
              <a:gd name="connsiteX4" fmla="*/ 0 w 3729249"/>
              <a:gd name="connsiteY4" fmla="*/ 1 h 13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249" h="1341845">
                <a:moveTo>
                  <a:pt x="78" y="0"/>
                </a:moveTo>
                <a:lnTo>
                  <a:pt x="2638620" y="0"/>
                </a:lnTo>
                <a:lnTo>
                  <a:pt x="3729249" y="1341845"/>
                </a:lnTo>
                <a:lnTo>
                  <a:pt x="0" y="1341845"/>
                </a:lnTo>
                <a:lnTo>
                  <a:pt x="0" y="1"/>
                </a:lnTo>
                <a:close/>
              </a:path>
            </a:pathLst>
          </a:custGeom>
          <a:solidFill>
            <a:srgbClr val="1F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="" xmlns:a16="http://schemas.microsoft.com/office/drawing/2014/main" id="{3A507D6A-EC07-5C5A-F90D-4F6FE847CC10}"/>
              </a:ext>
            </a:extLst>
          </p:cNvPr>
          <p:cNvSpPr txBox="1"/>
          <p:nvPr/>
        </p:nvSpPr>
        <p:spPr>
          <a:xfrm>
            <a:off x="322384" y="6218842"/>
            <a:ext cx="877478" cy="33599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202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  <a:endParaRPr kumimoji="0" sz="2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="" xmlns:a16="http://schemas.microsoft.com/office/drawing/2014/main" id="{684F6EC8-E1C6-D2AB-7F34-E5917587210C}"/>
              </a:ext>
            </a:extLst>
          </p:cNvPr>
          <p:cNvSpPr txBox="1"/>
          <p:nvPr/>
        </p:nvSpPr>
        <p:spPr>
          <a:xfrm>
            <a:off x="6478255" y="6218842"/>
            <a:ext cx="877478" cy="33599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2026</a:t>
            </a:r>
            <a:endParaRPr kumimoji="0" sz="2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7304A166-B96F-3520-02AE-235C740391B6}"/>
              </a:ext>
            </a:extLst>
          </p:cNvPr>
          <p:cNvSpPr/>
          <p:nvPr/>
        </p:nvSpPr>
        <p:spPr>
          <a:xfrm>
            <a:off x="5986240" y="6284131"/>
            <a:ext cx="242166" cy="192605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1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4BDA5970-849A-4D7A-7374-FD8A494C38F3}"/>
              </a:ext>
            </a:extLst>
          </p:cNvPr>
          <p:cNvSpPr/>
          <p:nvPr/>
        </p:nvSpPr>
        <p:spPr>
          <a:xfrm>
            <a:off x="1393058" y="6284131"/>
            <a:ext cx="242166" cy="1926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75E4049C-3EE8-768F-A813-3764D071E7B1}"/>
              </a:ext>
            </a:extLst>
          </p:cNvPr>
          <p:cNvCxnSpPr>
            <a:cxnSpLocks/>
            <a:stCxn id="43" idx="6"/>
            <a:endCxn id="36" idx="2"/>
          </p:cNvCxnSpPr>
          <p:nvPr/>
        </p:nvCxnSpPr>
        <p:spPr>
          <a:xfrm>
            <a:off x="1635225" y="6380433"/>
            <a:ext cx="4351015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4B9B626-2BA6-EF1E-354F-9B4A8ACCA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8274" y="459132"/>
            <a:ext cx="791091" cy="793974"/>
          </a:xfrm>
          <a:prstGeom prst="rect">
            <a:avLst/>
          </a:prstGeom>
        </p:spPr>
      </p:pic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862F902D-2C7C-044E-949B-3AC9B442D824}"/>
              </a:ext>
            </a:extLst>
          </p:cNvPr>
          <p:cNvSpPr/>
          <p:nvPr/>
        </p:nvSpPr>
        <p:spPr>
          <a:xfrm>
            <a:off x="1" y="2"/>
            <a:ext cx="4251875" cy="1216786"/>
          </a:xfrm>
          <a:custGeom>
            <a:avLst/>
            <a:gdLst>
              <a:gd name="connsiteX0" fmla="*/ 78 w 3729249"/>
              <a:gd name="connsiteY0" fmla="*/ 0 h 1341845"/>
              <a:gd name="connsiteX1" fmla="*/ 2638620 w 3729249"/>
              <a:gd name="connsiteY1" fmla="*/ 0 h 1341845"/>
              <a:gd name="connsiteX2" fmla="*/ 3729249 w 3729249"/>
              <a:gd name="connsiteY2" fmla="*/ 1341845 h 1341845"/>
              <a:gd name="connsiteX3" fmla="*/ 0 w 3729249"/>
              <a:gd name="connsiteY3" fmla="*/ 1341845 h 1341845"/>
              <a:gd name="connsiteX4" fmla="*/ 0 w 3729249"/>
              <a:gd name="connsiteY4" fmla="*/ 1 h 13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249" h="1341845">
                <a:moveTo>
                  <a:pt x="78" y="0"/>
                </a:moveTo>
                <a:lnTo>
                  <a:pt x="2638620" y="0"/>
                </a:lnTo>
                <a:lnTo>
                  <a:pt x="3729249" y="1341845"/>
                </a:lnTo>
                <a:lnTo>
                  <a:pt x="0" y="13418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6AF4CCB-CCDF-CD4C-9A1D-E0DE5CD9079F}"/>
              </a:ext>
            </a:extLst>
          </p:cNvPr>
          <p:cNvSpPr txBox="1"/>
          <p:nvPr/>
        </p:nvSpPr>
        <p:spPr>
          <a:xfrm>
            <a:off x="203699" y="198348"/>
            <a:ext cx="324874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ИНВЕСТИЦИОННЫЙ ПРОФИЛЬ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F038C64-CCC6-CB4B-AA9F-BD63A8C5AFE0}"/>
              </a:ext>
            </a:extLst>
          </p:cNvPr>
          <p:cNvSpPr txBox="1"/>
          <p:nvPr/>
        </p:nvSpPr>
        <p:spPr>
          <a:xfrm>
            <a:off x="8661899" y="5779690"/>
            <a:ext cx="3359316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ject 57">
            <a:extLst>
              <a:ext uri="{FF2B5EF4-FFF2-40B4-BE49-F238E27FC236}">
                <a16:creationId xmlns="" xmlns:a16="http://schemas.microsoft.com/office/drawing/2014/main" id="{DC027D54-C374-4A9B-9825-2148C4510AB2}"/>
              </a:ext>
            </a:extLst>
          </p:cNvPr>
          <p:cNvSpPr txBox="1"/>
          <p:nvPr/>
        </p:nvSpPr>
        <p:spPr>
          <a:xfrm>
            <a:off x="177800" y="1926375"/>
            <a:ext cx="5257431" cy="409342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ОСНОВНАЯ ИДЕЯ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комфортной городской среды, ориентированной на привлечение и удержание перспективных квалифицированных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Стабильность экономики территории способно обеспечить поступательное развитие приборостроения, машиностроения с расширением ассортимента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Требуется опережающее освоение экономических возможностей, создаваемых при вводе в эксплуатацию трассы М-12 на территории Шумерлинского МО.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CF8CF2-7375-725C-5066-FA1A590E17C4}"/>
              </a:ext>
            </a:extLst>
          </p:cNvPr>
          <p:cNvSpPr txBox="1"/>
          <p:nvPr/>
        </p:nvSpPr>
        <p:spPr>
          <a:xfrm>
            <a:off x="165101" y="1382400"/>
            <a:ext cx="426720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ШУМЕРЛЯ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ОБРАЗ БУДУЩЕГО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8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0010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 доходной части бюджета города Шумерля в 2022 году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18970" y="3753383"/>
            <a:ext cx="5000660" cy="211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761959" y="1130300"/>
          <a:ext cx="4572032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66902" y="1573198"/>
            <a:ext cx="2482891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958,7 </a:t>
            </a:r>
          </a:p>
          <a:p>
            <a:pPr algn="ctr"/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млн. руб.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5301" y="3581400"/>
            <a:ext cx="2006601" cy="2122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27,5%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2021 году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3,5%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 плану 2022 г.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746500"/>
            <a:ext cx="3987801" cy="311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 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156,3 млн.руб.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Неналоговые доходы   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47,5   млн. руб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Безвозмездные перечисления </a:t>
            </a:r>
          </a:p>
          <a:p>
            <a:pPr algn="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754,9 млн. руб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822715" y="4038600"/>
            <a:ext cx="857257" cy="1543056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Штриховая стрелка вправо 12"/>
          <p:cNvSpPr/>
          <p:nvPr/>
        </p:nvSpPr>
        <p:spPr>
          <a:xfrm rot="16200000">
            <a:off x="4845046" y="5333991"/>
            <a:ext cx="577847" cy="144146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6489700" y="1739900"/>
            <a:ext cx="5702300" cy="13335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собственной доходной базы не менее чем на 7,8% к 2022 г.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489700" y="3263900"/>
            <a:ext cx="5702300" cy="13462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прогнозного плана приватизации муниципального имущества на 2023 г.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489700" y="4838700"/>
            <a:ext cx="5702300" cy="16383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Эффективное управление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земель-ными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ресурсами, вовлечение в хозяйственный оборот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неисполь-зуемых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земельных участков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12000" y="1099235"/>
            <a:ext cx="477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Задачи на 2023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26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881375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 бюджета города Шумерля по расходам в 2022 году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339416" y="3621624"/>
            <a:ext cx="5000660" cy="211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70501" y="1142984"/>
            <a:ext cx="673104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Содействие занятости населения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100%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физической культуры и спорта –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100%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Цифровое общество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100%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пот.природно-сырьевых ресурсов 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100%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Модернизация и развитие сферы ЖКХ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99,8%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транспортной системы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99,8%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культуры и туризма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99,7%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потенциала мун.управления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99,7%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зем. и имущ. отношений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99,0%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Обеспечение общественного порядка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98%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Управление муниц. финансами и долгом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96,3%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образования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95,5%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Повышение безопасности жизнедеятельности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93%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Развитие сельского хозяйства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88,7%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Социальная поддержка граждан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– 87%</a:t>
            </a:r>
          </a:p>
          <a:p>
            <a:pPr>
              <a:buFont typeface="Wingdings" pitchFamily="2" charset="2"/>
              <a:buChar char="ü"/>
            </a:pPr>
            <a:r>
              <a:rPr lang="ru-RU" sz="2000" u="heavy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79646">
                      <a:lumMod val="75000"/>
                    </a:srgbClr>
                  </a:solidFill>
                </a:uFill>
                <a:latin typeface="Arial Narrow" pitchFamily="34" charset="0"/>
              </a:rPr>
              <a:t>Формирование современной городской среды – </a:t>
            </a:r>
            <a:r>
              <a:rPr lang="ru-RU" sz="2000" b="1" u="heavy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79646">
                      <a:lumMod val="75000"/>
                    </a:srgbClr>
                  </a:solidFill>
                </a:uFill>
                <a:latin typeface="Arial Narrow" pitchFamily="34" charset="0"/>
              </a:rPr>
              <a:t>83%</a:t>
            </a:r>
          </a:p>
          <a:p>
            <a:pPr>
              <a:buFont typeface="Wingdings" pitchFamily="2" charset="2"/>
              <a:buChar char="ü"/>
            </a:pPr>
            <a:r>
              <a:rPr lang="ru-RU" sz="2000" u="heavy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79646">
                      <a:lumMod val="75000"/>
                    </a:srgbClr>
                  </a:solidFill>
                </a:uFill>
                <a:latin typeface="Arial Narrow" pitchFamily="34" charset="0"/>
              </a:rPr>
              <a:t>Обеспечение граждан доступным и комфортным жильем – </a:t>
            </a:r>
            <a:r>
              <a:rPr lang="ru-RU" sz="2000" b="1" u="heavy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79646">
                      <a:lumMod val="75000"/>
                    </a:srgbClr>
                  </a:solidFill>
                </a:uFill>
                <a:latin typeface="Arial Narrow" pitchFamily="34" charset="0"/>
              </a:rPr>
              <a:t>70%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" y="1320800"/>
          <a:ext cx="4381531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038840" y="881375"/>
            <a:ext cx="479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17 муниципальных программ</a:t>
            </a: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46373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7901" y="1720836"/>
            <a:ext cx="237490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907,1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млн. руб</a:t>
            </a:r>
            <a:r>
              <a:rPr lang="ru-RU" sz="3200" b="1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.</a:t>
            </a:r>
            <a:endParaRPr lang="ru-RU" sz="3200" b="1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141" y="4178304"/>
            <a:ext cx="4286260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Бюджетная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10,8%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(16,4 млн. рублей)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08301" y="4572000"/>
            <a:ext cx="1333500" cy="990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8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2867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Мероприятия, не реализованные в 2022 году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266701" y="1181100"/>
            <a:ext cx="7162800" cy="20955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удалось реализовать проект инициативного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«Строительство и ремонт инженерных сетей водоснабжения и водоотведения города Шумерля» (4,5 млн. руб.)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15901" y="3517900"/>
            <a:ext cx="7023100" cy="12954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отремонтирована кровля детского сада № 19 «Родничок» (3,4 млн. руб.)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15901" y="5092700"/>
            <a:ext cx="6997700" cy="12954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начат 2 этап строительства ул.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Косточкина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ул. Интернациональная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378700" y="1231900"/>
            <a:ext cx="4813300" cy="2057400"/>
          </a:xfrm>
          <a:prstGeom prst="chevron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Принять исчерпывающие меры для реализации проекта инициативного </a:t>
            </a:r>
            <a:r>
              <a:rPr lang="ru-RU" sz="20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 2023 году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7315200" y="3505200"/>
            <a:ext cx="4876800" cy="1333500"/>
          </a:xfrm>
          <a:prstGeom prst="chevron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Произвести ремонт и ввести детский сад № 19 в эксплуатацию до 1 сентября текущего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7264401" y="5041900"/>
            <a:ext cx="4927600" cy="1295400"/>
          </a:xfrm>
          <a:prstGeom prst="chevron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Внести изменения в проектно-сметную документацию и реализовать проект по строительству дороги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1409" y="3670300"/>
            <a:ext cx="3714777" cy="194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0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756400" y="1181100"/>
            <a:ext cx="1295401" cy="2082800"/>
          </a:xfrm>
          <a:prstGeom prst="chevron">
            <a:avLst>
              <a:gd name="adj" fmla="val 7845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6870701" y="3543300"/>
            <a:ext cx="787401" cy="1244600"/>
          </a:xfrm>
          <a:prstGeom prst="chevron">
            <a:avLst>
              <a:gd name="adj" fmla="val 7356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832600" y="5118100"/>
            <a:ext cx="787401" cy="1244600"/>
          </a:xfrm>
          <a:prstGeom prst="chevron">
            <a:avLst>
              <a:gd name="adj" fmla="val 7356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9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2867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Финансирование жилищно-коммунального хозяйства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08" y="928670"/>
            <a:ext cx="3714777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proprikol.ru/wp-content/uploads/2020/07/kartinki-zhkh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3312"/>
            <a:ext cx="4302126" cy="303337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445001" y="1449358"/>
            <a:ext cx="6845298" cy="194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2022 год – </a:t>
            </a:r>
            <a:r>
              <a:rPr lang="ru-RU" sz="40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380,9</a:t>
            </a: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млн. рублей</a:t>
            </a:r>
          </a:p>
          <a:p>
            <a:endParaRPr lang="ru-RU" sz="24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  <a:p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(первоначально)  - 210,1 млн. рублей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774701" y="4254500"/>
            <a:ext cx="3327401" cy="17399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2023 год: 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813300" y="3746500"/>
            <a:ext cx="6934201" cy="11176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Модернизация жилищно-коммунального хозяйства в сфере теплоснабжения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4838700" y="5168900"/>
            <a:ext cx="6934201" cy="11176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Технологическое обследование объектов водоснабжения(водоотведения) для последующей передачи в концессию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4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193" y="1028927"/>
            <a:ext cx="11985431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блочно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-модульных котельных и сетей ГВС предусматривается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счет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 ППК «Фонд развития территорий» и средств республиканского бюджета в период 2022-2024, всего предусмотрено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895,9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млн. рублей, в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778969"/>
              </p:ext>
            </p:extLst>
          </p:nvPr>
        </p:nvGraphicFramePr>
        <p:xfrm>
          <a:off x="103292" y="1703402"/>
          <a:ext cx="11985430" cy="191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841"/>
                <a:gridCol w="6414185"/>
                <a:gridCol w="2720930"/>
                <a:gridCol w="1969474"/>
              </a:tblGrid>
              <a:tr h="31589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мероприятия,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этап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(км)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(млн.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руб.)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36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Мощность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МВт по ул. Чайковского в г. Шумерля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155,5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Мощность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МВт по ул. </a:t>
                      </a:r>
                      <a:r>
                        <a:rPr lang="ru-RU" sz="1400" b="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Сурская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г. Шумерля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73,7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10.25 МВт по ул. Коммунальная в г. Шумерля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МВт по ул. </a:t>
                      </a:r>
                      <a:r>
                        <a:rPr lang="ru-RU" sz="1400" b="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К.Маркса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г. Шумерля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1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449,9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77" marR="582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1364264"/>
              </p:ext>
            </p:extLst>
          </p:nvPr>
        </p:nvGraphicFramePr>
        <p:xfrm>
          <a:off x="103286" y="3739674"/>
          <a:ext cx="11985432" cy="1289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841"/>
                <a:gridCol w="6414185"/>
                <a:gridCol w="2720932"/>
                <a:gridCol w="1969474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мероприятия,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этап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(км)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(млн. </a:t>
                      </a: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руб.)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МВт по ул. Ленина в г. Шумерля</a:t>
                      </a:r>
                      <a:endParaRPr lang="ru-RU" sz="12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2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252,3</a:t>
                      </a:r>
                      <a:endParaRPr lang="ru-RU" sz="12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 МВт по пер. Школьный в г. Шумерля</a:t>
                      </a:r>
                      <a:endParaRPr lang="ru-RU" sz="12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2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171,5</a:t>
                      </a:r>
                      <a:endParaRPr lang="ru-RU" sz="1200" b="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423,8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6946" y="5612387"/>
            <a:ext cx="1198102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В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году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 средств республиканского бюджета предусмотрено строительство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БМК и сетей ГВС 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Лесной,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Котовского,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Ленина,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МОПРа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Черняховского,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Чкалова) проектной стоимостью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475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512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-1" y="-19016"/>
            <a:ext cx="12192001" cy="1047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039" y="197934"/>
            <a:ext cx="618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РАЗРАБОТКА КОММУНАЛЬНОГО ПАСПОРТА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9B86555A-0175-4C76-96E5-79AE73DDEA97}"/>
              </a:ext>
            </a:extLst>
          </p:cNvPr>
          <p:cNvSpPr/>
          <p:nvPr/>
        </p:nvSpPr>
        <p:spPr>
          <a:xfrm flipH="1">
            <a:off x="1384303" y="76200"/>
            <a:ext cx="10312401" cy="8955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</a:t>
            </a:r>
            <a:endParaRPr lang="ru-RU" altLang="ru-RU" sz="1100" b="1" dirty="0">
              <a:solidFill>
                <a:schemeClr val="bg1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9" name="Picture 2" descr="https://sun6-23.userapi.com/s/v1/ig2/0X8_bjNykLph1gNXXmEaM-Nr4zrcnjIpUWCATurvOS3zOlrp8vqgf7-KSE_NeDTqLBGXMFve9gd1-lBi7G-GK2Qt.jpg?size=810x1196&amp;quality=96&amp;crop=42,42,810,1196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88" y="76204"/>
            <a:ext cx="709312" cy="8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696" y="1194045"/>
            <a:ext cx="528130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водоснабжения города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398" y="1586472"/>
            <a:ext cx="5289602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Протяженность сетей, всего –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74,86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Насосных станций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подъема –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Насосных станции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подъема -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Уличных колонок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4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Износ сетей составляет порядка 80%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Установленный тариф (1 куб.м)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27,55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Себестоимость 1 куб.м. воды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36,46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Убытки от реализации 1 куб. м воды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8,91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366" y="4165600"/>
            <a:ext cx="536163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водоотведения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98" y="4584701"/>
            <a:ext cx="5365803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Протяженность сетей, всего –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73,52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Канализационные насосные станции –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шт.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Канализационные очистные сооружения –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шт.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Износ сетей водоотведения составляет более 80%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Установленный тариф (1 куб.м)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22,8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Себестоимость 1 куб.м. стоков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31,45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Убытки при водоотведении 1 куб. м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8,65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676900" y="2362200"/>
            <a:ext cx="635001" cy="25908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6464300" y="1168400"/>
            <a:ext cx="5727700" cy="1422400"/>
          </a:xfrm>
          <a:prstGeom prst="homePlat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1 февраля размещен реестр имущества водоснабжения и водоотведения, планируемого к передачи в концессию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464300" y="4038600"/>
            <a:ext cx="5727700" cy="1130300"/>
          </a:xfrm>
          <a:prstGeom prst="homePlat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технологического обследования объектов водоснабжения и водоотведения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6464300" y="5422900"/>
            <a:ext cx="5727700" cy="1066800"/>
          </a:xfrm>
          <a:prstGeom prst="homePlat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Прием-передача имущества от МУП ПУ «Водоканал» в казну города Шумерля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6464300" y="2857500"/>
            <a:ext cx="5727700" cy="889000"/>
          </a:xfrm>
          <a:prstGeom prst="homePlat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мероприятий «Дорожной карты» по водоснабжению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2818</Words>
  <Application>Microsoft Office PowerPoint</Application>
  <PresentationFormat>Произвольный</PresentationFormat>
  <Paragraphs>466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Тема Office</vt:lpstr>
      <vt:lpstr>1_Тема Office</vt:lpstr>
      <vt:lpstr>2_Тема Office</vt:lpstr>
      <vt:lpstr>4_Тема Office</vt:lpstr>
      <vt:lpstr>5_Тема Office</vt:lpstr>
      <vt:lpstr>Слайд 1</vt:lpstr>
      <vt:lpstr>Основные  показатели социально-экономического развития</vt:lpstr>
      <vt:lpstr>Слайд 3</vt:lpstr>
      <vt:lpstr>Исполнение доходной части бюджета города Шумерля в 2022 году</vt:lpstr>
      <vt:lpstr>Исполнение бюджета города Шумерля по расходам в 2022 году</vt:lpstr>
      <vt:lpstr>Мероприятия, не реализованные в 2022 году</vt:lpstr>
      <vt:lpstr>Финансирование жилищно-коммунального хозяйства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Модернизация школьных систем образования в 2022 году  и задачи на 2023 год</vt:lpstr>
      <vt:lpstr>Слайд 24</vt:lpstr>
      <vt:lpstr>Дополнительное образование детей и летний оздоровительный отдых</vt:lpstr>
      <vt:lpstr>Социальная политика</vt:lpstr>
      <vt:lpstr>Кадровая политика администрации города Шумерля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gshum-adminfo3</cp:lastModifiedBy>
  <cp:revision>666</cp:revision>
  <cp:lastPrinted>2022-11-28T13:48:19Z</cp:lastPrinted>
  <dcterms:created xsi:type="dcterms:W3CDTF">2021-03-11T08:40:07Z</dcterms:created>
  <dcterms:modified xsi:type="dcterms:W3CDTF">2023-03-07T06:10:20Z</dcterms:modified>
</cp:coreProperties>
</file>