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69" r:id="rId2"/>
    <p:sldId id="271" r:id="rId3"/>
    <p:sldId id="272" r:id="rId4"/>
    <p:sldId id="273" r:id="rId5"/>
    <p:sldId id="318" r:id="rId6"/>
    <p:sldId id="306" r:id="rId7"/>
    <p:sldId id="299" r:id="rId8"/>
    <p:sldId id="300" r:id="rId9"/>
    <p:sldId id="301" r:id="rId10"/>
    <p:sldId id="302" r:id="rId11"/>
    <p:sldId id="314" r:id="rId12"/>
    <p:sldId id="307" r:id="rId13"/>
    <p:sldId id="319" r:id="rId14"/>
    <p:sldId id="320" r:id="rId15"/>
    <p:sldId id="315" r:id="rId16"/>
    <p:sldId id="316" r:id="rId17"/>
    <p:sldId id="283" r:id="rId18"/>
    <p:sldId id="309" r:id="rId19"/>
    <p:sldId id="310" r:id="rId20"/>
    <p:sldId id="284" r:id="rId21"/>
    <p:sldId id="285" r:id="rId22"/>
    <p:sldId id="286" r:id="rId23"/>
    <p:sldId id="287" r:id="rId24"/>
    <p:sldId id="288" r:id="rId25"/>
    <p:sldId id="317" r:id="rId26"/>
    <p:sldId id="291" r:id="rId27"/>
    <p:sldId id="293" r:id="rId28"/>
    <p:sldId id="294" r:id="rId29"/>
    <p:sldId id="321" r:id="rId30"/>
    <p:sldId id="268" r:id="rId3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456B5D"/>
    <a:srgbClr val="00FFFF"/>
    <a:srgbClr val="47DDED"/>
    <a:srgbClr val="FF5050"/>
    <a:srgbClr val="FFFF99"/>
    <a:srgbClr val="FF99FF"/>
    <a:srgbClr val="0099FF"/>
    <a:srgbClr val="F02079"/>
    <a:srgbClr val="35C7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ru-RU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34429424420267163"/>
          <c:y val="9.0901010998777912E-2"/>
          <c:w val="0.47390441080129503"/>
          <c:h val="0.8226692887088007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9999"/>
            </a:solidFill>
          </c:spPr>
          <c:invertIfNegative val="0"/>
          <c:cat>
            <c:strRef>
              <c:f>Лист1!$A$2:$A$6</c:f>
              <c:strCache>
                <c:ptCount val="4"/>
                <c:pt idx="2">
                  <c:v>Безвозмездные поступления</c:v>
                </c:pt>
                <c:pt idx="3">
                  <c:v>Налоговые  и неналоговые доходы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192637.7</c:v>
                </c:pt>
                <c:pt idx="1">
                  <c:v>419545.2</c:v>
                </c:pt>
                <c:pt idx="2">
                  <c:v>373434.6</c:v>
                </c:pt>
                <c:pt idx="3">
                  <c:v>238748.3</c:v>
                </c:pt>
                <c:pt idx="4">
                  <c:v>612182.9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45024"/>
        <c:axId val="10546560"/>
      </c:barChart>
      <c:catAx>
        <c:axId val="1054502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0546560"/>
        <c:crosses val="autoZero"/>
        <c:auto val="1"/>
        <c:lblAlgn val="ctr"/>
        <c:lblOffset val="100"/>
        <c:noMultiLvlLbl val="0"/>
      </c:catAx>
      <c:valAx>
        <c:axId val="10546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5450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3170815817585E-3"/>
          <c:y val="0.17149156875276536"/>
          <c:w val="0.99880172044376025"/>
          <c:h val="0.6986550550650719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61F63E"/>
            </a:solidFill>
          </c:spPr>
          <c:invertIfNegative val="0"/>
          <c:dLbls>
            <c:dLbl>
              <c:idx val="0"/>
              <c:layout>
                <c:manualLayout>
                  <c:x val="8.9679045323466482E-3"/>
                  <c:y val="-4.9643577011946318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>
                        <a:solidFill>
                          <a:srgbClr val="FF0000"/>
                        </a:solidFill>
                      </a:rPr>
                      <a:t> </a:t>
                    </a:r>
                    <a:r>
                      <a:rPr lang="ru-RU" sz="1200" dirty="0" smtClean="0">
                        <a:solidFill>
                          <a:srgbClr val="FF0000"/>
                        </a:solidFill>
                      </a:rPr>
                      <a:t>333 743,1</a:t>
                    </a:r>
                    <a:r>
                      <a:rPr lang="en-US" sz="1200" dirty="0" smtClean="0">
                        <a:solidFill>
                          <a:srgbClr val="FF0000"/>
                        </a:solidFill>
                      </a:rPr>
                      <a:t>   </a:t>
                    </a:r>
                    <a:endParaRPr lang="en-US" sz="1200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957306676069809E-2"/>
                  <c:y val="5.6039526080330368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>
                        <a:solidFill>
                          <a:srgbClr val="FF0000"/>
                        </a:solidFill>
                      </a:rPr>
                      <a:t> </a:t>
                    </a:r>
                    <a:r>
                      <a:rPr lang="ru-RU" sz="1200" dirty="0" smtClean="0">
                        <a:solidFill>
                          <a:srgbClr val="FF0000"/>
                        </a:solidFill>
                      </a:rPr>
                      <a:t>373 434,6</a:t>
                    </a:r>
                    <a:r>
                      <a:rPr lang="en-US" sz="1200" dirty="0" smtClean="0">
                        <a:solidFill>
                          <a:srgbClr val="FF0000"/>
                        </a:solidFill>
                      </a:rPr>
                      <a:t>  </a:t>
                    </a:r>
                    <a:endParaRPr lang="en-US" sz="1200" dirty="0">
                      <a:solidFill>
                        <a:srgbClr val="FF0000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Лист1!$B$1:$C$1</c:f>
              <c:strCache>
                <c:ptCount val="2"/>
                <c:pt idx="0">
                  <c:v>за 2021 год</c:v>
                </c:pt>
                <c:pt idx="1">
                  <c:v>за 2022 год</c:v>
                </c:pt>
              </c:strCache>
            </c:strRef>
          </c:cat>
          <c:val>
            <c:numRef>
              <c:f>Лист1!$B$2:$C$2</c:f>
              <c:numCache>
                <c:formatCode>_-* #,##0.0\ _₽_-;\-* #,##0.0\ _₽_-;_-* "-"??\ _₽_-;_-@_-</c:formatCode>
                <c:ptCount val="2"/>
                <c:pt idx="0">
                  <c:v>333743.09999999998</c:v>
                </c:pt>
                <c:pt idx="1">
                  <c:v>373434.6</c:v>
                </c:pt>
              </c:numCache>
            </c:numRef>
          </c:val>
        </c:ser>
        <c:ser>
          <c:idx val="2"/>
          <c:order val="1"/>
          <c:tx>
            <c:strRef>
              <c:f>Лист1!$A$3</c:f>
              <c:strCache>
                <c:ptCount val="1"/>
                <c:pt idx="0">
                  <c:v>Собственные доходы (налоговые и неналоговые доходы)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"/>
              <c:layout>
                <c:manualLayout>
                  <c:x val="3.189819102093551E-3"/>
                  <c:y val="6.24354751487144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Лист1!$B$1:$C$1</c:f>
              <c:strCache>
                <c:ptCount val="2"/>
                <c:pt idx="0">
                  <c:v>за 2021 год</c:v>
                </c:pt>
                <c:pt idx="1">
                  <c:v>за 2022 год</c:v>
                </c:pt>
              </c:strCache>
            </c:strRef>
          </c:cat>
          <c:val>
            <c:numRef>
              <c:f>Лист1!$B$3:$C$3</c:f>
              <c:numCache>
                <c:formatCode>_-* #,##0.0\ _₽_-;\-* #,##0.0\ _₽_-;_-* "-"??\ _₽_-;_-@_-</c:formatCode>
                <c:ptCount val="2"/>
                <c:pt idx="0">
                  <c:v>63239.3</c:v>
                </c:pt>
                <c:pt idx="1">
                  <c:v>238748.3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7"/>
        <c:gapDepth val="250"/>
        <c:shape val="cylinder"/>
        <c:axId val="131728512"/>
        <c:axId val="131730048"/>
        <c:axId val="0"/>
      </c:bar3DChart>
      <c:catAx>
        <c:axId val="13172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1730048"/>
        <c:crosses val="autoZero"/>
        <c:auto val="1"/>
        <c:lblAlgn val="ctr"/>
        <c:lblOffset val="100"/>
        <c:noMultiLvlLbl val="0"/>
      </c:catAx>
      <c:valAx>
        <c:axId val="131730048"/>
        <c:scaling>
          <c:orientation val="minMax"/>
          <c:min val="0"/>
        </c:scaling>
        <c:delete val="1"/>
        <c:axPos val="l"/>
        <c:numFmt formatCode="_-* #,##0.0\ _₽_-;\-* #,##0.0\ _₽_-;_-* &quot;-&quot;??\ _₽_-;_-@_-" sourceLinked="1"/>
        <c:majorTickMark val="none"/>
        <c:minorTickMark val="none"/>
        <c:tickLblPos val="nextTo"/>
        <c:crossAx val="131728512"/>
        <c:crosses val="autoZero"/>
        <c:crossBetween val="between"/>
      </c:valAx>
      <c:spPr>
        <a:noFill/>
        <a:ln w="25409">
          <a:noFill/>
        </a:ln>
      </c:spPr>
    </c:plotArea>
    <c:legend>
      <c:legendPos val="b"/>
      <c:layout>
        <c:manualLayout>
          <c:xMode val="edge"/>
          <c:yMode val="edge"/>
          <c:x val="6.3796382041871021E-3"/>
          <c:y val="0.90905240646969176"/>
          <c:w val="0.98177580080556026"/>
          <c:h val="7.6914808036443724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010946302789408"/>
          <c:y val="1.3390270394505021E-3"/>
          <c:w val="0.66917596237970256"/>
          <c:h val="0.84279527281690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 prstMaterial="dkEdge"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3 041,0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2 154,6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2.197963474346824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55 566,6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833402197649213E-3"/>
                  <c:y val="2.197963474346824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3 181,9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9 979,6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156 013,6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229 937,3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372">
                <a:noFill/>
              </a:ln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Неналоговые доходы</c:v>
                </c:pt>
                <c:pt idx="1">
                  <c:v>Прочие налоги</c:v>
                </c:pt>
                <c:pt idx="2">
                  <c:v>Налоги на имущество</c:v>
                </c:pt>
                <c:pt idx="3">
                  <c:v>Налог на добычу полезных ископаемых</c:v>
                </c:pt>
                <c:pt idx="4">
                  <c:v>Налоги на совокупный доход
</c:v>
                </c:pt>
                <c:pt idx="5">
                  <c:v>Акцизы</c:v>
                </c:pt>
                <c:pt idx="6">
                  <c:v>Налог на доходы 
физических лиц</c:v>
                </c:pt>
                <c:pt idx="7">
                  <c:v>Налоговые доходы</c:v>
                </c:pt>
                <c:pt idx="8">
                  <c:v>Доходы бюджета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8811</c:v>
                </c:pt>
                <c:pt idx="1">
                  <c:v>3041</c:v>
                </c:pt>
                <c:pt idx="2">
                  <c:v>2154.6</c:v>
                </c:pt>
                <c:pt idx="3">
                  <c:v>55566.6</c:v>
                </c:pt>
                <c:pt idx="4">
                  <c:v>3181.9</c:v>
                </c:pt>
                <c:pt idx="5">
                  <c:v>9979.6</c:v>
                </c:pt>
                <c:pt idx="6">
                  <c:v>156013.6</c:v>
                </c:pt>
                <c:pt idx="7">
                  <c:v>229937.3</c:v>
                </c:pt>
                <c:pt idx="8">
                  <c:v>238748.3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 prstMaterial="matte"/>
          </c:spPr>
          <c:invertIfNegative val="0"/>
          <c:dPt>
            <c:idx val="7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4"/>
                </a:solidFill>
              </a:ln>
              <a:scene3d>
                <a:camera prst="orthographicFront"/>
                <a:lightRig rig="threePt" dir="t"/>
              </a:scene3d>
              <a:sp3d prstMaterial="matte"/>
            </c:spPr>
          </c:dPt>
          <c:dLbls>
            <c:dLbl>
              <c:idx val="1"/>
              <c:layout>
                <c:manualLayout>
                  <c:x val="-5.666804395298426E-3"/>
                  <c:y val="4.395926948693648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2 914,0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2 002,0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54 515,7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3 099,4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2.197963474346824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10 188,4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128 936,9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201 656,4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372">
                <a:noFill/>
              </a:ln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Неналоговые доходы</c:v>
                </c:pt>
                <c:pt idx="1">
                  <c:v>Прочие налоги</c:v>
                </c:pt>
                <c:pt idx="2">
                  <c:v>Налоги на имущество</c:v>
                </c:pt>
                <c:pt idx="3">
                  <c:v>Налог на добычу полезных ископаемых</c:v>
                </c:pt>
                <c:pt idx="4">
                  <c:v>Налоги на совокупный доход
</c:v>
                </c:pt>
                <c:pt idx="5">
                  <c:v>Акцизы</c:v>
                </c:pt>
                <c:pt idx="6">
                  <c:v>Налог на доходы 
физических лиц</c:v>
                </c:pt>
                <c:pt idx="7">
                  <c:v>Налоговые доходы</c:v>
                </c:pt>
                <c:pt idx="8">
                  <c:v>Доходы бюджета</c:v>
                </c:pt>
              </c:strCache>
            </c:str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10240.5</c:v>
                </c:pt>
                <c:pt idx="1">
                  <c:v>2914</c:v>
                </c:pt>
                <c:pt idx="2">
                  <c:v>2002</c:v>
                </c:pt>
                <c:pt idx="3">
                  <c:v>54515.7</c:v>
                </c:pt>
                <c:pt idx="4">
                  <c:v>3099.4</c:v>
                </c:pt>
                <c:pt idx="5">
                  <c:v>10188.4</c:v>
                </c:pt>
                <c:pt idx="6">
                  <c:v>128936.9</c:v>
                </c:pt>
                <c:pt idx="7">
                  <c:v>201656.4</c:v>
                </c:pt>
                <c:pt idx="8">
                  <c:v>211896.9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32112768"/>
        <c:axId val="132114304"/>
      </c:barChart>
      <c:catAx>
        <c:axId val="132112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2114304"/>
        <c:crosses val="autoZero"/>
        <c:auto val="1"/>
        <c:lblAlgn val="ctr"/>
        <c:lblOffset val="100"/>
        <c:noMultiLvlLbl val="0"/>
      </c:catAx>
      <c:valAx>
        <c:axId val="132114304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132112768"/>
        <c:crosses val="autoZero"/>
        <c:crossBetween val="between"/>
      </c:valAx>
      <c:spPr>
        <a:noFill/>
        <a:ln w="25372">
          <a:noFill/>
        </a:ln>
      </c:spPr>
    </c:plotArea>
    <c:legend>
      <c:legendPos val="r"/>
      <c:layout>
        <c:manualLayout>
          <c:xMode val="edge"/>
          <c:yMode val="edge"/>
          <c:x val="6.638884451627354E-2"/>
          <c:y val="0.91371453058076768"/>
          <c:w val="0.31805555555555554"/>
          <c:h val="4.46780551905387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99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47E-3"/>
          <c:y val="9.4985381028124233E-2"/>
          <c:w val="0.99880172044376025"/>
          <c:h val="0.72769393560643214"/>
        </c:manualLayout>
      </c:layout>
      <c:bar3D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132457600"/>
        <c:axId val="132459136"/>
        <c:axId val="0"/>
      </c:bar3DChart>
      <c:catAx>
        <c:axId val="13245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32459136"/>
        <c:crosses val="autoZero"/>
        <c:auto val="1"/>
        <c:lblAlgn val="ctr"/>
        <c:lblOffset val="100"/>
        <c:noMultiLvlLbl val="0"/>
      </c:catAx>
      <c:valAx>
        <c:axId val="132459136"/>
        <c:scaling>
          <c:orientation val="minMax"/>
          <c:min val="0"/>
        </c:scaling>
        <c:delete val="1"/>
        <c:axPos val="l"/>
        <c:numFmt formatCode="0.0" sourceLinked="1"/>
        <c:majorTickMark val="none"/>
        <c:minorTickMark val="none"/>
        <c:tickLblPos val="nextTo"/>
        <c:crossAx val="132457600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500000000000003E-3"/>
          <c:y val="0"/>
          <c:w val="0.62680725065616794"/>
          <c:h val="0.9312500000000000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FF99"/>
              </a:solidFill>
            </c:spPr>
          </c:dPt>
          <c:dPt>
            <c:idx val="1"/>
            <c:bubble3D val="0"/>
            <c:spPr>
              <a:solidFill>
                <a:srgbClr val="FF5050"/>
              </a:solidFill>
            </c:spPr>
          </c:dPt>
          <c:dPt>
            <c:idx val="2"/>
            <c:bubble3D val="0"/>
            <c:spPr>
              <a:solidFill>
                <a:srgbClr val="00FFFF"/>
              </a:solidFill>
            </c:spPr>
          </c:dPt>
          <c:dPt>
            <c:idx val="3"/>
            <c:bubble3D val="0"/>
            <c:spPr>
              <a:solidFill>
                <a:srgbClr val="FF99FF"/>
              </a:solidFill>
            </c:spPr>
          </c:dPt>
          <c:cat>
            <c:strRef>
              <c:f>Лист1!$A$2:$A$6</c:f>
              <c:strCache>
                <c:ptCount val="5"/>
                <c:pt idx="0">
                  <c:v>Дотации на выравнивание уровня бюджетной обеспеченности</c:v>
                </c:pt>
                <c:pt idx="1">
                  <c:v>Прочие дотации</c:v>
                </c:pt>
                <c:pt idx="2">
                  <c:v>Субсидии</c:v>
                </c:pt>
                <c:pt idx="3">
                  <c:v>Субвенции</c:v>
                </c:pt>
                <c:pt idx="4">
                  <c:v>Иные межбюджетные трансферты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81763.899999999994</c:v>
                </c:pt>
                <c:pt idx="1">
                  <c:v>5700</c:v>
                </c:pt>
                <c:pt idx="2">
                  <c:v>198921.9</c:v>
                </c:pt>
                <c:pt idx="3">
                  <c:v>76626.3</c:v>
                </c:pt>
                <c:pt idx="4">
                  <c:v>13385.9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3131817745298E-3"/>
          <c:y val="0.15588278062391187"/>
          <c:w val="0.99880172044376025"/>
          <c:h val="0.6986550550650719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Средства республиканского бюджета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8.9679301169926506E-3"/>
                  <c:y val="-4.964338847788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957240155990201E-2"/>
                  <c:y val="2.482169423894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Лист1!$B$1:$C$1</c:f>
              <c:strCache>
                <c:ptCount val="2"/>
                <c:pt idx="0">
                  <c:v>за 2021 год факт</c:v>
                </c:pt>
                <c:pt idx="1">
                  <c:v>за 2022 год факт</c:v>
                </c:pt>
              </c:strCache>
            </c:strRef>
          </c:cat>
          <c:val>
            <c:numRef>
              <c:f>Лист1!$B$2:$C$2</c:f>
              <c:numCache>
                <c:formatCode>_-* #,##0.0\ _₽_-;\-* #,##0.0\ _₽_-;_-* "-"??\ _₽_-;_-@_-</c:formatCode>
                <c:ptCount val="2"/>
                <c:pt idx="0">
                  <c:v>78835.5</c:v>
                </c:pt>
                <c:pt idx="1">
                  <c:v>55097.5</c:v>
                </c:pt>
              </c:numCache>
            </c:numRef>
          </c:val>
        </c:ser>
        <c:ser>
          <c:idx val="2"/>
          <c:order val="1"/>
          <c:tx>
            <c:strRef>
              <c:f>Лист1!$A$3</c:f>
              <c:strCache>
                <c:ptCount val="1"/>
                <c:pt idx="0">
                  <c:v>Средства местного бюджета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Лист1!$B$1:$C$1</c:f>
              <c:strCache>
                <c:ptCount val="2"/>
                <c:pt idx="0">
                  <c:v>за 2021 год факт</c:v>
                </c:pt>
                <c:pt idx="1">
                  <c:v>за 2022 год факт</c:v>
                </c:pt>
              </c:strCache>
            </c:strRef>
          </c:cat>
          <c:val>
            <c:numRef>
              <c:f>Лист1!$B$3:$C$3</c:f>
              <c:numCache>
                <c:formatCode>_-* #,##0.0\ _₽_-;\-* #,##0.0\ _₽_-;_-* "-"??\ _₽_-;_-@_-</c:formatCode>
                <c:ptCount val="2"/>
                <c:pt idx="0">
                  <c:v>6884.7</c:v>
                </c:pt>
                <c:pt idx="1">
                  <c:v>26241.599999999999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7"/>
        <c:gapDepth val="250"/>
        <c:shape val="cylinder"/>
        <c:axId val="122280960"/>
        <c:axId val="131883008"/>
        <c:axId val="0"/>
      </c:bar3DChart>
      <c:catAx>
        <c:axId val="12228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1883008"/>
        <c:crosses val="autoZero"/>
        <c:auto val="1"/>
        <c:lblAlgn val="ctr"/>
        <c:lblOffset val="100"/>
        <c:noMultiLvlLbl val="0"/>
      </c:catAx>
      <c:valAx>
        <c:axId val="131883008"/>
        <c:scaling>
          <c:orientation val="minMax"/>
          <c:min val="0"/>
        </c:scaling>
        <c:delete val="1"/>
        <c:axPos val="l"/>
        <c:numFmt formatCode="_-* #,##0.0\ _₽_-;\-* #,##0.0\ _₽_-;_-* &quot;-&quot;??\ _₽_-;_-@_-" sourceLinked="1"/>
        <c:majorTickMark val="none"/>
        <c:minorTickMark val="none"/>
        <c:tickLblPos val="nextTo"/>
        <c:crossAx val="122280960"/>
        <c:crosses val="autoZero"/>
        <c:crossBetween val="between"/>
      </c:valAx>
      <c:spPr>
        <a:noFill/>
        <a:ln w="25409">
          <a:noFill/>
        </a:ln>
      </c:spPr>
    </c:plotArea>
    <c:legend>
      <c:legendPos val="b"/>
      <c:layout>
        <c:manualLayout>
          <c:xMode val="edge"/>
          <c:yMode val="edge"/>
          <c:x val="0"/>
          <c:y val="0.90905233507645478"/>
          <c:w val="0.98177580080556026"/>
          <c:h val="7.6914808036443724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CCFF66"/>
              </a:solidFill>
            </c:spPr>
          </c:dPt>
          <c:dPt>
            <c:idx val="2"/>
            <c:bubble3D val="0"/>
            <c:spPr>
              <a:solidFill>
                <a:srgbClr val="FF99FF"/>
              </a:solidFill>
            </c:spPr>
          </c:dPt>
          <c:dPt>
            <c:idx val="3"/>
            <c:bubble3D val="0"/>
            <c:spPr>
              <a:solidFill>
                <a:srgbClr val="0099FF"/>
              </a:solidFill>
            </c:spPr>
          </c:dPt>
          <c:dPt>
            <c:idx val="4"/>
            <c:bubble3D val="0"/>
            <c:spPr>
              <a:solidFill>
                <a:srgbClr val="F02079"/>
              </a:solidFill>
            </c:spPr>
          </c:dPt>
          <c:dPt>
            <c:idx val="5"/>
            <c:bubble3D val="0"/>
            <c:spPr>
              <a:solidFill>
                <a:srgbClr val="800000"/>
              </a:solidFill>
            </c:spPr>
          </c:dPt>
          <c:dPt>
            <c:idx val="6"/>
            <c:bubble3D val="0"/>
            <c:spPr>
              <a:solidFill>
                <a:srgbClr val="0DB321"/>
              </a:solidFill>
            </c:spPr>
          </c:dPt>
          <c:dPt>
            <c:idx val="7"/>
            <c:bubble3D val="0"/>
            <c:spPr>
              <a:solidFill>
                <a:srgbClr val="002060"/>
              </a:solidFill>
            </c:spPr>
          </c:dPt>
          <c:dPt>
            <c:idx val="8"/>
            <c:bubble3D val="0"/>
            <c:spPr>
              <a:solidFill>
                <a:srgbClr val="FFC000"/>
              </a:solidFill>
            </c:spPr>
          </c:dPt>
          <c:dLbls>
            <c:dLbl>
              <c:idx val="0"/>
              <c:layout>
                <c:manualLayout>
                  <c:x val="6.2881560236722331E-3"/>
                  <c:y val="-5.1807895744224444E-3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395" b="1" dirty="0" smtClean="0">
                        <a:latin typeface="Times New Roman" pitchFamily="18" charset="0"/>
                        <a:cs typeface="Times New Roman" pitchFamily="18" charset="0"/>
                      </a:rPr>
                      <a:t>29,7%</a:t>
                    </a:r>
                    <a:endParaRPr lang="en-US" sz="1395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8486116277145922E-3"/>
                  <c:y val="-1.0264870444705969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16,1</a:t>
                    </a: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2205869702046445E-2"/>
                  <c:y val="-4.702934801030248E-3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600" b="1" dirty="0" smtClean="0">
                        <a:latin typeface="Times New Roman" pitchFamily="18" charset="0"/>
                        <a:cs typeface="Times New Roman" pitchFamily="18" charset="0"/>
                      </a:rPr>
                      <a:t>14,5</a:t>
                    </a:r>
                    <a:r>
                      <a:rPr lang="en-US" sz="1600" b="1" dirty="0" smtClean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sz="16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1578725109941128E-4"/>
                  <c:y val="-1.4279229791021497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11,2</a:t>
                    </a: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3898473129845544E-2"/>
                  <c:y val="-9.5177482990052992E-3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800" b="1" dirty="0" smtClean="0">
                        <a:latin typeface="Times New Roman" pitchFamily="18" charset="0"/>
                        <a:cs typeface="Times New Roman" pitchFamily="18" charset="0"/>
                      </a:rPr>
                      <a:t>8,5</a:t>
                    </a:r>
                    <a:r>
                      <a:rPr lang="en-US" sz="1196" b="1" dirty="0" smtClean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sz="1196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1797951341418936E-2"/>
                  <c:y val="-1.1467566436864978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8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8,1</a:t>
                    </a:r>
                    <a:r>
                      <a:rPr lang="en-US" sz="1800" b="1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sz="1800" b="1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0.15981872220527144"/>
                  <c:y val="-0.11439122700353534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600" b="1" dirty="0" smtClean="0">
                        <a:latin typeface="Times New Roman" pitchFamily="18" charset="0"/>
                        <a:cs typeface="Times New Roman" pitchFamily="18" charset="0"/>
                      </a:rPr>
                      <a:t>3,8</a:t>
                    </a:r>
                    <a:r>
                      <a:rPr lang="en-US" sz="1600" b="1" dirty="0" smtClean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sz="16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11209198725823731"/>
                  <c:y val="-0.1874131725314096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7,5</a:t>
                    </a:r>
                    <a:r>
                      <a:rPr lang="en-US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sz="1800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5.4260385070905503E-3"/>
                  <c:y val="-5.1463252470160745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400" b="1" dirty="0" smtClean="0">
                        <a:latin typeface="Times New Roman" pitchFamily="18" charset="0"/>
                        <a:cs typeface="Times New Roman" pitchFamily="18" charset="0"/>
                      </a:rPr>
                      <a:t>5,5</a:t>
                    </a:r>
                    <a:r>
                      <a:rPr lang="en-US" sz="1400" b="1" dirty="0" smtClean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 sz="1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6456287843017444E-2"/>
                  <c:y val="-4.3750246062992125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196" b="1" dirty="0">
                        <a:latin typeface="Times New Roman" pitchFamily="18" charset="0"/>
                        <a:cs typeface="Times New Roman" pitchFamily="18" charset="0"/>
                      </a:rPr>
                      <a:t>6,30%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7037443379852401E-2"/>
                  <c:y val="-0.14375003727345195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sz="1196" b="1" dirty="0" smtClean="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en-US" sz="1196" b="1" dirty="0" smtClean="0">
                        <a:latin typeface="Times New Roman" pitchFamily="18" charset="0"/>
                        <a:cs typeface="Times New Roman" pitchFamily="18" charset="0"/>
                      </a:rPr>
                      <a:t>,70</a:t>
                    </a:r>
                    <a:r>
                      <a:rPr lang="en-US" sz="1196" b="1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0.14560726431202112"/>
                  <c:y val="-0.1577909466264047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sz="1190" b="1" dirty="0" smtClean="0">
                        <a:latin typeface="Times New Roman" pitchFamily="18" charset="0"/>
                        <a:cs typeface="Times New Roman" pitchFamily="18" charset="0"/>
                      </a:rPr>
                      <a:t>1,0</a:t>
                    </a:r>
                    <a:r>
                      <a:rPr lang="en-US" sz="1190" b="1" dirty="0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Развитие образования</c:v>
                </c:pt>
                <c:pt idx="1">
                  <c:v>Комплексное развите сельских</c:v>
                </c:pt>
                <c:pt idx="2">
                  <c:v>Развитие потенциала управления</c:v>
                </c:pt>
                <c:pt idx="3">
                  <c:v>Развитие транспортной системы</c:v>
                </c:pt>
                <c:pt idx="4">
                  <c:v>Развтие физкультуры и спорта</c:v>
                </c:pt>
                <c:pt idx="5">
                  <c:v>Развитие культуры и туризма</c:v>
                </c:pt>
                <c:pt idx="6">
                  <c:v>Управление общественными финансами</c:v>
                </c:pt>
                <c:pt idx="7">
                  <c:v>Формирование городской</c:v>
                </c:pt>
                <c:pt idx="8">
                  <c:v>Другие</c:v>
                </c:pt>
              </c:strCache>
            </c:strRef>
          </c:cat>
          <c:val>
            <c:numRef>
              <c:f>Лист1!$B$2:$B$11</c:f>
              <c:numCache>
                <c:formatCode>0.00%</c:formatCode>
                <c:ptCount val="10"/>
                <c:pt idx="0">
                  <c:v>0.29699999999999999</c:v>
                </c:pt>
                <c:pt idx="1">
                  <c:v>0.161</c:v>
                </c:pt>
                <c:pt idx="2">
                  <c:v>0.14499999999999999</c:v>
                </c:pt>
                <c:pt idx="3">
                  <c:v>0.112</c:v>
                </c:pt>
                <c:pt idx="4" formatCode="0.0%">
                  <c:v>8.5000000000000006E-2</c:v>
                </c:pt>
                <c:pt idx="5">
                  <c:v>8.1000000000000003E-2</c:v>
                </c:pt>
                <c:pt idx="6">
                  <c:v>3.7999999999999999E-2</c:v>
                </c:pt>
                <c:pt idx="7">
                  <c:v>2.5999999999999999E-2</c:v>
                </c:pt>
                <c:pt idx="8">
                  <c:v>5.5E-2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189">
          <a:noFill/>
        </a:ln>
      </c:spPr>
    </c:plotArea>
    <c:plotVisOnly val="1"/>
    <c:dispBlanksAs val="gap"/>
    <c:showDLblsOverMax val="0"/>
  </c:chart>
  <c:txPr>
    <a:bodyPr/>
    <a:lstStyle/>
    <a:p>
      <a:pPr>
        <a:defRPr sz="1794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rgbClr val="08A882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E0F51B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 custT="1"/>
      <dgm:spPr>
        <a:solidFill>
          <a:srgbClr val="FFC000"/>
        </a:solidFill>
      </dgm:spPr>
      <dgm:t>
        <a:bodyPr/>
        <a:lstStyle/>
        <a:p>
          <a:endParaRPr lang="ru-RU" sz="3000" dirty="0"/>
        </a:p>
      </dgm:t>
    </dgm:pt>
    <dgm:pt modelId="{ADB1419B-AC29-439A-9A52-52A4D8AD4433}">
      <dgm:prSet phldrT="[Текст]" custT="1"/>
      <dgm:spPr>
        <a:solidFill>
          <a:srgbClr val="66FFFF"/>
        </a:solidFill>
      </dgm:spPr>
      <dgm:t>
        <a:bodyPr/>
        <a:lstStyle/>
        <a:p>
          <a:r>
            <a: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r>
            <a:rPr lang="ru-RU" sz="17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r>
            <a:rPr lang="ru-RU" sz="14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11865" custScaleY="435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ScaleX="58918" custScaleY="6320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11895" custScaleY="35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 custScaleX="60591" custScaleY="72180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94103" custScaleY="102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1DF662B-3A0E-48D9-8282-9541925481B6}" type="presOf" srcId="{D36948F7-83BC-4220-85A0-DE21D57BD41D}" destId="{1816D16A-814C-4C22-A6CC-12105B3989BB}" srcOrd="0" destOrd="0" presId="urn:microsoft.com/office/officeart/2005/8/layout/equation1"/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D603DE88-5C40-4F33-B408-87CB2C62FA66}" type="presOf" srcId="{65EBFEF0-9C89-4A4C-BA89-C4D7B4B700F7}" destId="{7FAC88BC-C8FF-402F-AB2A-11AC4BBF48B7}" srcOrd="0" destOrd="0" presId="urn:microsoft.com/office/officeart/2005/8/layout/equation1"/>
    <dgm:cxn modelId="{92797242-6175-4949-BB49-0166383CF6F1}" type="presOf" srcId="{FEA73179-04A7-4795-AF97-EAF1F3F2AA68}" destId="{4B955819-9EB5-4C61-BE5E-7CE7027DF3F0}" srcOrd="0" destOrd="0" presId="urn:microsoft.com/office/officeart/2005/8/layout/equation1"/>
    <dgm:cxn modelId="{F0C5E38C-8863-4A12-8457-966188918832}" type="presOf" srcId="{ADB1419B-AC29-439A-9A52-52A4D8AD4433}" destId="{A84245DF-C8CC-47D2-83AC-15EF153255E0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4AE059D0-6B25-431B-88A7-E72E3AD202BE}" type="presOf" srcId="{4E7CB679-5A70-4D19-B9FE-B35165ACC3D3}" destId="{32775538-2AC3-4373-B014-5A44732CBC7F}" srcOrd="0" destOrd="0" presId="urn:microsoft.com/office/officeart/2005/8/layout/equation1"/>
    <dgm:cxn modelId="{60AE50B5-0D87-400B-B4D7-FB30A18C33CB}" type="presOf" srcId="{6CD1DB72-7F8F-4E2A-A00A-E83DF7CE947F}" destId="{22696057-B287-4EFB-96CD-3F248CB196C8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C4123D65-45B3-4410-AE95-5D54A4E5B36B}" type="presParOf" srcId="{22696057-B287-4EFB-96CD-3F248CB196C8}" destId="{7FAC88BC-C8FF-402F-AB2A-11AC4BBF48B7}" srcOrd="0" destOrd="0" presId="urn:microsoft.com/office/officeart/2005/8/layout/equation1"/>
    <dgm:cxn modelId="{AA4A9B6C-BB3E-47FD-86F5-5A29ECA6C196}" type="presParOf" srcId="{22696057-B287-4EFB-96CD-3F248CB196C8}" destId="{2E3F7D03-16FC-4BE4-943C-EE4202A7666A}" srcOrd="1" destOrd="0" presId="urn:microsoft.com/office/officeart/2005/8/layout/equation1"/>
    <dgm:cxn modelId="{6E5EA9CC-4976-4C17-A290-F6718B3A6739}" type="presParOf" srcId="{22696057-B287-4EFB-96CD-3F248CB196C8}" destId="{1816D16A-814C-4C22-A6CC-12105B3989BB}" srcOrd="2" destOrd="0" presId="urn:microsoft.com/office/officeart/2005/8/layout/equation1"/>
    <dgm:cxn modelId="{A6AA8C9D-12E7-4DC0-B222-63972ABC60A8}" type="presParOf" srcId="{22696057-B287-4EFB-96CD-3F248CB196C8}" destId="{5A3AD51A-CA0C-4D60-85EB-AFC0F3AEFCE4}" srcOrd="3" destOrd="0" presId="urn:microsoft.com/office/officeart/2005/8/layout/equation1"/>
    <dgm:cxn modelId="{7E95C9C2-25F0-46AC-888A-C13E60FE40AE}" type="presParOf" srcId="{22696057-B287-4EFB-96CD-3F248CB196C8}" destId="{32775538-2AC3-4373-B014-5A44732CBC7F}" srcOrd="4" destOrd="0" presId="urn:microsoft.com/office/officeart/2005/8/layout/equation1"/>
    <dgm:cxn modelId="{10088334-39FC-4480-914A-647153C6A156}" type="presParOf" srcId="{22696057-B287-4EFB-96CD-3F248CB196C8}" destId="{EDA2439C-BAC0-499A-8F57-8D66EBFA7D82}" srcOrd="5" destOrd="0" presId="urn:microsoft.com/office/officeart/2005/8/layout/equation1"/>
    <dgm:cxn modelId="{B248A62B-B07A-404A-94E9-3CAA752AD9AB}" type="presParOf" srcId="{22696057-B287-4EFB-96CD-3F248CB196C8}" destId="{4B955819-9EB5-4C61-BE5E-7CE7027DF3F0}" srcOrd="6" destOrd="0" presId="urn:microsoft.com/office/officeart/2005/8/layout/equation1"/>
    <dgm:cxn modelId="{67840EB7-4616-4F84-9315-A48B884BF93B}" type="presParOf" srcId="{22696057-B287-4EFB-96CD-3F248CB196C8}" destId="{EE572389-320D-4E27-B728-8E274B326BA1}" srcOrd="7" destOrd="0" presId="urn:microsoft.com/office/officeart/2005/8/layout/equation1"/>
    <dgm:cxn modelId="{E1D6B31A-DF70-4925-B659-6C051DF8ABDA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1142" y="607866"/>
          <a:ext cx="1842349" cy="717703"/>
        </a:xfrm>
        <a:prstGeom prst="ellipse">
          <a:avLst/>
        </a:prstGeom>
        <a:solidFill>
          <a:srgbClr val="08A88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0948" y="712971"/>
        <a:ext cx="1302737" cy="507493"/>
      </dsp:txXfrm>
    </dsp:sp>
    <dsp:sp modelId="{1816D16A-814C-4C22-A6CC-12105B3989BB}">
      <dsp:nvSpPr>
        <dsp:cNvPr id="0" name=""/>
        <dsp:cNvSpPr/>
      </dsp:nvSpPr>
      <dsp:spPr>
        <a:xfrm>
          <a:off x="2027221" y="618347"/>
          <a:ext cx="562799" cy="603721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01820" y="849210"/>
        <a:ext cx="413601" cy="141995"/>
      </dsp:txXfrm>
    </dsp:sp>
    <dsp:sp modelId="{32775538-2AC3-4373-B014-5A44732CBC7F}">
      <dsp:nvSpPr>
        <dsp:cNvPr id="0" name=""/>
        <dsp:cNvSpPr/>
      </dsp:nvSpPr>
      <dsp:spPr>
        <a:xfrm>
          <a:off x="2673753" y="672311"/>
          <a:ext cx="1842843" cy="588813"/>
        </a:xfrm>
        <a:prstGeom prst="ellipse">
          <a:avLst/>
        </a:prstGeom>
        <a:solidFill>
          <a:srgbClr val="E0F51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43631" y="758541"/>
        <a:ext cx="1303087" cy="416353"/>
      </dsp:txXfrm>
    </dsp:sp>
    <dsp:sp modelId="{4B955819-9EB5-4C61-BE5E-7CE7027DF3F0}">
      <dsp:nvSpPr>
        <dsp:cNvPr id="0" name=""/>
        <dsp:cNvSpPr/>
      </dsp:nvSpPr>
      <dsp:spPr>
        <a:xfrm>
          <a:off x="4650328" y="621977"/>
          <a:ext cx="578780" cy="689481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4727045" y="764010"/>
        <a:ext cx="425346" cy="405415"/>
      </dsp:txXfrm>
    </dsp:sp>
    <dsp:sp modelId="{A84245DF-C8CC-47D2-83AC-15EF153255E0}">
      <dsp:nvSpPr>
        <dsp:cNvPr id="0" name=""/>
        <dsp:cNvSpPr/>
      </dsp:nvSpPr>
      <dsp:spPr>
        <a:xfrm>
          <a:off x="5362840" y="124745"/>
          <a:ext cx="3196759" cy="1683946"/>
        </a:xfrm>
        <a:prstGeom prst="ellipse">
          <a:avLst/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sp:txBody>
      <dsp:txXfrm>
        <a:off x="5830995" y="371353"/>
        <a:ext cx="2260449" cy="11907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0.01478</cdr:x>
      <cdr:y>0.06746</cdr:y>
    </cdr:from>
    <cdr:to>
      <cdr:x>0.45197</cdr:x>
      <cdr:y>0.18139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52103" y="291446"/>
          <a:ext cx="1541127" cy="492232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</a:rPr>
            <a:t>Доходы бюджета</a:t>
          </a:r>
          <a:endParaRPr lang="ru-RU" sz="1400" b="1" dirty="0">
            <a:latin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0.01197</cdr:x>
      <cdr:y>0.63546</cdr:y>
    </cdr:from>
    <cdr:to>
      <cdr:x>0.45876</cdr:x>
      <cdr:y>0.75284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42199" y="2745503"/>
          <a:ext cx="1574967" cy="507138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</a:rPr>
            <a:t>Расходы бюджета</a:t>
          </a:r>
          <a:endParaRPr lang="ru-RU" sz="1400" b="1" dirty="0">
            <a:latin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0.26783</cdr:x>
      <cdr:y>0.15884</cdr:y>
    </cdr:from>
    <cdr:to>
      <cdr:x>0.57291</cdr:x>
      <cdr:y>0.27586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66345" y="646199"/>
          <a:ext cx="1214651" cy="476061"/>
        </a:xfrm>
        <a:prstGeom xmlns:a="http://schemas.openxmlformats.org/drawingml/2006/main" prst="ellipse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109,4 % </a:t>
          </a:r>
          <a:r>
            <a: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 </a:t>
          </a:r>
          <a:r>
            <a:rPr lang="ru-RU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плана</a:t>
          </a:r>
          <a:endParaRPr lang="ru-RU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0.39053</cdr:x>
      <cdr:y>0.43226</cdr:y>
    </cdr:from>
    <cdr:to>
      <cdr:x>0.57611</cdr:x>
      <cdr:y>0.48855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V="1">
          <a:off x="1554850" y="1758535"/>
          <a:ext cx="738872" cy="228999"/>
        </a:xfrm>
        <a:prstGeom xmlns:a="http://schemas.openxmlformats.org/drawingml/2006/main" prst="straightConnector1">
          <a:avLst/>
        </a:prstGeom>
        <a:ln xmlns:a="http://schemas.openxmlformats.org/drawingml/2006/main" w="38100" cmpd="sng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0.36209</cdr:x>
      <cdr:y>0.62355</cdr:y>
    </cdr:from>
    <cdr:to>
      <cdr:x>0.60456</cdr:x>
      <cdr:y>0.71283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1441617" y="2536719"/>
          <a:ext cx="965374" cy="363209"/>
        </a:xfrm>
        <a:prstGeom xmlns:a="http://schemas.openxmlformats.org/drawingml/2006/main" prst="straightConnector1">
          <a:avLst/>
        </a:prstGeom>
        <a:ln xmlns:a="http://schemas.openxmlformats.org/drawingml/2006/main" w="38100" cmpd="sng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0.37624</cdr:x>
      <cdr:y>0.60547</cdr:y>
    </cdr:from>
    <cdr:to>
      <cdr:x>0.62044</cdr:x>
      <cdr:y>0.67048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408783" y="2463154"/>
          <a:ext cx="914400" cy="2644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dirty="0" smtClean="0"/>
            <a:t>+</a:t>
          </a:r>
          <a:r>
            <a:rPr lang="ru-RU" sz="1200" b="1" dirty="0" smtClean="0"/>
            <a:t>11,9</a:t>
          </a:r>
          <a:r>
            <a:rPr lang="en-US" sz="1200" b="1" dirty="0" smtClean="0"/>
            <a:t> %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0.39053</cdr:x>
      <cdr:y>0.37245</cdr:y>
    </cdr:from>
    <cdr:to>
      <cdr:x>0.63474</cdr:x>
      <cdr:y>0.59722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554850" y="1515188"/>
          <a:ext cx="972302" cy="9144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В 3,7 раза</a:t>
          </a:r>
          <a:endParaRPr lang="ru-RU" sz="12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0.79322</cdr:x>
      <cdr:y>0.11344</cdr:y>
    </cdr:from>
    <cdr:to>
      <cdr:x>0.89558</cdr:x>
      <cdr:y>0.16305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7110779" y="655447"/>
          <a:ext cx="917605" cy="286651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114,0%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0.27707</cdr:x>
      <cdr:y>0.58474</cdr:y>
    </cdr:from>
    <cdr:to>
      <cdr:x>0.37943</cdr:x>
      <cdr:y>0.63435</cdr:y>
    </cdr:to>
    <cdr:sp macro="" textlink="">
      <cdr:nvSpPr>
        <cdr:cNvPr id="7" name="Скругленный прямоугольник 6"/>
        <cdr:cNvSpPr/>
      </cdr:nvSpPr>
      <cdr:spPr>
        <a:xfrm xmlns:a="http://schemas.openxmlformats.org/drawingml/2006/main">
          <a:off x="2483768" y="3378651"/>
          <a:ext cx="917605" cy="286650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107,6%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0.27707</cdr:x>
      <cdr:y>0.38761</cdr:y>
    </cdr:from>
    <cdr:to>
      <cdr:x>0.37943</cdr:x>
      <cdr:y>0.43748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2483768" y="2239623"/>
          <a:ext cx="917605" cy="288153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02,7%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0.3333</cdr:x>
      <cdr:y>0.30037</cdr:y>
    </cdr:from>
    <cdr:to>
      <cdr:x>0.43566</cdr:x>
      <cdr:y>0.34998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2987824" y="1735567"/>
          <a:ext cx="917605" cy="286650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98,0%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0.81087</cdr:x>
      <cdr:y>0.01374</cdr:y>
    </cdr:from>
    <cdr:to>
      <cdr:x>0.91323</cdr:x>
      <cdr:y>0.06335</cdr:y>
    </cdr:to>
    <cdr:sp macro="" textlink="">
      <cdr:nvSpPr>
        <cdr:cNvPr id="11" name="Скругленный прямоугольник 10"/>
        <cdr:cNvSpPr/>
      </cdr:nvSpPr>
      <cdr:spPr>
        <a:xfrm xmlns:a="http://schemas.openxmlformats.org/drawingml/2006/main">
          <a:off x="7268990" y="79383"/>
          <a:ext cx="917605" cy="286650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112,7%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0.2851</cdr:x>
      <cdr:y>0.68588</cdr:y>
    </cdr:from>
    <cdr:to>
      <cdr:x>0.38746</cdr:x>
      <cdr:y>0.73574</cdr:y>
    </cdr:to>
    <cdr:sp macro="" textlink="">
      <cdr:nvSpPr>
        <cdr:cNvPr id="13" name="Скругленный прямоугольник 12"/>
        <cdr:cNvSpPr/>
      </cdr:nvSpPr>
      <cdr:spPr>
        <a:xfrm xmlns:a="http://schemas.openxmlformats.org/drawingml/2006/main">
          <a:off x="2555776" y="3963050"/>
          <a:ext cx="917605" cy="288094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104,4%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0.6305</cdr:x>
      <cdr:y>0.20067</cdr:y>
    </cdr:from>
    <cdr:to>
      <cdr:x>0.73286</cdr:x>
      <cdr:y>0.25028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5652120" y="1159503"/>
          <a:ext cx="917605" cy="286650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121,0%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0.29525</cdr:x>
      <cdr:y>0.78146</cdr:y>
    </cdr:from>
    <cdr:to>
      <cdr:x>0.39761</cdr:x>
      <cdr:y>0.83132</cdr:y>
    </cdr:to>
    <cdr:sp macro="" textlink="">
      <cdr:nvSpPr>
        <cdr:cNvPr id="17" name="Скругленный прямоугольник 16"/>
        <cdr:cNvSpPr/>
      </cdr:nvSpPr>
      <cdr:spPr>
        <a:xfrm xmlns:a="http://schemas.openxmlformats.org/drawingml/2006/main">
          <a:off x="2699766" y="4536756"/>
          <a:ext cx="936000" cy="289461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86,0%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0.40765</cdr:x>
      <cdr:y>0.48731</cdr:y>
    </cdr:from>
    <cdr:to>
      <cdr:x>0.51001</cdr:x>
      <cdr:y>0.53718</cdr:y>
    </cdr:to>
    <cdr:sp macro="" textlink="">
      <cdr:nvSpPr>
        <cdr:cNvPr id="12" name="Скругленный прямоугольник 11"/>
        <cdr:cNvSpPr/>
      </cdr:nvSpPr>
      <cdr:spPr>
        <a:xfrm xmlns:a="http://schemas.openxmlformats.org/drawingml/2006/main">
          <a:off x="3654395" y="2815687"/>
          <a:ext cx="917605" cy="288152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101,9%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0.51235</cdr:x>
      <cdr:y>0.30037</cdr:y>
    </cdr:from>
    <cdr:to>
      <cdr:x>1</cdr:x>
      <cdr:y>0.52126</cdr:y>
    </cdr:to>
    <cdr:sp macro="" textlink="">
      <cdr:nvSpPr>
        <cdr:cNvPr id="14" name="Скругленная прямоугольная выноска 13"/>
        <cdr:cNvSpPr/>
      </cdr:nvSpPr>
      <cdr:spPr>
        <a:xfrm xmlns:a="http://schemas.openxmlformats.org/drawingml/2006/main">
          <a:off x="4592977" y="1735567"/>
          <a:ext cx="4371511" cy="1276308"/>
        </a:xfrm>
        <a:prstGeom xmlns:a="http://schemas.openxmlformats.org/drawingml/2006/main" prst="wedgeRoundRectCallout">
          <a:avLst>
            <a:gd name="adj1" fmla="val -65144"/>
            <a:gd name="adj2" fmla="val -40776"/>
            <a:gd name="adj3" fmla="val 16667"/>
          </a:avLst>
        </a:prstGeom>
        <a:ln xmlns:a="http://schemas.openxmlformats.org/drawingml/2006/main"/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r>
            <a: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Не выполнены плановые назначения</a:t>
          </a:r>
          <a:r>
            <a:rPr kumimoji="0" lang="ru-RU" sz="1400" b="0" i="0" u="none" strike="noStrike" kern="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по акцизам на нефтепродукты на 2,0% или на 208,8 тыс. рублей, связано с уменьшением поступления данного налога в республиканский бюджет Чувашской Республики </a:t>
          </a:r>
          <a:endParaRPr kumimoji="0" lang="ru-RU" sz="1400" b="0" i="0" u="none" strike="noStrike" kern="0" cap="none" spc="0" normalizeH="0" baseline="0" noProof="0" dirty="0" smtClean="0">
            <a:ln>
              <a:noFill/>
            </a:ln>
            <a:solidFill>
              <a:prstClr val="black"/>
            </a:solidFill>
            <a:effectLst/>
            <a:uLnTx/>
            <a:uFillTx/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0.22443</cdr:x>
      <cdr:y>0.47385</cdr:y>
    </cdr:from>
    <cdr:to>
      <cdr:x>0.37443</cdr:x>
      <cdr:y>0.69885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368152" y="192571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Субсидии 59,9%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0.00599</cdr:x>
      <cdr:y>0.22579</cdr:y>
    </cdr:from>
    <cdr:to>
      <cdr:x>0.15599</cdr:x>
      <cdr:y>0.45079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6512" y="91760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500" dirty="0" smtClean="0">
              <a:latin typeface="Times New Roman" pitchFamily="18" charset="0"/>
              <a:cs typeface="Times New Roman" pitchFamily="18" charset="0"/>
            </a:rPr>
            <a:t>Субвенции 20,4%</a:t>
          </a:r>
          <a:endParaRPr lang="ru-RU" sz="15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0.25388</cdr:x>
      <cdr:y>0.00654</cdr:y>
    </cdr:from>
    <cdr:to>
      <cdr:x>0.40388</cdr:x>
      <cdr:y>0.23154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547664" y="23903"/>
          <a:ext cx="914400" cy="8221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Иные межбюджетные</a:t>
          </a:r>
        </a:p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трансферты</a:t>
          </a:r>
        </a:p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3,5%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0.42524</cdr:x>
      <cdr:y>0.24351</cdr:y>
    </cdr:from>
    <cdr:to>
      <cdr:x>0.57524</cdr:x>
      <cdr:y>0.46851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592288" y="98961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0.36618</cdr:x>
      <cdr:y>0.1372</cdr:y>
    </cdr:from>
    <cdr:to>
      <cdr:x>0.51618</cdr:x>
      <cdr:y>0.3622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232248" y="55756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Дотации на выравнивание</a:t>
          </a:r>
        </a:p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бюджетной обеспеченности</a:t>
          </a:r>
        </a:p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21,7</a:t>
          </a:r>
          <a:r>
            <a:rPr lang="ru-RU" sz="1100" dirty="0" smtClean="0"/>
            <a:t>%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0.61147</cdr:x>
      <cdr:y>0.3321</cdr:y>
    </cdr:from>
    <cdr:to>
      <cdr:x>0.76147</cdr:x>
      <cdr:y>0.5571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3727527" y="134965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Прочие дотации 1,5%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0.58463</cdr:x>
      <cdr:y>0.46809</cdr:y>
    </cdr:from>
    <cdr:to>
      <cdr:x>0.98625</cdr:x>
      <cdr:y>0.69309</cdr:y>
    </cdr:to>
    <cdr:sp macro="" textlink="">
      <cdr:nvSpPr>
        <cdr:cNvPr id="14" name="Овал 13"/>
        <cdr:cNvSpPr/>
      </cdr:nvSpPr>
      <cdr:spPr>
        <a:xfrm xmlns:a="http://schemas.openxmlformats.org/drawingml/2006/main">
          <a:off x="3563888" y="1710351"/>
          <a:ext cx="2448275" cy="82213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5">
            <a:lumMod val="20000"/>
            <a:lumOff val="80000"/>
          </a:schemeClr>
        </a:solidFill>
        <a:ln xmlns:a="http://schemas.openxmlformats.org/drawingml/2006/main">
          <a:solidFill>
            <a:schemeClr val="accent6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Всего : 376 398,0 тыс. рублей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0.42077</cdr:x>
      <cdr:y>0.19321</cdr:y>
    </cdr:from>
    <cdr:to>
      <cdr:x>0.62542</cdr:x>
      <cdr:y>0.26549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>
          <a:off x="1787617" y="846807"/>
          <a:ext cx="869462" cy="316763"/>
        </a:xfrm>
        <a:prstGeom xmlns:a="http://schemas.openxmlformats.org/drawingml/2006/main" prst="straightConnector1">
          <a:avLst/>
        </a:prstGeom>
        <a:ln xmlns:a="http://schemas.openxmlformats.org/drawingml/2006/main" w="38100" cmpd="sng">
          <a:solidFill>
            <a:srgbClr val="7030A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0.30869</cdr:x>
      <cdr:y>0.06951</cdr:y>
    </cdr:from>
    <cdr:to>
      <cdr:x>0.33818</cdr:x>
      <cdr:y>0.10494</cdr:y>
    </cdr:to>
    <cdr:sp macro="" textlink="">
      <cdr:nvSpPr>
        <cdr:cNvPr id="3" name="Прямоугольник 2"/>
        <cdr:cNvSpPr/>
      </cdr:nvSpPr>
      <cdr:spPr>
        <a:xfrm xmlns:a="http://schemas.openxmlformats.org/drawingml/2006/main" flipH="1" flipV="1">
          <a:off x="1496354" y="293252"/>
          <a:ext cx="142949" cy="149474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50000"/>
          </a:schemeClr>
        </a:solidFill>
        <a:ln xmlns:a="http://schemas.openxmlformats.org/drawingml/2006/main">
          <a:solidFill>
            <a:srgbClr val="002060"/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prst="convex"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0.30869</cdr:x>
      <cdr:y>0.43018</cdr:y>
    </cdr:from>
    <cdr:to>
      <cdr:x>0.67166</cdr:x>
      <cdr:y>0.65518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496354" y="1814877"/>
          <a:ext cx="1759405" cy="9492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419 545,2</a:t>
          </a:r>
          <a:endParaRPr lang="ru-RU" sz="32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0.07101</cdr:x>
      <cdr:y>0.49004</cdr:y>
    </cdr:from>
    <cdr:to>
      <cdr:x>0.10097</cdr:x>
      <cdr:y>0.52582</cdr:y>
    </cdr:to>
    <cdr:sp macro="" textlink="">
      <cdr:nvSpPr>
        <cdr:cNvPr id="5" name="Прямоугольник 4"/>
        <cdr:cNvSpPr/>
      </cdr:nvSpPr>
      <cdr:spPr>
        <a:xfrm xmlns:a="http://schemas.openxmlformats.org/drawingml/2006/main" flipH="1" flipV="1">
          <a:off x="344226" y="2067398"/>
          <a:ext cx="145228" cy="150951"/>
        </a:xfrm>
        <a:prstGeom xmlns:a="http://schemas.openxmlformats.org/drawingml/2006/main" prst="rect">
          <a:avLst/>
        </a:prstGeom>
        <a:solidFill xmlns:a="http://schemas.openxmlformats.org/drawingml/2006/main">
          <a:srgbClr val="F53F77"/>
        </a:solidFill>
        <a:ln xmlns:a="http://schemas.openxmlformats.org/drawingml/2006/main">
          <a:solidFill>
            <a:srgbClr val="F53F77"/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prst="convex"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0.15485</cdr:x>
      <cdr:y>0.26415</cdr:y>
    </cdr:from>
    <cdr:to>
      <cdr:x>0.17713</cdr:x>
      <cdr:y>0.29304</cdr:y>
    </cdr:to>
    <cdr:sp macro="" textlink="">
      <cdr:nvSpPr>
        <cdr:cNvPr id="6" name="Прямоугольник 5"/>
        <cdr:cNvSpPr/>
      </cdr:nvSpPr>
      <cdr:spPr>
        <a:xfrm xmlns:a="http://schemas.openxmlformats.org/drawingml/2006/main" flipH="1" flipV="1">
          <a:off x="750615" y="1114410"/>
          <a:ext cx="108000" cy="121883"/>
        </a:xfrm>
        <a:prstGeom xmlns:a="http://schemas.openxmlformats.org/drawingml/2006/main" prst="rect">
          <a:avLst/>
        </a:prstGeom>
        <a:solidFill xmlns:a="http://schemas.openxmlformats.org/drawingml/2006/main">
          <a:srgbClr val="A6631A"/>
        </a:solidFill>
        <a:ln xmlns:a="http://schemas.openxmlformats.org/drawingml/2006/main">
          <a:solidFill>
            <a:srgbClr val="A6631A"/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 prst="convex"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  <a:defRPr/>
          </a:pPr>
          <a:endParaRPr lang="ru-RU">
            <a:ln>
              <a:solidFill>
                <a:srgbClr val="A957B9"/>
              </a:solidFill>
            </a:ln>
            <a:solidFill>
              <a:srgbClr val="A957B9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1EFA3-8933-448F-B26A-25EDBD28CE2A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DC4E9-1EE6-465D-BC12-D8497F36C6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488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CBC94-E882-4244-BC64-31B7ABFA0A1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just">
              <a:defRPr/>
            </a:pP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A0F507-39DB-48E5-9C43-ED24591868AB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436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7542F0B-FBC3-4D6D-842A-D35363A92FCF}" type="slidenum">
              <a:rPr lang="ru-RU" altLang="ru-RU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33FC-5E61-4D78-B645-F9EE55DB2F97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7086-286C-4907-AECF-8EB486E970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33FC-5E61-4D78-B645-F9EE55DB2F97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7086-286C-4907-AECF-8EB486E970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33FC-5E61-4D78-B645-F9EE55DB2F97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7086-286C-4907-AECF-8EB486E970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33FC-5E61-4D78-B645-F9EE55DB2F97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7086-286C-4907-AECF-8EB486E970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33FC-5E61-4D78-B645-F9EE55DB2F97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7086-286C-4907-AECF-8EB486E970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33FC-5E61-4D78-B645-F9EE55DB2F97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7086-286C-4907-AECF-8EB486E970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33FC-5E61-4D78-B645-F9EE55DB2F97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7086-286C-4907-AECF-8EB486E970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33FC-5E61-4D78-B645-F9EE55DB2F97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7086-286C-4907-AECF-8EB486E970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33FC-5E61-4D78-B645-F9EE55DB2F97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7086-286C-4907-AECF-8EB486E970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33FC-5E61-4D78-B645-F9EE55DB2F97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7086-286C-4907-AECF-8EB486E970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933FC-5E61-4D78-B645-F9EE55DB2F97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7086-286C-4907-AECF-8EB486E970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933FC-5E61-4D78-B645-F9EE55DB2F97}" type="datetimeFigureOut">
              <a:rPr lang="ru-RU" smtClean="0"/>
              <a:pPr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07086-286C-4907-AECF-8EB486E970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diagramData" Target="../diagrams/data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8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 txBox="1">
            <a:spLocks/>
          </p:cNvSpPr>
          <p:nvPr/>
        </p:nvSpPr>
        <p:spPr>
          <a:xfrm>
            <a:off x="433500" y="3356992"/>
            <a:ext cx="8280920" cy="13681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perspective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DokChampa" panose="020B0604020202020204" pitchFamily="34" charset="-34"/>
              </a:rPr>
              <a:t>Бюджет для граждан</a:t>
            </a:r>
            <a:endParaRPr lang="ru-RU" sz="5400" u="sng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itchFamily="34" charset="0"/>
              <a:cs typeface="DokChampa" panose="020B0604020202020204" pitchFamily="34" charset="-3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494116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проекту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Решения Собрания депутатов Шумерлинского муниципального округа Чувашской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Республики «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Об утверждении отчета об исполнении  бюджета Шумерлинского муниципального округа Чувашской 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Республики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за 2022 год»</a:t>
            </a:r>
            <a:endParaRPr lang="ru-RU" b="1" i="1" dirty="0">
              <a:solidFill>
                <a:srgbClr val="C00000"/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653136"/>
            <a:ext cx="2773010" cy="1848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368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2066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56342" y="69850"/>
            <a:ext cx="5004164" cy="47480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27445" y="908720"/>
            <a:ext cx="8429684" cy="3816424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</a:p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система</a:t>
            </a:r>
            <a:r>
              <a:rPr lang="ru-RU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совокупность бюджетов различных видов, организованных в определенную систему</a:t>
            </a:r>
          </a:p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бюджета</a:t>
            </a:r>
            <a:r>
              <a:rPr lang="ru-RU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средства, привлекаемые в бюджет для покрытия дефицита (кредиты, ценные бумаги, иные источники)</a:t>
            </a:r>
          </a:p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r>
              <a:rPr lang="ru-RU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средства, предоставляемые одним бюджетом бюджетной системы другому бюджету бюджетной системы</a:t>
            </a:r>
          </a:p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</a:t>
            </a:r>
            <a:r>
              <a:rPr lang="ru-RU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межбюджетные трансферты, предоставляемые </a:t>
            </a:r>
            <a:r>
              <a:rPr lang="ru-RU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конкретной цели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условий их использования</a:t>
            </a:r>
          </a:p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межбюджетные трансферты, предоставляемые на условиях </a:t>
            </a:r>
            <a:r>
              <a:rPr lang="ru-RU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долевого финансировани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расходов</a:t>
            </a:r>
          </a:p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межбюджетные трансферты, предоставляемые на </a:t>
            </a:r>
            <a:r>
              <a:rPr lang="ru-RU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переданных полномочий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400" dirty="0" smtClean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6" name="Picture 2" descr="C:\Users\i.smirnov\Documents\Бюджет для граждан\Фото\55f7c5fd875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659" y="4365104"/>
            <a:ext cx="3510107" cy="2334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39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56342" y="69850"/>
            <a:ext cx="5004164" cy="47480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538204236"/>
              </p:ext>
            </p:extLst>
          </p:nvPr>
        </p:nvGraphicFramePr>
        <p:xfrm>
          <a:off x="190647" y="1484784"/>
          <a:ext cx="8560742" cy="1933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908720"/>
            <a:ext cx="4909846" cy="646986"/>
          </a:xfrm>
          <a:prstGeom prst="roundRect">
            <a:avLst>
              <a:gd name="adj" fmla="val 1519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государства, как и бюджет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семьи, делится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две части – доходы 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6342" y="3332629"/>
            <a:ext cx="8560742" cy="442674"/>
          </a:xfrm>
          <a:prstGeom prst="roundRect">
            <a:avLst/>
          </a:prstGeom>
          <a:gradFill>
            <a:gsLst>
              <a:gs pos="0">
                <a:srgbClr val="FF7C80"/>
              </a:gs>
              <a:gs pos="89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6200000" scaled="1"/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</a:t>
            </a: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42" y="3877156"/>
            <a:ext cx="631403" cy="42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02137" y="3953299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85" y="4370040"/>
            <a:ext cx="49413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43634" y="4410521"/>
            <a:ext cx="3256111" cy="2762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57" y="4829996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87745" y="4869159"/>
            <a:ext cx="3312000" cy="430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безопасность, гражданская оборона, предупреждение чрезвычайных ситуаций</a:t>
            </a: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57" y="5339394"/>
            <a:ext cx="49413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02137" y="5401712"/>
            <a:ext cx="331200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85" y="5780942"/>
            <a:ext cx="4941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64"/>
          <p:cNvSpPr txBox="1">
            <a:spLocks noChangeArrowheads="1"/>
          </p:cNvSpPr>
          <p:nvPr/>
        </p:nvSpPr>
        <p:spPr bwMode="auto">
          <a:xfrm>
            <a:off x="815689" y="5768585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FADAF2">
                  <a:shade val="30000"/>
                  <a:satMod val="115000"/>
                </a:srgbClr>
              </a:gs>
              <a:gs pos="50000">
                <a:srgbClr val="FADAF2">
                  <a:shade val="67500"/>
                  <a:satMod val="115000"/>
                </a:srgbClr>
              </a:gs>
              <a:gs pos="100000">
                <a:srgbClr val="FADAF2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20" y="6237312"/>
            <a:ext cx="49413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65"/>
          <p:cNvSpPr txBox="1">
            <a:spLocks noChangeArrowheads="1"/>
          </p:cNvSpPr>
          <p:nvPr/>
        </p:nvSpPr>
        <p:spPr bwMode="auto">
          <a:xfrm>
            <a:off x="798493" y="6271055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pic>
        <p:nvPicPr>
          <p:cNvPr id="21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713" y="3942232"/>
            <a:ext cx="49413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68"/>
          <p:cNvSpPr txBox="1">
            <a:spLocks noChangeArrowheads="1"/>
          </p:cNvSpPr>
          <p:nvPr/>
        </p:nvSpPr>
        <p:spPr bwMode="auto">
          <a:xfrm>
            <a:off x="5076056" y="3981849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50BCB9">
                  <a:tint val="66000"/>
                  <a:satMod val="160000"/>
                </a:srgbClr>
              </a:gs>
              <a:gs pos="50000">
                <a:srgbClr val="50BCB9">
                  <a:tint val="44500"/>
                  <a:satMod val="160000"/>
                </a:srgbClr>
              </a:gs>
              <a:gs pos="100000">
                <a:srgbClr val="50BCB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pic>
        <p:nvPicPr>
          <p:cNvPr id="23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713" y="4419476"/>
            <a:ext cx="474291" cy="42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74"/>
          <p:cNvSpPr>
            <a:spLocks noChangeArrowheads="1"/>
          </p:cNvSpPr>
          <p:nvPr/>
        </p:nvSpPr>
        <p:spPr bwMode="auto">
          <a:xfrm>
            <a:off x="5098901" y="4490408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 smtClean="0">
                <a:solidFill>
                  <a:prstClr val="black"/>
                </a:solidFill>
                <a:cs typeface="+mn-cs"/>
              </a:rPr>
              <a:t>Культура, кинематография</a:t>
            </a:r>
            <a:endParaRPr lang="ru-RU" altLang="ru-RU" sz="1200" dirty="0">
              <a:solidFill>
                <a:prstClr val="black"/>
              </a:solidFill>
              <a:cs typeface="+mn-cs"/>
            </a:endParaRPr>
          </a:p>
        </p:txBody>
      </p:sp>
      <p:pic>
        <p:nvPicPr>
          <p:cNvPr id="25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343" y="4911526"/>
            <a:ext cx="512036" cy="42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Прямоугольник 72"/>
          <p:cNvSpPr>
            <a:spLocks noChangeArrowheads="1"/>
          </p:cNvSpPr>
          <p:nvPr/>
        </p:nvSpPr>
        <p:spPr bwMode="auto">
          <a:xfrm>
            <a:off x="5101530" y="4946489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A65A6C">
                  <a:tint val="66000"/>
                  <a:satMod val="160000"/>
                </a:srgbClr>
              </a:gs>
              <a:gs pos="50000">
                <a:srgbClr val="A65A6C">
                  <a:tint val="44500"/>
                  <a:satMod val="160000"/>
                </a:srgbClr>
              </a:gs>
              <a:gs pos="100000">
                <a:srgbClr val="A65A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pic>
        <p:nvPicPr>
          <p:cNvPr id="27" name="Picture 1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343" y="5401712"/>
            <a:ext cx="486198" cy="41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5076056" y="5464806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</p:txBody>
      </p:sp>
      <p:pic>
        <p:nvPicPr>
          <p:cNvPr id="29" name="Picture 1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90" y="5924976"/>
            <a:ext cx="491736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77"/>
          <p:cNvSpPr>
            <a:spLocks noChangeArrowheads="1"/>
          </p:cNvSpPr>
          <p:nvPr/>
        </p:nvSpPr>
        <p:spPr bwMode="auto">
          <a:xfrm>
            <a:off x="5076056" y="5979557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Межбюджетные </a:t>
            </a:r>
            <a:r>
              <a:rPr lang="ru-RU" altLang="ru-RU" sz="1200" dirty="0" smtClean="0">
                <a:solidFill>
                  <a:prstClr val="black"/>
                </a:solidFill>
                <a:cs typeface="+mn-cs"/>
              </a:rPr>
              <a:t>трансферты</a:t>
            </a:r>
            <a:endParaRPr lang="ru-RU" altLang="ru-RU" sz="1200" dirty="0">
              <a:solidFill>
                <a:prstClr val="black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74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4514" y="-8173"/>
            <a:ext cx="9144000" cy="764704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56342" y="69850"/>
            <a:ext cx="5004164" cy="47480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689419"/>
            <a:ext cx="8788982" cy="715089"/>
          </a:xfrm>
          <a:prstGeom prst="roundRect">
            <a:avLst/>
          </a:prstGeom>
          <a:gradFill>
            <a:gsLst>
              <a:gs pos="0">
                <a:srgbClr val="08A882"/>
              </a:gs>
              <a:gs pos="0">
                <a:srgbClr val="C00000">
                  <a:lumMod val="97000"/>
                  <a:alpha val="76000"/>
                </a:srgb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денежные средства, поступающие в распоряжение органов государственной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958897" y="1548574"/>
            <a:ext cx="7238038" cy="543074"/>
            <a:chOff x="1175622" y="1978236"/>
            <a:chExt cx="1373995" cy="686997"/>
          </a:xfrm>
          <a:solidFill>
            <a:srgbClr val="FF7C80"/>
          </a:solidFill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175622" y="1978236"/>
              <a:ext cx="1373995" cy="68699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1195743" y="1998358"/>
              <a:ext cx="1333753" cy="49215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Налоговые доходы</a:t>
              </a:r>
              <a:endParaRPr lang="ru-RU" sz="1600" b="1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377894" y="2186073"/>
            <a:ext cx="1373995" cy="686997"/>
            <a:chOff x="3099216" y="3117"/>
            <a:chExt cx="1373995" cy="686997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3099216" y="3117"/>
              <a:ext cx="1373995" cy="686997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3119337" y="23238"/>
              <a:ext cx="1333753" cy="6467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Налоги на прибыль</a:t>
              </a:r>
              <a:endParaRPr lang="ru-RU" sz="14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1907704" y="2154511"/>
            <a:ext cx="1800200" cy="752391"/>
            <a:chOff x="3099216" y="793164"/>
            <a:chExt cx="1373995" cy="686997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099216" y="793164"/>
              <a:ext cx="1373995" cy="686997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3119337" y="813285"/>
              <a:ext cx="1333753" cy="6467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Налоги на товары работы и услуги</a:t>
              </a:r>
              <a:endParaRPr lang="ru-RU" sz="16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890918" y="2206194"/>
            <a:ext cx="1373995" cy="686997"/>
            <a:chOff x="3099216" y="2373259"/>
            <a:chExt cx="1373995" cy="686997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099216" y="2373259"/>
              <a:ext cx="1373995" cy="686997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3119337" y="2393380"/>
              <a:ext cx="1333753" cy="6467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Налоги на совокупный доход</a:t>
              </a:r>
              <a:endParaRPr lang="ru-RU" sz="14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436096" y="2188843"/>
            <a:ext cx="1373995" cy="686997"/>
            <a:chOff x="3099216" y="3163307"/>
            <a:chExt cx="1373995" cy="686997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099216" y="3163307"/>
              <a:ext cx="1373995" cy="686997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3119337" y="3183428"/>
              <a:ext cx="1333753" cy="6467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Транспортный налог</a:t>
              </a:r>
              <a:endParaRPr lang="ru-RU" sz="16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6972333" y="2150959"/>
            <a:ext cx="1353874" cy="686997"/>
            <a:chOff x="3099216" y="3953354"/>
            <a:chExt cx="1373995" cy="686997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3099216" y="3953354"/>
              <a:ext cx="1373995" cy="686997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3119337" y="3973475"/>
              <a:ext cx="1333753" cy="6467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350" tIns="6350" rIns="6350" bIns="635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Госпошлина</a:t>
              </a:r>
              <a:endParaRPr lang="ru-RU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Содержимое 3"/>
          <p:cNvSpPr txBox="1">
            <a:spLocks/>
          </p:cNvSpPr>
          <p:nvPr/>
        </p:nvSpPr>
        <p:spPr>
          <a:xfrm>
            <a:off x="821133" y="2953742"/>
            <a:ext cx="7872440" cy="674681"/>
          </a:xfrm>
          <a:prstGeom prst="roundRect">
            <a:avLst/>
          </a:prstGeom>
          <a:solidFill>
            <a:srgbClr val="BADA46"/>
          </a:solidFill>
          <a:scene3d>
            <a:camera prst="orthographicFront"/>
            <a:lightRig rig="threePt" dir="t"/>
          </a:scene3d>
          <a:sp3d extrusionH="12700" contourW="19050" prstMaterial="dkEdge">
            <a:bevelT w="12065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4"/>
          <p:cNvSpPr/>
          <p:nvPr/>
        </p:nvSpPr>
        <p:spPr>
          <a:xfrm>
            <a:off x="156342" y="3717032"/>
            <a:ext cx="1998308" cy="792088"/>
          </a:xfrm>
          <a:prstGeom prst="rect">
            <a:avLst/>
          </a:prstGeom>
          <a:solidFill>
            <a:srgbClr val="55BF5A"/>
          </a:solidFill>
          <a:ln>
            <a:noFill/>
          </a:ln>
          <a:scene3d>
            <a:camera prst="orthographicFront"/>
            <a:lightRig rig="flat" dir="t"/>
          </a:scene3d>
          <a:sp3d extrusionH="12700" contourW="19050" prstMaterial="dkEdge">
            <a:bevelT w="12065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45720" rIns="45720" spcCol="1270" anchor="ctr"/>
          <a:lstStyle/>
          <a:p>
            <a:pPr algn="ctr" defTabSz="5334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/>
              <a:t>Доходы от использования имущества, находящегося в муниципальной собственности</a:t>
            </a:r>
          </a:p>
        </p:txBody>
      </p:sp>
      <p:sp>
        <p:nvSpPr>
          <p:cNvPr id="26" name="Скругленный прямоугольник 6"/>
          <p:cNvSpPr/>
          <p:nvPr/>
        </p:nvSpPr>
        <p:spPr>
          <a:xfrm>
            <a:off x="2339752" y="3717033"/>
            <a:ext cx="1945076" cy="792088"/>
          </a:xfrm>
          <a:prstGeom prst="rect">
            <a:avLst/>
          </a:prstGeom>
          <a:solidFill>
            <a:srgbClr val="55BF5A"/>
          </a:solidFill>
          <a:ln>
            <a:noFill/>
          </a:ln>
          <a:scene3d>
            <a:camera prst="orthographicFront"/>
            <a:lightRig rig="flat" dir="t"/>
          </a:scene3d>
          <a:sp3d extrusionH="12700" contourW="19050" prstMaterial="dkEdge">
            <a:bevelT w="12065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Платежи за пользование природными ресурсами</a:t>
            </a:r>
          </a:p>
        </p:txBody>
      </p:sp>
      <p:sp>
        <p:nvSpPr>
          <p:cNvPr id="27" name="Скругленный прямоугольник 10"/>
          <p:cNvSpPr/>
          <p:nvPr/>
        </p:nvSpPr>
        <p:spPr>
          <a:xfrm>
            <a:off x="4527342" y="3717034"/>
            <a:ext cx="1944216" cy="792088"/>
          </a:xfrm>
          <a:prstGeom prst="rect">
            <a:avLst/>
          </a:prstGeom>
          <a:solidFill>
            <a:srgbClr val="55BF5A"/>
          </a:solidFill>
          <a:ln>
            <a:noFill/>
          </a:ln>
          <a:scene3d>
            <a:camera prst="orthographicFront"/>
            <a:lightRig rig="flat" dir="t"/>
          </a:scene3d>
          <a:sp3d extrusionH="12700" contourW="19050" prstMaterial="dkEdge">
            <a:bevelT w="12065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Доходы от продажи материальных и нематериальных активов</a:t>
            </a:r>
          </a:p>
        </p:txBody>
      </p:sp>
      <p:sp>
        <p:nvSpPr>
          <p:cNvPr id="28" name="Скругленный прямоугольник 12"/>
          <p:cNvSpPr/>
          <p:nvPr/>
        </p:nvSpPr>
        <p:spPr>
          <a:xfrm>
            <a:off x="6641158" y="3717033"/>
            <a:ext cx="2016224" cy="792088"/>
          </a:xfrm>
          <a:prstGeom prst="rect">
            <a:avLst/>
          </a:prstGeom>
          <a:solidFill>
            <a:srgbClr val="55BF5A"/>
          </a:solidFill>
          <a:ln>
            <a:solidFill>
              <a:schemeClr val="accent3"/>
            </a:solidFill>
          </a:ln>
          <a:scene3d>
            <a:camera prst="orthographicFront"/>
            <a:lightRig rig="flat" dir="t"/>
          </a:scene3d>
          <a:sp3d extrusionH="12700" contourW="19050" prstMaterial="dkEdge">
            <a:bevelT w="12065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53340" tIns="53340" rIns="53340" bIns="53340" spcCol="1270" anchor="ctr"/>
          <a:lstStyle/>
          <a:p>
            <a:pPr algn="ctr" defTabSz="6223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dirty="0"/>
              <a:t>Штрафы, санкции, возмещение ущерба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94399" y="4725144"/>
            <a:ext cx="5561390" cy="714380"/>
          </a:xfrm>
          <a:prstGeom prst="roundRect">
            <a:avLst/>
          </a:prstGeom>
          <a:solidFill>
            <a:srgbClr val="66FFFF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3782" y="5791656"/>
            <a:ext cx="1332781" cy="61293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431421" y="5781885"/>
            <a:ext cx="1428750" cy="61293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962500" y="5518804"/>
            <a:ext cx="2874428" cy="120884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дотации 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сбалансированности 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бюджетов.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076374" y="4653136"/>
            <a:ext cx="3063112" cy="714380"/>
          </a:xfrm>
          <a:prstGeom prst="roundRect">
            <a:avLst/>
          </a:prstGeom>
          <a:solidFill>
            <a:srgbClr val="FF9999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израсходованы строго по целевому назначению.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132593" y="5440761"/>
            <a:ext cx="1214438" cy="357545"/>
          </a:xfrm>
          <a:prstGeom prst="roundRect">
            <a:avLst/>
          </a:prstGeom>
          <a:solidFill>
            <a:srgbClr val="FF9999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818816" y="5448577"/>
            <a:ext cx="1200746" cy="357545"/>
          </a:xfrm>
          <a:prstGeom prst="roundRect">
            <a:avLst/>
          </a:prstGeom>
          <a:solidFill>
            <a:srgbClr val="FF9999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924431" y="5936377"/>
            <a:ext cx="1449678" cy="766167"/>
          </a:xfrm>
          <a:prstGeom prst="roundRect">
            <a:avLst/>
          </a:prstGeom>
          <a:solidFill>
            <a:srgbClr val="FF9999"/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</p:spTree>
    <p:extLst>
      <p:ext uri="{BB962C8B-B14F-4D97-AF65-F5344CB8AC3E}">
        <p14:creationId xmlns:p14="http://schemas.microsoft.com/office/powerpoint/2010/main" val="159095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4514" y="-8173"/>
            <a:ext cx="9144000" cy="764704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236296" y="-13100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56342" y="30838"/>
            <a:ext cx="5004164" cy="68668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 экономического развития: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shumraifo08\Desktop\01_kart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967" y="2276872"/>
            <a:ext cx="2699792" cy="289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77085"/>
              </p:ext>
            </p:extLst>
          </p:nvPr>
        </p:nvGraphicFramePr>
        <p:xfrm>
          <a:off x="51058" y="2492896"/>
          <a:ext cx="6105118" cy="3888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245"/>
                <a:gridCol w="799076"/>
                <a:gridCol w="841485"/>
                <a:gridCol w="1008112"/>
                <a:gridCol w="864096"/>
                <a:gridCol w="936104"/>
              </a:tblGrid>
              <a:tr h="340462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2022г.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2023-2025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340462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0173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населения, тыс. чел.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7 925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7 712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7 650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7 580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7 500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0173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потребительских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цен, %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108,9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0173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заработная плата, руб.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40 463,8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59 700,8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65 709,0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70 040,0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74 371,0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9884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регистрируемой безработицы,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1,09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0,67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0,60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0,50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0,40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0173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минимума, руб.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11 832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12 363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0173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строительства, тыс. </a:t>
                      </a:r>
                      <a:r>
                        <a:rPr lang="ru-RU" sz="11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3,87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318723" y="5181113"/>
            <a:ext cx="2722035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Площадь -104,9 </a:t>
            </a:r>
            <a:r>
              <a:rPr lang="ru-RU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тыс.га</a:t>
            </a:r>
            <a:endParaRPr lang="ru-RU" sz="1600" dirty="0" smtClean="0">
              <a:solidFill>
                <a:prstClr val="black"/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Население  на 01.01.2022-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7 629 тыс. чел.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11 территориальных отделов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9258" y="929511"/>
            <a:ext cx="5331501" cy="987504"/>
          </a:xfrm>
          <a:prstGeom prst="wedgeRoundRectCallout">
            <a:avLst>
              <a:gd name="adj1" fmla="val -44363"/>
              <a:gd name="adj2" fmla="val 7681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Шумерлинского муниципального округа Чувашской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по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базовому варианту, исходя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более благоприятного сочетания внешних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условий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</a:t>
            </a:r>
          </a:p>
        </p:txBody>
      </p:sp>
    </p:spTree>
    <p:extLst>
      <p:ext uri="{BB962C8B-B14F-4D97-AF65-F5344CB8AC3E}">
        <p14:creationId xmlns:p14="http://schemas.microsoft.com/office/powerpoint/2010/main" val="361493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42910" y="142853"/>
            <a:ext cx="7772400" cy="714379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Основные параметры исполнения  бюджета Шумерлинского муниципального округа за 2022 год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7848600" y="504778"/>
            <a:ext cx="1295400" cy="290786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latin typeface="TimesET" pitchFamily="2" charset="0"/>
              </a:rPr>
              <a:t>тыс. руб</a:t>
            </a:r>
            <a:r>
              <a:rPr lang="ru-RU" altLang="ru-RU" sz="1300" b="1" dirty="0" smtClean="0">
                <a:latin typeface="TimesET" pitchFamily="2" charset="0"/>
              </a:rPr>
              <a:t>.</a:t>
            </a:r>
            <a:endParaRPr lang="ru-RU" altLang="ru-RU" sz="1300" b="1" dirty="0">
              <a:latin typeface="TimesET" pitchFamily="2" charset="0"/>
            </a:endParaRPr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931422583"/>
              </p:ext>
            </p:extLst>
          </p:nvPr>
        </p:nvGraphicFramePr>
        <p:xfrm>
          <a:off x="65305" y="1283705"/>
          <a:ext cx="352507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604753" y="1718338"/>
            <a:ext cx="1214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612 182,9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82773" y="2501683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238 748,3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24172" y="3313369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373 434,6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28071" y="416770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419 545,2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04753" y="4972675"/>
            <a:ext cx="1049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192 637,7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3818146" y="1343230"/>
            <a:ext cx="0" cy="378700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3147603" y="1721949"/>
            <a:ext cx="1500198" cy="1588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3132392" y="2132856"/>
            <a:ext cx="1428760" cy="1588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3162265" y="2859865"/>
            <a:ext cx="1357322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3161995" y="3644834"/>
            <a:ext cx="142876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101886" y="4379718"/>
            <a:ext cx="1417431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898099" y="1268760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% к плану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749795" y="1268760"/>
            <a:ext cx="1000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% к 20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 г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113018" y="1738925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109,4%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884274" y="1754314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154,2%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047410" y="2282346"/>
            <a:ext cx="785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112,7%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161995" y="4029208"/>
            <a:ext cx="678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84,6%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881177" y="2517072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377,5%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840926" y="4029208"/>
            <a:ext cx="7582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110,3%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084807" y="3229936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107,4%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68827" y="3229935"/>
            <a:ext cx="748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111,9%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352679" y="4041164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99829" y="4972675"/>
            <a:ext cx="1512168" cy="30308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4" name="Picture 3" descr="C:\Users\shumraifo08\Desktop\2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6" y="5438588"/>
            <a:ext cx="2381131" cy="13027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Скругленный прямоугольник 32"/>
          <p:cNvSpPr/>
          <p:nvPr/>
        </p:nvSpPr>
        <p:spPr>
          <a:xfrm>
            <a:off x="41912" y="846865"/>
            <a:ext cx="3102063" cy="63791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</a:rPr>
              <a:t>Бюджет муниципального округа</a:t>
            </a:r>
          </a:p>
          <a:p>
            <a:pPr algn="ctr"/>
            <a:endParaRPr lang="ru-RU" sz="1800" b="1" dirty="0">
              <a:latin typeface="Times New Roman" pitchFamily="18" charset="0"/>
            </a:endParaRPr>
          </a:p>
        </p:txBody>
      </p:sp>
      <p:graphicFrame>
        <p:nvGraphicFramePr>
          <p:cNvPr id="36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4592287"/>
              </p:ext>
            </p:extLst>
          </p:nvPr>
        </p:nvGraphicFramePr>
        <p:xfrm>
          <a:off x="4911062" y="1108115"/>
          <a:ext cx="3981417" cy="406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Скругленный прямоугольник 38"/>
          <p:cNvSpPr/>
          <p:nvPr/>
        </p:nvSpPr>
        <p:spPr>
          <a:xfrm>
            <a:off x="4870266" y="1051143"/>
            <a:ext cx="4248472" cy="435234"/>
          </a:xfrm>
          <a:prstGeom prst="roundRect">
            <a:avLst/>
          </a:prstGeom>
          <a:solidFill>
            <a:srgbClr val="FFFF00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доходов в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 муниципального округа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1"/>
          <p:cNvSpPr txBox="1"/>
          <p:nvPr/>
        </p:nvSpPr>
        <p:spPr>
          <a:xfrm>
            <a:off x="5418182" y="2705831"/>
            <a:ext cx="1078126" cy="238036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396 982,4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1"/>
          <p:cNvSpPr txBox="1"/>
          <p:nvPr/>
        </p:nvSpPr>
        <p:spPr>
          <a:xfrm>
            <a:off x="7236296" y="1943073"/>
            <a:ext cx="983409" cy="238036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612 182,9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411760" y="5374887"/>
            <a:ext cx="6706978" cy="1430179"/>
          </a:xfrm>
          <a:prstGeom prst="wedgeRoundRectCallout">
            <a:avLst>
              <a:gd name="adj1" fmla="val 29731"/>
              <a:gd name="adj2" fmla="val -7690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Обеспечивается рост собственных доходов, в связи со строительством объекта: «М-12 «Строящаяся  скоростная автомобильная дорога Москва- Нижний Новгород – Казань международного маршрута Европа- Западный Китай». В 2021 году было зарегистрировано 5 обособленных подразделений, а на 01.10.2022 года зарегистрировались еще 3 обособленных подразделения, что позволило значительно увеличить сумму поступления НДФЛ. 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88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7147864"/>
              </p:ext>
            </p:extLst>
          </p:nvPr>
        </p:nvGraphicFramePr>
        <p:xfrm>
          <a:off x="0" y="901345"/>
          <a:ext cx="8964488" cy="5778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04225" y="6492875"/>
            <a:ext cx="657225" cy="365125"/>
          </a:xfrm>
        </p:spPr>
        <p:txBody>
          <a:bodyPr/>
          <a:lstStyle/>
          <a:p>
            <a:pPr>
              <a:defRPr/>
            </a:pPr>
            <a:fld id="{3F1473D4-4603-48C1-BA88-D89FED05C196}" type="slidenum">
              <a:rPr lang="ru-RU" b="1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59728" y="188640"/>
            <a:ext cx="7768656" cy="59965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i="1" dirty="0">
                <a:solidFill>
                  <a:srgbClr val="FF66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</a:t>
            </a:r>
            <a:r>
              <a:rPr lang="ru-RU" sz="2000" i="1" dirty="0" smtClean="0">
                <a:solidFill>
                  <a:srgbClr val="FF66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Шумерлинского муниципального округа  по  собственным доходам</a:t>
            </a:r>
            <a:endParaRPr lang="ru-RU" sz="2000" i="1" dirty="0">
              <a:solidFill>
                <a:srgbClr val="FF66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899579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917311" y="69850"/>
            <a:ext cx="11352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7871782" y="619718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shumraifo08\Desktop\0006124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81128"/>
            <a:ext cx="213512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humraifo08\Desktop\entry1008235742-1024x76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342" y="4869160"/>
            <a:ext cx="2175655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943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210672"/>
              </p:ext>
            </p:extLst>
          </p:nvPr>
        </p:nvGraphicFramePr>
        <p:xfrm>
          <a:off x="0" y="980728"/>
          <a:ext cx="4672312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59728" y="188640"/>
            <a:ext cx="7613500" cy="64746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i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бюджет от других бюджетов бюджетной системы РФ  за  2022 год</a:t>
            </a:r>
            <a:endParaRPr lang="ru-RU" sz="2000" i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883772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917311" y="69850"/>
            <a:ext cx="11352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6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725576" y="631988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983434205"/>
              </p:ext>
            </p:extLst>
          </p:nvPr>
        </p:nvGraphicFramePr>
        <p:xfrm>
          <a:off x="0" y="854553"/>
          <a:ext cx="6096000" cy="3653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7" name="Picture 3" descr="C:\Users\shumraifo08\Desktop\Bigstock-17740619-Financial-business-analytics-concep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289" y="895169"/>
            <a:ext cx="2865544" cy="285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657701"/>
              </p:ext>
            </p:extLst>
          </p:nvPr>
        </p:nvGraphicFramePr>
        <p:xfrm>
          <a:off x="12075" y="3745935"/>
          <a:ext cx="9119850" cy="3037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59619"/>
                <a:gridCol w="1728192"/>
                <a:gridCol w="1872208"/>
                <a:gridCol w="1728192"/>
                <a:gridCol w="133163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Вид дохода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план 2022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Уточненный план на 2022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за 2022 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Дотации на выравнивание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бюджетной обеспеченности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81 763,9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81 763,9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81 763,9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Прочие дотации 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5 700,0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5 700,0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5 700,0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75 232,9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172 839,9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198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921,9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115,1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70 337,4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76 834,7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76 626,3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</a:t>
                      </a:r>
                    </a:p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трансферты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4 452,8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13 580,0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13 385,9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237 487,0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350 718,5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376 398,0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210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18864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Шумерлинского муниципального округа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917311" y="69850"/>
            <a:ext cx="11352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116429"/>
              </p:ext>
            </p:extLst>
          </p:nvPr>
        </p:nvGraphicFramePr>
        <p:xfrm>
          <a:off x="230456" y="915261"/>
          <a:ext cx="8673298" cy="5764546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70650"/>
                <a:gridCol w="5970400"/>
                <a:gridCol w="780814"/>
                <a:gridCol w="792088"/>
                <a:gridCol w="659346"/>
              </a:tblGrid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39 669,2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73 025,3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41495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25 561,3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48 463,3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8,8 раз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325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6 255,8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5 655,1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7 850,0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18 888,1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2,4 раза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1 140,5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581,1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51,0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7046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1 776,5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7 005,6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2537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843,8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пожарной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безопасности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59,5 раз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4 567,0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127,2 раза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89 032,9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75 649,9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2 257,0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20,3 раза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85 738,2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72 422,9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 коммунальное хозяйство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79 532,9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56 392,2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2 995,4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54468,0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29 929,1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22068,3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26 459,3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охраны окружающей среды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</a:tbl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6787755" y="596179"/>
            <a:ext cx="648000" cy="252000"/>
          </a:xfrm>
          <a:prstGeom prst="roundRect">
            <a:avLst/>
          </a:prstGeom>
          <a:solidFill>
            <a:srgbClr val="29E3F7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2021г.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614263" y="592908"/>
            <a:ext cx="625045" cy="227491"/>
          </a:xfrm>
          <a:prstGeom prst="roundRect">
            <a:avLst/>
          </a:prstGeom>
          <a:solidFill>
            <a:srgbClr val="29E3F7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2022г.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367533" y="592908"/>
            <a:ext cx="606102" cy="252000"/>
          </a:xfrm>
          <a:prstGeom prst="roundRect">
            <a:avLst/>
          </a:prstGeom>
          <a:solidFill>
            <a:srgbClr val="29E3F7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2022/ 2021, 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4788024" y="692696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90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18864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Шумерлинского района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917311" y="69850"/>
            <a:ext cx="11352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216540"/>
              </p:ext>
            </p:extLst>
          </p:nvPr>
        </p:nvGraphicFramePr>
        <p:xfrm>
          <a:off x="147174" y="1008000"/>
          <a:ext cx="8817314" cy="2914915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78465"/>
                <a:gridCol w="5890577"/>
                <a:gridCol w="864096"/>
                <a:gridCol w="864096"/>
                <a:gridCol w="720080"/>
              </a:tblGrid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112 737,0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136 782,6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98 828,5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121 760,6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9385,9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9 688,4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 и оздоровление детей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3742,2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4 542,8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23 829,5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31 750,5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6098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23829,5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31 750,5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8 407,6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6 634,6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78,9</a:t>
                      </a:r>
                    </a:p>
                  </a:txBody>
                  <a:tcPr marL="4142" marR="4142" marT="4142" marB="0" anchor="b"/>
                </a:tc>
              </a:tr>
              <a:tr h="2047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6418,3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4535,8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30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2,1 раз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31 723,4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8801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31 723,4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sng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бюджета - </a:t>
                      </a:r>
                      <a:r>
                        <a:rPr lang="ru-RU" sz="14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</a:t>
                      </a:r>
                      <a:endParaRPr lang="ru-RU" sz="1400" b="0" i="0" u="sng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380 473,1</a:t>
                      </a:r>
                      <a:endParaRPr lang="ru-RU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419 545,2</a:t>
                      </a:r>
                      <a:endParaRPr lang="ru-RU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110,3</a:t>
                      </a:r>
                      <a:endParaRPr lang="ru-RU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</a:tbl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6662489" y="692696"/>
            <a:ext cx="648000" cy="252000"/>
          </a:xfrm>
          <a:prstGeom prst="roundRect">
            <a:avLst/>
          </a:prstGeom>
          <a:solidFill>
            <a:srgbClr val="29E3F7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2021г.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452320" y="692696"/>
            <a:ext cx="648000" cy="252000"/>
          </a:xfrm>
          <a:prstGeom prst="roundRect">
            <a:avLst/>
          </a:prstGeom>
          <a:solidFill>
            <a:srgbClr val="29E3F7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2022г.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196934" y="692696"/>
            <a:ext cx="576000" cy="252000"/>
          </a:xfrm>
          <a:prstGeom prst="roundRect">
            <a:avLst/>
          </a:prstGeom>
          <a:solidFill>
            <a:srgbClr val="29E3F7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2022/ 2021, %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4788024" y="692696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80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18864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работников в социальной сфере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917311" y="69850"/>
            <a:ext cx="11352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177805"/>
              </p:ext>
            </p:extLst>
          </p:nvPr>
        </p:nvGraphicFramePr>
        <p:xfrm>
          <a:off x="323528" y="1008000"/>
          <a:ext cx="8424937" cy="2039532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876962"/>
                <a:gridCol w="1794777"/>
                <a:gridCol w="1529554"/>
                <a:gridCol w="1223644"/>
              </a:tblGrid>
              <a:tr h="1582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Категории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работников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20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</a:t>
                      </a:r>
                    </a:p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(факт),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</a:t>
                      </a:r>
                    </a:p>
                    <a:p>
                      <a:pPr algn="ctr" fontAlgn="b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(факт),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 (снижения), в %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работники общего образования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32 236,4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34 985,86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работники дошкольного образования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29 059,8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30 541,67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работники дополнительного образования в отрасли спорта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31 279,2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33 894,7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работники дополнительного образования в отрасли  культуры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30 354,2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33 363,6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  <a:tr h="158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Работники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учреждений культуры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71" marR="3571" marT="357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25 621,1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28 085,3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42" marR="4142" marT="4142" marB="0" anchor="b"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212976"/>
            <a:ext cx="2751439" cy="1791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744" y="4636866"/>
            <a:ext cx="2703813" cy="1803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28" y="4530647"/>
            <a:ext cx="2966608" cy="1854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647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9993265"/>
              </p:ext>
            </p:extLst>
          </p:nvPr>
        </p:nvGraphicFramePr>
        <p:xfrm>
          <a:off x="0" y="1083220"/>
          <a:ext cx="4248472" cy="4382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31718" y="1644138"/>
            <a:ext cx="983409" cy="238036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85 738,2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2572630" y="1763156"/>
            <a:ext cx="936104" cy="238036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>
                <a:solidFill>
                  <a:schemeClr val="lt1"/>
                </a:solidFill>
              </a:defRPr>
            </a:lvl2pPr>
            <a:lvl3pPr indent="0">
              <a:defRPr sz="1100">
                <a:solidFill>
                  <a:schemeClr val="lt1"/>
                </a:solidFill>
              </a:defRPr>
            </a:lvl3pPr>
            <a:lvl4pPr indent="0">
              <a:defRPr sz="1100">
                <a:solidFill>
                  <a:schemeClr val="lt1"/>
                </a:solidFill>
              </a:defRPr>
            </a:lvl4pPr>
            <a:lvl5pPr indent="0">
              <a:defRPr sz="1100">
                <a:solidFill>
                  <a:schemeClr val="lt1"/>
                </a:solidFill>
              </a:defRPr>
            </a:lvl5pPr>
            <a:lvl6pPr indent="0">
              <a:defRPr sz="1100">
                <a:solidFill>
                  <a:schemeClr val="lt1"/>
                </a:solidFill>
              </a:defRPr>
            </a:lvl6pPr>
            <a:lvl7pPr indent="0">
              <a:defRPr sz="1100">
                <a:solidFill>
                  <a:schemeClr val="lt1"/>
                </a:solidFill>
              </a:defRPr>
            </a:lvl7pPr>
            <a:lvl8pPr indent="0">
              <a:defRPr sz="1100">
                <a:solidFill>
                  <a:schemeClr val="lt1"/>
                </a:solidFill>
              </a:defRPr>
            </a:lvl8pPr>
            <a:lvl9pPr indent="0">
              <a:defRPr sz="1100">
                <a:solidFill>
                  <a:schemeClr val="lt1"/>
                </a:solidFill>
              </a:defRPr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81 339,1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1690012" y="1992422"/>
            <a:ext cx="947675" cy="242386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softEdge rad="31750"/>
          </a:effectLst>
        </p:spPr>
        <p:txBody>
          <a:bodyPr wrap="squar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3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1"/>
          <p:cNvSpPr txBox="1"/>
          <p:nvPr/>
        </p:nvSpPr>
        <p:spPr>
          <a:xfrm rot="1139676">
            <a:off x="1829875" y="1655804"/>
            <a:ext cx="733856" cy="331497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softEdge rad="31750"/>
          </a:effectLst>
        </p:spPr>
        <p:txBody>
          <a:bodyPr wrap="squar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- 4 399,1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59728" y="188640"/>
            <a:ext cx="7768656" cy="44366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Дорожный фонд Шумерлинского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</a:t>
            </a:r>
            <a:endParaRPr lang="ru-RU" sz="20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2000" i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0" y="632301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974800" y="69850"/>
            <a:ext cx="113524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4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7037878" y="341570"/>
            <a:ext cx="936922" cy="27943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441648" y="6381328"/>
            <a:ext cx="2133600" cy="365125"/>
          </a:xfrm>
        </p:spPr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26" name="TextBox 1"/>
          <p:cNvSpPr txBox="1"/>
          <p:nvPr/>
        </p:nvSpPr>
        <p:spPr>
          <a:xfrm rot="1024178">
            <a:off x="1639937" y="2218761"/>
            <a:ext cx="865032" cy="267901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softEdge rad="31750"/>
          </a:effectLst>
        </p:spPr>
        <p:txBody>
          <a:bodyPr wrap="squar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solidFill>
                  <a:srgbClr val="4674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- 5,1%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026138"/>
              </p:ext>
            </p:extLst>
          </p:nvPr>
        </p:nvGraphicFramePr>
        <p:xfrm>
          <a:off x="3779912" y="632301"/>
          <a:ext cx="5330133" cy="278755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32053"/>
                <a:gridCol w="1212618"/>
                <a:gridCol w="1278938"/>
                <a:gridCol w="706524"/>
              </a:tblGrid>
              <a:tr h="278940">
                <a:tc gridSpan="4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ДОХОДЫ</a:t>
                      </a:r>
                      <a:endParaRPr lang="ru-RU" sz="1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262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 на 2022 год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 за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2022 год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Исполнено,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6569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</a:rPr>
                        <a:t>Субсидия из республиканского бюджета</a:t>
                      </a:r>
                      <a:endParaRPr lang="ru-RU" sz="105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86 416,8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55 097,5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63,8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894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</a:rPr>
                        <a:t>Акцизы</a:t>
                      </a:r>
                      <a:endParaRPr lang="ru-RU" sz="105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10 188,4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9 979,7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98,0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8940">
                <a:tc>
                  <a:txBody>
                    <a:bodyPr/>
                    <a:lstStyle/>
                    <a:p>
                      <a:r>
                        <a:rPr lang="ru-RU" sz="1050" b="1" i="0" dirty="0" smtClean="0">
                          <a:solidFill>
                            <a:schemeClr val="tx1"/>
                          </a:solidFill>
                        </a:rPr>
                        <a:t>Транспортный налог</a:t>
                      </a:r>
                      <a:endParaRPr lang="ru-RU" sz="1050" b="1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802,0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852,8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106,3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6569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</a:rPr>
                        <a:t>Софинансирование</a:t>
                      </a:r>
                      <a:r>
                        <a:rPr lang="ru-RU" sz="1050" b="1" baseline="0" dirty="0" smtClean="0">
                          <a:solidFill>
                            <a:schemeClr val="tx1"/>
                          </a:solidFill>
                        </a:rPr>
                        <a:t> инициативных проектов</a:t>
                      </a:r>
                      <a:endParaRPr lang="ru-RU" sz="105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2 658,5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1 831,9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68,9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894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</a:rPr>
                        <a:t>Остатки средств на 01.01.2022 </a:t>
                      </a:r>
                      <a:endParaRPr lang="ru-RU" sz="105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5 727,9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13 577,9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х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9155">
                <a:tc>
                  <a:txBody>
                    <a:bodyPr/>
                    <a:lstStyle/>
                    <a:p>
                      <a:r>
                        <a:rPr lang="ru-RU" sz="1050" b="1" i="1" dirty="0" smtClean="0">
                          <a:solidFill>
                            <a:schemeClr val="tx1"/>
                          </a:solidFill>
                        </a:rPr>
                        <a:t>ИТОГО ДОХОДОВ:</a:t>
                      </a:r>
                      <a:endParaRPr lang="ru-RU" sz="1050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105 793,6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81 339,8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76,9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674128"/>
              </p:ext>
            </p:extLst>
          </p:nvPr>
        </p:nvGraphicFramePr>
        <p:xfrm>
          <a:off x="3779913" y="3429000"/>
          <a:ext cx="5330133" cy="331333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664295"/>
                <a:gridCol w="1080120"/>
                <a:gridCol w="1008112"/>
                <a:gridCol w="577606"/>
              </a:tblGrid>
              <a:tr h="278940">
                <a:tc gridSpan="4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РАСХОДЫ</a:t>
                      </a:r>
                      <a:endParaRPr lang="ru-RU" sz="1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262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 на 2022 год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 за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2022 год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Исполнено,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%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6569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</a:rPr>
                        <a:t>Капитальный ремонт и ремонт автомобильных</a:t>
                      </a:r>
                      <a:r>
                        <a:rPr lang="ru-RU" sz="1050" b="1" baseline="0" dirty="0" smtClean="0">
                          <a:solidFill>
                            <a:schemeClr val="tx1"/>
                          </a:solidFill>
                        </a:rPr>
                        <a:t> дорог</a:t>
                      </a:r>
                      <a:endParaRPr lang="ru-RU" sz="105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28 957,9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28 957,9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894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</a:rPr>
                        <a:t>Содержание</a:t>
                      </a:r>
                      <a:r>
                        <a:rPr lang="ru-RU" sz="1050" b="1" baseline="0" dirty="0" smtClean="0">
                          <a:solidFill>
                            <a:schemeClr val="tx1"/>
                          </a:solidFill>
                        </a:rPr>
                        <a:t> автомобильных дорог</a:t>
                      </a:r>
                      <a:endParaRPr lang="ru-RU" sz="105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16 895,0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16 871,6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99,9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4496">
                <a:tc>
                  <a:txBody>
                    <a:bodyPr/>
                    <a:lstStyle/>
                    <a:p>
                      <a:r>
                        <a:rPr lang="ru-RU" sz="1050" b="1" i="0" dirty="0" smtClean="0">
                          <a:solidFill>
                            <a:schemeClr val="tx1"/>
                          </a:solidFill>
                        </a:rPr>
                        <a:t>Капитальный ремонт и ремонт дворовых территорий многоквартирных домов</a:t>
                      </a:r>
                      <a:endParaRPr lang="ru-RU" sz="1050" b="1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556,5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556,5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6569">
                <a:tc>
                  <a:txBody>
                    <a:bodyPr/>
                    <a:lstStyle/>
                    <a:p>
                      <a:r>
                        <a:rPr lang="ru-RU" sz="1050" b="1" baseline="0" dirty="0" smtClean="0">
                          <a:solidFill>
                            <a:schemeClr val="tx1"/>
                          </a:solidFill>
                        </a:rPr>
                        <a:t>Реализация проектов общественной инфраструктуры основанных на местных  инициативах</a:t>
                      </a:r>
                      <a:endParaRPr lang="ru-RU" sz="105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58 915,9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25 568,6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43,4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7894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solidFill>
                            <a:schemeClr val="tx1"/>
                          </a:solidFill>
                        </a:rPr>
                        <a:t>Обустройство</a:t>
                      </a:r>
                      <a:r>
                        <a:rPr lang="ru-RU" sz="1050" b="1" baseline="0" dirty="0" smtClean="0">
                          <a:solidFill>
                            <a:schemeClr val="tx1"/>
                          </a:solidFill>
                        </a:rPr>
                        <a:t> опасных участков улично- дорожной сети</a:t>
                      </a:r>
                      <a:endParaRPr lang="ru-RU" sz="105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468,3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468,3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49155">
                <a:tc>
                  <a:txBody>
                    <a:bodyPr/>
                    <a:lstStyle/>
                    <a:p>
                      <a:r>
                        <a:rPr lang="ru-RU" sz="1050" b="1" i="1" dirty="0" smtClean="0">
                          <a:solidFill>
                            <a:schemeClr val="tx1"/>
                          </a:solidFill>
                        </a:rPr>
                        <a:t>ИТОГО РАСХОДОВ:</a:t>
                      </a:r>
                      <a:endParaRPr lang="ru-RU" sz="1050" b="1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105 793,6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72 422,9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68,5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6" name="Picture 2" descr="C:\Users\shumraifo08\Desktop\Kapitalnyj_remont_avtomobilnoj_dorogi_v_d._Novoe_Izambaev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45224"/>
            <a:ext cx="1690012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humraifo08\Desktop\img-20220824-wa00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012" y="5445224"/>
            <a:ext cx="2107790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49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6512" y="39114"/>
            <a:ext cx="9144000" cy="797598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86755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Резервный 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 Шумерлинского муниципального округа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66133" y="843382"/>
            <a:ext cx="5040560" cy="914400"/>
          </a:xfrm>
          <a:prstGeom prst="roundRect">
            <a:avLst/>
          </a:prstGeom>
          <a:solidFill>
            <a:srgbClr val="47DDED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Резервный фонд администрации Шумерлинского муниципального округа</a:t>
            </a:r>
          </a:p>
          <a:p>
            <a:pPr algn="ctr"/>
            <a:r>
              <a:rPr lang="en-US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3 312,2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тыс. рублей.</a:t>
            </a: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4686413" y="1824280"/>
            <a:ext cx="6695" cy="1850090"/>
          </a:xfrm>
          <a:prstGeom prst="straightConnector1">
            <a:avLst/>
          </a:prstGeom>
          <a:ln w="28575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6465912" y="1797592"/>
            <a:ext cx="554360" cy="551288"/>
          </a:xfrm>
          <a:prstGeom prst="straightConnector1">
            <a:avLst/>
          </a:prstGeom>
          <a:ln w="28575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1562052" y="1781204"/>
            <a:ext cx="921716" cy="887769"/>
          </a:xfrm>
          <a:prstGeom prst="straightConnector1">
            <a:avLst/>
          </a:prstGeom>
          <a:ln w="28575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179512" y="2695604"/>
            <a:ext cx="2520280" cy="195753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Распределено по распоряжению на оказание материальной помощи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175,9 тыс. рублей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131840" y="3789040"/>
            <a:ext cx="3024335" cy="198311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Остаток резервного фонда администрации Шумерлинского муниципального округа</a:t>
            </a:r>
          </a:p>
          <a:p>
            <a:pPr algn="ctr"/>
            <a:r>
              <a:rPr lang="en-US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1 307,2</a:t>
            </a:r>
            <a:r>
              <a:rPr lang="ru-RU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313388" y="2368382"/>
            <a:ext cx="2604951" cy="228475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Распределено по распоряжению на ремонтные работы, штрафы, мобилизационные расходы</a:t>
            </a:r>
          </a:p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2 411,3 тыс. рублей</a:t>
            </a:r>
          </a:p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(использовано 1 829,1 тыс. рублей, возврат 582,2 тыс. рублей в связи  со снижением НМЦК при проведенном аукционе)</a:t>
            </a:r>
            <a:endParaRPr lang="ru-RU" sz="1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shumraifo08\Desktop\31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42" y="4857959"/>
            <a:ext cx="1998810" cy="164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humraifo08\Desktop\xXUNvacIsDdImLW2GtZ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363" y="5004834"/>
            <a:ext cx="2411100" cy="1478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65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6512" y="39114"/>
            <a:ext cx="9144000" cy="797598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86755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Адресная   инвестиционная   программа   Шумерлинского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-1" y="980728"/>
            <a:ext cx="5724127" cy="1080120"/>
          </a:xfrm>
          <a:prstGeom prst="roundRect">
            <a:avLst/>
          </a:prstGeom>
          <a:solidFill>
            <a:srgbClr val="47DDED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Строительство «Спортивной площадки с футбольным полем при МАУ  ДО «Спортивная школа им.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В.Ярды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Шумерлинского муниципального округа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0207" y="2099516"/>
            <a:ext cx="2520280" cy="104145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Объем финансирования на 2022 год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31 644,9 тыс. рублей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699792" y="2099516"/>
            <a:ext cx="3024335" cy="104145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Фактическое исполнение за 2022 год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31 644,9 тыс. рублей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6156176" y="2204864"/>
            <a:ext cx="648072" cy="360040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156176" y="2780928"/>
            <a:ext cx="648072" cy="504056"/>
          </a:xfrm>
          <a:prstGeom prst="line">
            <a:avLst/>
          </a:prstGeom>
          <a:ln w="28575">
            <a:solidFill>
              <a:srgbClr val="8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804248" y="1826240"/>
            <a:ext cx="20882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Республиканский бюджет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23 174,5 тыс.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48264" y="2915652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 округа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8 470,4 тыс. рублей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Y:\Общая для обмена\НА САЙТ shumsmi@cap.ru\IMG_34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45" y="3410861"/>
            <a:ext cx="3472281" cy="215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Y:\Общая для обмена\НА САЙТ shumsmi@cap.ru\IMG_34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327" y="3438872"/>
            <a:ext cx="3456384" cy="2150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08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2"/>
          <p:cNvSpPr txBox="1">
            <a:spLocks/>
          </p:cNvSpPr>
          <p:nvPr/>
        </p:nvSpPr>
        <p:spPr bwMode="auto">
          <a:xfrm>
            <a:off x="8748713" y="6308725"/>
            <a:ext cx="395287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endParaRPr lang="ru-RU" altLang="ru-RU" sz="1600" b="1">
              <a:solidFill>
                <a:srgbClr val="000000"/>
              </a:solidFill>
            </a:endParaRPr>
          </a:p>
        </p:txBody>
      </p:sp>
      <p:sp>
        <p:nvSpPr>
          <p:cNvPr id="13316" name="Заголовок 1"/>
          <p:cNvSpPr txBox="1">
            <a:spLocks/>
          </p:cNvSpPr>
          <p:nvPr/>
        </p:nvSpPr>
        <p:spPr bwMode="auto">
          <a:xfrm>
            <a:off x="260350" y="34925"/>
            <a:ext cx="7613650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Clr>
                <a:srgbClr val="7E4E99"/>
              </a:buClr>
              <a:buSzPct val="128000"/>
              <a:buFont typeface="Georgia" pitchFamily="18" charset="0"/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Программно-целевой метод планирования в Шумерлинском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муниципальном округе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713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8ABEEB-4899-475C-8403-A06B73268639}" type="slidenum">
              <a:rPr lang="ru-RU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14" name="Заголовок 32"/>
          <p:cNvSpPr txBox="1">
            <a:spLocks/>
          </p:cNvSpPr>
          <p:nvPr/>
        </p:nvSpPr>
        <p:spPr>
          <a:xfrm>
            <a:off x="6861175" y="36513"/>
            <a:ext cx="2339975" cy="584200"/>
          </a:xfrm>
          <a:prstGeom prst="rect">
            <a:avLst/>
          </a:prstGeom>
          <a:noFill/>
        </p:spPr>
        <p:txBody>
          <a:bodyPr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graphicFrame>
        <p:nvGraphicFramePr>
          <p:cNvPr id="3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155392"/>
              </p:ext>
            </p:extLst>
          </p:nvPr>
        </p:nvGraphicFramePr>
        <p:xfrm>
          <a:off x="51310" y="671512"/>
          <a:ext cx="4847367" cy="4218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Прямоугольник 11"/>
          <p:cNvSpPr/>
          <p:nvPr/>
        </p:nvSpPr>
        <p:spPr>
          <a:xfrm flipH="1">
            <a:off x="3419872" y="1155165"/>
            <a:ext cx="144016" cy="12598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A957B9"/>
                </a:solidFill>
              </a:ln>
              <a:solidFill>
                <a:srgbClr val="A957B9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3912071" y="3803076"/>
            <a:ext cx="117032" cy="107950"/>
          </a:xfrm>
          <a:prstGeom prst="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A957B9"/>
                </a:solidFill>
              </a:ln>
              <a:solidFill>
                <a:srgbClr val="A957B9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1835696" y="4509120"/>
            <a:ext cx="117032" cy="107950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A957B9"/>
                </a:solidFill>
              </a:ln>
              <a:solidFill>
                <a:srgbClr val="A957B9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H="1" flipV="1">
            <a:off x="683568" y="3700789"/>
            <a:ext cx="108013" cy="121853"/>
          </a:xfrm>
          <a:prstGeom prst="rect">
            <a:avLst/>
          </a:prstGeom>
          <a:solidFill>
            <a:srgbClr val="0099FF"/>
          </a:solidFill>
          <a:ln>
            <a:solidFill>
              <a:srgbClr val="0099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A957B9"/>
                </a:solidFill>
              </a:ln>
              <a:solidFill>
                <a:srgbClr val="A957B9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 flipH="1" flipV="1">
            <a:off x="1263705" y="1222008"/>
            <a:ext cx="135870" cy="144015"/>
          </a:xfrm>
          <a:prstGeom prst="rect">
            <a:avLst/>
          </a:prstGeom>
          <a:solidFill>
            <a:srgbClr val="0DB321"/>
          </a:solidFill>
          <a:ln>
            <a:solidFill>
              <a:srgbClr val="0DB32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A957B9"/>
                </a:solidFill>
              </a:ln>
              <a:solidFill>
                <a:srgbClr val="A957B9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 flipH="1" flipV="1">
            <a:off x="2123728" y="896124"/>
            <a:ext cx="135870" cy="14401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A957B9"/>
                </a:solidFill>
              </a:ln>
              <a:solidFill>
                <a:srgbClr val="A957B9"/>
              </a:solidFill>
            </a:endParaRPr>
          </a:p>
        </p:txBody>
      </p:sp>
      <p:sp>
        <p:nvSpPr>
          <p:cNvPr id="13355" name="TextBox 23"/>
          <p:cNvSpPr txBox="1">
            <a:spLocks noChangeArrowheads="1"/>
          </p:cNvSpPr>
          <p:nvPr/>
        </p:nvSpPr>
        <p:spPr bwMode="auto">
          <a:xfrm>
            <a:off x="5299092" y="2351222"/>
            <a:ext cx="32483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Развитие культуры и туризма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- 33 936,7;  8,1%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 flipH="1">
            <a:off x="5029228" y="1384054"/>
            <a:ext cx="130727" cy="163326"/>
          </a:xfrm>
          <a:prstGeom prst="rect">
            <a:avLst/>
          </a:prstGeom>
          <a:solidFill>
            <a:srgbClr val="FF99FF"/>
          </a:solidFill>
          <a:ln>
            <a:solidFill>
              <a:srgbClr val="FF99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A957B9"/>
                </a:solidFill>
              </a:ln>
              <a:solidFill>
                <a:srgbClr val="A957B9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 flipH="1" flipV="1">
            <a:off x="5046240" y="1866528"/>
            <a:ext cx="156990" cy="121853"/>
          </a:xfrm>
          <a:prstGeom prst="rect">
            <a:avLst/>
          </a:prstGeom>
          <a:solidFill>
            <a:srgbClr val="0099FF"/>
          </a:solidFill>
          <a:ln>
            <a:solidFill>
              <a:srgbClr val="0099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A957B9"/>
                </a:solidFill>
              </a:ln>
              <a:solidFill>
                <a:srgbClr val="A957B9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 flipH="1" flipV="1">
            <a:off x="5067361" y="2443250"/>
            <a:ext cx="138954" cy="121853"/>
          </a:xfrm>
          <a:prstGeom prst="rect">
            <a:avLst/>
          </a:prstGeom>
          <a:solidFill>
            <a:srgbClr val="A6631A"/>
          </a:solidFill>
          <a:ln>
            <a:solidFill>
              <a:srgbClr val="A6631A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A957B9"/>
                </a:solidFill>
              </a:ln>
              <a:solidFill>
                <a:srgbClr val="A957B9"/>
              </a:solidFill>
            </a:endParaRPr>
          </a:p>
        </p:txBody>
      </p:sp>
      <p:sp>
        <p:nvSpPr>
          <p:cNvPr id="13371" name="TextBox 23"/>
          <p:cNvSpPr txBox="1">
            <a:spLocks noChangeArrowheads="1"/>
          </p:cNvSpPr>
          <p:nvPr/>
        </p:nvSpPr>
        <p:spPr bwMode="auto">
          <a:xfrm>
            <a:off x="5299092" y="2600557"/>
            <a:ext cx="2995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Управление общественными финансами и </a:t>
            </a:r>
          </a:p>
          <a:p>
            <a:pPr eaLnBrk="1" hangingPunct="1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муниципальным долгом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15 779,8;  3,8%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 flipH="1" flipV="1">
            <a:off x="5067361" y="2709685"/>
            <a:ext cx="146698" cy="121853"/>
          </a:xfrm>
          <a:prstGeom prst="rect">
            <a:avLst/>
          </a:prstGeom>
          <a:solidFill>
            <a:srgbClr val="0DB321"/>
          </a:solidFill>
          <a:ln>
            <a:solidFill>
              <a:srgbClr val="0DB32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A957B9"/>
                </a:solidFill>
              </a:ln>
              <a:solidFill>
                <a:srgbClr val="A957B9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 flipH="1" flipV="1">
            <a:off x="5080664" y="3062519"/>
            <a:ext cx="108013" cy="14251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A957B9"/>
                </a:solidFill>
              </a:ln>
              <a:solidFill>
                <a:srgbClr val="A957B9"/>
              </a:solidFill>
            </a:endParaRPr>
          </a:p>
        </p:txBody>
      </p:sp>
      <p:sp>
        <p:nvSpPr>
          <p:cNvPr id="13383" name="TextBox 23"/>
          <p:cNvSpPr txBox="1">
            <a:spLocks noChangeArrowheads="1"/>
          </p:cNvSpPr>
          <p:nvPr/>
        </p:nvSpPr>
        <p:spPr bwMode="auto">
          <a:xfrm>
            <a:off x="5206527" y="2985715"/>
            <a:ext cx="3839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Формирование современной городской среды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территории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Чувашской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Республики – 10 955,0; 2,6%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87" name="TextBox 23"/>
          <p:cNvSpPr txBox="1">
            <a:spLocks noChangeArrowheads="1"/>
          </p:cNvSpPr>
          <p:nvPr/>
        </p:nvSpPr>
        <p:spPr bwMode="auto">
          <a:xfrm>
            <a:off x="5168287" y="1426384"/>
            <a:ext cx="2616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13391" name="TextBox 4"/>
          <p:cNvSpPr txBox="1">
            <a:spLocks noChangeArrowheads="1"/>
          </p:cNvSpPr>
          <p:nvPr/>
        </p:nvSpPr>
        <p:spPr bwMode="auto">
          <a:xfrm>
            <a:off x="5296774" y="3464904"/>
            <a:ext cx="18256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Другие – 22 885,1 ; 5,5%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437510"/>
              </p:ext>
            </p:extLst>
          </p:nvPr>
        </p:nvGraphicFramePr>
        <p:xfrm>
          <a:off x="3735853" y="4221088"/>
          <a:ext cx="5310187" cy="2433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5250"/>
                <a:gridCol w="664937"/>
              </a:tblGrid>
              <a:tr h="206290"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программы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Доля, %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6290"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itchFamily="18" charset="0"/>
                          <a:cs typeface="Times New Roman" pitchFamily="18" charset="0"/>
                        </a:rPr>
                        <a:t>Модернизация и развитие ЖКХ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6290"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Экономическое развитие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6290"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граждан в Шумерлинском районе доступным и комфортным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жильем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189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Повышение безопасности и жизнедеятельности населения и территорий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6290"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Социальная поддержка граждан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62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 с/х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регулирование рынка сельскохозяйственной продукции, сырья и продовольствия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138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земельных и имущественных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отношений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62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строительного комплекса и архитектуры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62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Содействие занятости населения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31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общественного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порядка и противодействие преступности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5" marR="91435" marT="45729" marB="4572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5" name="Прямоугольник 44"/>
          <p:cNvSpPr/>
          <p:nvPr/>
        </p:nvSpPr>
        <p:spPr>
          <a:xfrm flipH="1" flipV="1">
            <a:off x="5067361" y="2112796"/>
            <a:ext cx="135870" cy="144015"/>
          </a:xfrm>
          <a:prstGeom prst="rect">
            <a:avLst/>
          </a:prstGeom>
          <a:solidFill>
            <a:srgbClr val="F53F77"/>
          </a:solidFill>
          <a:ln>
            <a:solidFill>
              <a:srgbClr val="F53F77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A957B9"/>
                </a:solidFill>
              </a:ln>
              <a:solidFill>
                <a:srgbClr val="A957B9"/>
              </a:solidFill>
            </a:endParaRPr>
          </a:p>
        </p:txBody>
      </p:sp>
      <p:sp>
        <p:nvSpPr>
          <p:cNvPr id="44" name="TextBox 23"/>
          <p:cNvSpPr txBox="1">
            <a:spLocks noChangeArrowheads="1"/>
          </p:cNvSpPr>
          <p:nvPr/>
        </p:nvSpPr>
        <p:spPr bwMode="auto">
          <a:xfrm>
            <a:off x="5233194" y="691133"/>
            <a:ext cx="30238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Развитие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образования – 124 776,6;   29,7%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23"/>
          <p:cNvSpPr txBox="1">
            <a:spLocks noChangeArrowheads="1"/>
          </p:cNvSpPr>
          <p:nvPr/>
        </p:nvSpPr>
        <p:spPr bwMode="auto">
          <a:xfrm>
            <a:off x="5233194" y="927990"/>
            <a:ext cx="31261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Комплексное развитие сельских территорий </a:t>
            </a:r>
          </a:p>
          <a:p>
            <a:pPr eaLnBrk="1" hangingPunct="1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Чувашской Республики –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67 635,8; 16,1%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 flipH="1">
            <a:off x="5009247" y="802008"/>
            <a:ext cx="145007" cy="12598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A957B9"/>
                </a:solidFill>
              </a:ln>
              <a:solidFill>
                <a:srgbClr val="A957B9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 flipH="1">
            <a:off x="5008644" y="1039501"/>
            <a:ext cx="145763" cy="179958"/>
          </a:xfrm>
          <a:prstGeom prst="rect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A957B9"/>
                </a:solidFill>
              </a:ln>
              <a:solidFill>
                <a:srgbClr val="A957B9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 flipH="1" flipV="1">
            <a:off x="5119764" y="3531395"/>
            <a:ext cx="135870" cy="14401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rgbClr val="A957B9"/>
                </a:solidFill>
              </a:ln>
              <a:solidFill>
                <a:srgbClr val="A957B9"/>
              </a:solidFill>
            </a:endParaRPr>
          </a:p>
        </p:txBody>
      </p:sp>
      <p:sp>
        <p:nvSpPr>
          <p:cNvPr id="33" name="TextBox 23"/>
          <p:cNvSpPr txBox="1">
            <a:spLocks noChangeArrowheads="1"/>
          </p:cNvSpPr>
          <p:nvPr/>
        </p:nvSpPr>
        <p:spPr bwMode="auto">
          <a:xfrm>
            <a:off x="5299092" y="1769306"/>
            <a:ext cx="35947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Развитие  транспортной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системы – 46 862,8;  11,2%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23"/>
          <p:cNvSpPr txBox="1">
            <a:spLocks noChangeArrowheads="1"/>
          </p:cNvSpPr>
          <p:nvPr/>
        </p:nvSpPr>
        <p:spPr bwMode="auto">
          <a:xfrm>
            <a:off x="5292962" y="1334050"/>
            <a:ext cx="27751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Развитие  потенциала муниципального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управления – 61 003,1 ; 14,5%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23"/>
          <p:cNvSpPr txBox="1">
            <a:spLocks noChangeArrowheads="1"/>
          </p:cNvSpPr>
          <p:nvPr/>
        </p:nvSpPr>
        <p:spPr bwMode="auto">
          <a:xfrm>
            <a:off x="5292962" y="2046305"/>
            <a:ext cx="40349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Развитие 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физической культуры и спорта – 35 710,3;  8,5%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52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553" y="39114"/>
            <a:ext cx="9144000" cy="941614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Модернизация и развитие 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сферы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коммунального хозяйства»</a:t>
            </a:r>
          </a:p>
          <a:p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115834"/>
              </p:ext>
            </p:extLst>
          </p:nvPr>
        </p:nvGraphicFramePr>
        <p:xfrm>
          <a:off x="107503" y="1122542"/>
          <a:ext cx="8699289" cy="325371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6192689"/>
                <a:gridCol w="792088"/>
                <a:gridCol w="792088"/>
                <a:gridCol w="922424"/>
              </a:tblGrid>
              <a:tr h="9669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</a:t>
                      </a: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</a:t>
                      </a:r>
                      <a:r>
                        <a:rPr lang="en-US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году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3378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«Модернизация коммунальной инфраструктуры на территории Чувашской Республики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(установка септика в </a:t>
                      </a:r>
                      <a:r>
                        <a:rPr lang="ru-RU" sz="1200" b="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с.Русские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Алгаши; подготовка котельной в с. Русские Алгаши к отопительному сезону)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2 809,4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2 793,8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«Строительство  и реконструкция (модернизация) объектов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питьевого водоснабжения  и водоподготовки с учетом оценки качества и безопасности питьевой воды» (Модернизация водонапорной башни п. </a:t>
                      </a:r>
                      <a:r>
                        <a:rPr lang="ru-RU" sz="1200" b="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Мыслец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ремонты артезианской скважин </a:t>
                      </a:r>
                      <a:r>
                        <a:rPr lang="ru-RU" sz="1200" b="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д.Егоркино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д.М.Туваны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с.Русские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Алгаши, </a:t>
                      </a:r>
                      <a:r>
                        <a:rPr lang="ru-RU" sz="1200" b="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с.Юманаи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1 582,7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1 577,7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2506">
                <a:tc>
                  <a:txBody>
                    <a:bodyPr/>
                    <a:lstStyle/>
                    <a:p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«Газификация Шумерлинского муниципального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округа» ( проектирование, реконструкция газопроводных сетей </a:t>
                      </a:r>
                      <a:r>
                        <a:rPr lang="ru-RU" sz="1200" b="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д.Торханы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153,7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153,7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6503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4 545,8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4 525,2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50829" y="764704"/>
            <a:ext cx="337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  <a:p>
            <a:endParaRPr lang="ru-RU" b="1" i="1" dirty="0">
              <a:solidFill>
                <a:srgbClr val="F020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shumraifo08\Desktop\zamena_promyshlennoj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5013176"/>
            <a:ext cx="3172688" cy="165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humraifo08\Desktop\1633808833_81-p-septik-dlya-chastnogo-doma-foto-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34798"/>
            <a:ext cx="2708602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86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6802" y="14394"/>
            <a:ext cx="9144000" cy="720080"/>
          </a:xfrm>
          <a:prstGeom prst="rect">
            <a:avLst/>
          </a:prstGeom>
          <a:solidFill>
            <a:schemeClr val="accent6">
              <a:lumMod val="40000"/>
              <a:lumOff val="6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Шумерлинского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Обеспечение граждан Шумерлинского муниципального округа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доступным и комфортным жильем»</a:t>
            </a:r>
          </a:p>
          <a:p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832" y="657562"/>
            <a:ext cx="337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  <a:p>
            <a:endParaRPr lang="ru-RU" b="1" i="1" dirty="0">
              <a:solidFill>
                <a:srgbClr val="F020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899189"/>
              </p:ext>
            </p:extLst>
          </p:nvPr>
        </p:nvGraphicFramePr>
        <p:xfrm>
          <a:off x="107504" y="1268761"/>
          <a:ext cx="6330817" cy="207224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277058"/>
                <a:gridCol w="968265"/>
                <a:gridCol w="1042747"/>
                <a:gridCol w="1042747"/>
              </a:tblGrid>
              <a:tr h="7920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</a:t>
                      </a:r>
                      <a:r>
                        <a:rPr lang="en-US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году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«Поддержка строительства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жилья в Шумерлинском муниципальном округе» (социальные выплаты на строительство (приобретение) жилья воспользовались 7 семей)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4 469,8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4 469,7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3146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4 469,7 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4 469,7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8" name="Picture 4" descr="C:\Users\shumraifo08\Desktop\7c5886ec0013079242f2269604a0b9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202" y="1303893"/>
            <a:ext cx="2524482" cy="169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2889" y="3645024"/>
            <a:ext cx="9144000" cy="576064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«Развитие  земельных и имущественных отношений»                                                                                                                                    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58378" y="4041938"/>
            <a:ext cx="337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  <a:p>
            <a:pPr algn="ctr"/>
            <a:endParaRPr lang="ru-RU" b="1" i="1" dirty="0">
              <a:solidFill>
                <a:srgbClr val="F020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47349"/>
              </p:ext>
            </p:extLst>
          </p:nvPr>
        </p:nvGraphicFramePr>
        <p:xfrm>
          <a:off x="107504" y="4369140"/>
          <a:ext cx="6851803" cy="22402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392488"/>
                <a:gridCol w="792088"/>
                <a:gridCol w="792088"/>
                <a:gridCol w="875139"/>
              </a:tblGrid>
              <a:tr h="5720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</a:t>
                      </a:r>
                      <a:r>
                        <a:rPr lang="en-US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году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3009"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 Управление муниципальным</a:t>
                      </a:r>
                      <a:r>
                        <a:rPr lang="ru-RU" sz="1200" b="0" i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имуществом» </a:t>
                      </a:r>
                    </a:p>
                    <a:p>
                      <a:r>
                        <a:rPr lang="ru-RU" sz="1100" b="0" i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обеспечение реализации полномочий по техническому учету, технической инвентаризации и определению  кадастровой стоимости объектов недвижимости;  проведение землеустроительных (кадастровых)  работ по земельным участкам и внесение сведений в кадастр недвижимости)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1 056,4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1 056,4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31825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1 056,4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1 056,4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755755" y="4226604"/>
            <a:ext cx="2207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rgbClr val="FF0000"/>
                </a:solidFill>
              </a:rPr>
              <a:t>Эффективное управление </a:t>
            </a:r>
          </a:p>
          <a:p>
            <a:r>
              <a:rPr lang="ru-RU" sz="1200" b="1" dirty="0" smtClean="0">
                <a:solidFill>
                  <a:srgbClr val="FF0000"/>
                </a:solidFill>
              </a:rPr>
              <a:t>муниципальным имуществом</a:t>
            </a:r>
            <a:endParaRPr lang="ru-RU" sz="1200" b="1" dirty="0">
              <a:solidFill>
                <a:srgbClr val="FF0000"/>
              </a:solidFill>
            </a:endParaRPr>
          </a:p>
        </p:txBody>
      </p:sp>
      <p:pic>
        <p:nvPicPr>
          <p:cNvPr id="16" name="Рисунок 15" descr="скачанные файлы (29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307" y="4720958"/>
            <a:ext cx="2003719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7652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553" y="39114"/>
            <a:ext cx="9144000" cy="1052736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Обеспечение общественного порядка и противодействие преступности»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521220"/>
              </p:ext>
            </p:extLst>
          </p:nvPr>
        </p:nvGraphicFramePr>
        <p:xfrm>
          <a:off x="107504" y="1091850"/>
          <a:ext cx="6048672" cy="517228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816424"/>
                <a:gridCol w="720080"/>
                <a:gridCol w="720080"/>
                <a:gridCol w="792088"/>
              </a:tblGrid>
              <a:tr h="7529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2год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</a:t>
                      </a:r>
                      <a:r>
                        <a:rPr lang="en-US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46707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«Профилактика правонарушений»</a:t>
                      </a:r>
                      <a:r>
                        <a:rPr lang="en-US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мероприятия, направленные  на профилактику и предупреждение бытовой преступности ;материальное стимулирование народных дружинников)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237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«Профилактика незаконного потребления наркотических средств и психотропных веществ, наркомании 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 Шумерлинском муниципальном округе» </a:t>
                      </a:r>
                      <a:r>
                        <a:rPr lang="ru-RU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(создание рекламы по формированию негативного отношения к незаконному обороту и потреблению наркотиков, популяции здорового образа жизни)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20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«Предупреждение детской беспризорности,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безнадзорности и правонарушений несовершеннолетних</a:t>
                      </a: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(на создание комиссий по делам несовершеннолетних и организации деятельности  таких комиссий; на мероприятия,</a:t>
                      </a:r>
                      <a:r>
                        <a:rPr lang="ru-RU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направленные на снижение количества преступлений, совершаемых несовершеннолетними гражданами)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410,5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410,5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20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реализации МП «Обеспечение общественного порядка и противодействия преступности»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en-US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644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462,7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462,7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8" name="Picture 4" descr="C:\Users\shumraifo08\Desktop\543e98b82238a725328f00aac87207f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280" y="894647"/>
            <a:ext cx="2166185" cy="1569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191945" y="571482"/>
            <a:ext cx="337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  <a:p>
            <a:pPr algn="ctr"/>
            <a:endParaRPr lang="ru-RU" b="1" i="1" dirty="0">
              <a:solidFill>
                <a:srgbClr val="F020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shumraifo08\Desktop\Презентация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464087"/>
            <a:ext cx="259228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humraifo08\Desktop\7amzfIYlg_Q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696" y="4408303"/>
            <a:ext cx="2532304" cy="168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51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0" y="-4098"/>
            <a:ext cx="9144000" cy="678837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среды»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47864" y="382351"/>
            <a:ext cx="337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  <a:p>
            <a:pPr algn="ctr"/>
            <a:endParaRPr lang="ru-RU" b="1" i="1" dirty="0">
              <a:solidFill>
                <a:srgbClr val="F020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196360"/>
              </p:ext>
            </p:extLst>
          </p:nvPr>
        </p:nvGraphicFramePr>
        <p:xfrm>
          <a:off x="0" y="674739"/>
          <a:ext cx="7236296" cy="20116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722105"/>
                <a:gridCol w="921492"/>
                <a:gridCol w="844701"/>
                <a:gridCol w="747998"/>
              </a:tblGrid>
              <a:tr h="6660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</a:t>
                      </a:r>
                      <a:r>
                        <a:rPr lang="en-US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году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3009"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 Благоустройство дворовых</a:t>
                      </a:r>
                      <a:r>
                        <a:rPr lang="ru-RU" sz="1200" b="0" i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общественных территорий»</a:t>
                      </a:r>
                    </a:p>
                    <a:p>
                      <a:r>
                        <a:rPr lang="ru-RU" sz="1200" b="0" i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 на благоустройство дворовых территорий – 560,0 тыс. рублей;</a:t>
                      </a:r>
                    </a:p>
                    <a:p>
                      <a:r>
                        <a:rPr lang="ru-RU" sz="1200" b="0" i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уличное освещение – 3 114,8 тыс. рублей; </a:t>
                      </a:r>
                    </a:p>
                    <a:p>
                      <a:r>
                        <a:rPr lang="ru-RU" sz="1200" b="0" i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-мероприятия по благоустройству территории– 7 171,3 тыс. рублей )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14 765,1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10 955,0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74,2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31825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14 765,1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10 955,0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 descr="C:\Users\shumraifo08\Desktop\2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520929"/>
            <a:ext cx="1903683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5798" y="3313519"/>
            <a:ext cx="9144000" cy="648072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« Комплексное развитие сельских территорий»                                                                                                                                        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75139"/>
              </p:ext>
            </p:extLst>
          </p:nvPr>
        </p:nvGraphicFramePr>
        <p:xfrm>
          <a:off x="0" y="3948265"/>
          <a:ext cx="9143999" cy="179283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6948264"/>
                <a:gridCol w="792088"/>
                <a:gridCol w="648072"/>
                <a:gridCol w="755575"/>
              </a:tblGrid>
              <a:tr h="7048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2022 году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6024"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«Создание и развитие инфраструктуры на сельских территориях </a:t>
                      </a:r>
                      <a:r>
                        <a:rPr lang="ru-RU" sz="12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r>
                        <a:rPr lang="ru-RU" sz="10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0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0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реализации проектов , основанных на местных инициативах : на обустройство и ремонт дорог – 25 568,6 тыс. рублей, по объектам ЖКХ  сельских поселений– 25 297,9 тыс. рублей, на благоустройство территорий сельских поселений – 15 429,3 тыс. рублей, на обустройство и ремонт образовательных учреждений – 1 340,0 тыс. рублей )</a:t>
                      </a:r>
                      <a:endParaRPr lang="ru-RU" sz="1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137 974,6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67 635,8</a:t>
                      </a:r>
                      <a:endParaRPr lang="ru-RU" sz="1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49,0</a:t>
                      </a:r>
                      <a:endParaRPr lang="ru-RU" sz="1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6447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137 974,6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67 635,8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987823" y="3789039"/>
            <a:ext cx="337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  <a:p>
            <a:pPr algn="ctr"/>
            <a:endParaRPr lang="ru-RU" b="1" i="1" dirty="0">
              <a:solidFill>
                <a:srgbClr val="F020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C:\Users\shumraifo08\Desktop\slide-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661248"/>
            <a:ext cx="1669668" cy="112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shumraifo08\Desktop\Kapitalnyj_remont_avtomobilnoj_dorogi_v_d._Novoe_Izambaev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337" y="5661248"/>
            <a:ext cx="1418730" cy="104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0" descr="C:\Users\shumraifo08\Desktop\smgi9ismdhrymn3aaff6054vuecl1pn2ifdecfkwh8jklp-od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506" y="641704"/>
            <a:ext cx="1851494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9" descr="C:\Users\shumraifo08\Desktop\utverzhdena-gosudarstvennaya-programma-kompleksnogo-razvitiya-selskih-territoriy-na-period-2020-2025-godov-12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975" y="2204864"/>
            <a:ext cx="1907025" cy="99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591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553" y="39114"/>
            <a:ext cx="9144000" cy="1052736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Социальная поддержка  граждан»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477837"/>
              </p:ext>
            </p:extLst>
          </p:nvPr>
        </p:nvGraphicFramePr>
        <p:xfrm>
          <a:off x="-15824" y="1038490"/>
          <a:ext cx="5883968" cy="231850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435696"/>
                <a:gridCol w="792088"/>
                <a:gridCol w="792088"/>
                <a:gridCol w="864096"/>
              </a:tblGrid>
              <a:tr h="8249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</a:p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2022 году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97408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«Социальная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обеспечение  граждан»</a:t>
                      </a:r>
                    </a:p>
                    <a:p>
                      <a:pPr algn="just"/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 расходы на выплату пенсии  за выслугу лет  муниципальным служащим- 258,4 тыс. рублей;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соцподдержки по оплате ЖКУ – 1 592,8 тыс. рублей;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возмещение затрат на организацию мероприятий по захоронению участников СВО- 34,5 тыс. рублей  ).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1 991,4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1 885,7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94,7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6668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1 991,4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1 885,7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94,7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Рисунок 10" descr="pensiy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00454" y="980728"/>
            <a:ext cx="1274940" cy="1514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3796905" y="446452"/>
            <a:ext cx="337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  <a:p>
            <a:pPr algn="ctr"/>
            <a:endParaRPr lang="ru-RU" b="1" i="1" dirty="0">
              <a:solidFill>
                <a:srgbClr val="F020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shumraifo08\Desktop\8ebe08e346774237bfb50d05ad3d964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832" y="1244891"/>
            <a:ext cx="1614961" cy="174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-4748" y="3284984"/>
            <a:ext cx="9144000" cy="648072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« Содействие занятости населения»                                                                                         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</a:p>
          <a:p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602571"/>
              </p:ext>
            </p:extLst>
          </p:nvPr>
        </p:nvGraphicFramePr>
        <p:xfrm>
          <a:off x="35496" y="3933056"/>
          <a:ext cx="7056783" cy="267354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190880"/>
                <a:gridCol w="859771"/>
                <a:gridCol w="788124"/>
                <a:gridCol w="1218008"/>
              </a:tblGrid>
              <a:tr h="5943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</a:t>
                      </a:r>
                    </a:p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</a:t>
                      </a:r>
                    </a:p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</a:t>
                      </a:r>
                      <a:r>
                        <a:rPr lang="en-US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5214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«Активная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политика занятости населения и социальная поддержка безработных граждан»</a:t>
                      </a:r>
                    </a:p>
                    <a:p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(организация временного трудоустройства несовершеннолетних граждан в возрасте от 14 до 18 лет в свободное от учебы время)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135,1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132,3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97,9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91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«Безопасный труд»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 осуществление госполномочий в сфере трудовых отношений- 71,7 тыс. рублей).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2782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206,8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204,0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9" name="Picture 2" descr="C:\Users\shumraifo08\Desktop\podr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795" y="3933056"/>
            <a:ext cx="1327034" cy="99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shumraifo08\Desktop\-truda_dlya_IP-800x6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795" y="5213226"/>
            <a:ext cx="1327034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0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553" y="39114"/>
            <a:ext cx="9144000" cy="1052736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Развитие культуры»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008559"/>
              </p:ext>
            </p:extLst>
          </p:nvPr>
        </p:nvGraphicFramePr>
        <p:xfrm>
          <a:off x="107504" y="1157329"/>
          <a:ext cx="5835526" cy="545608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456384"/>
                <a:gridCol w="792088"/>
                <a:gridCol w="792088"/>
                <a:gridCol w="794966"/>
              </a:tblGrid>
              <a:tr h="5434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2022 году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74487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культуры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34 415,6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33 936,7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98,6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9335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 «Развитие библиотечного дела»</a:t>
                      </a:r>
                    </a:p>
                    <a:p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(обеспечение деятельности библиотек)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7 656,2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7 656,2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1423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 2.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«Развитие образования в сфере культуры и искусства»</a:t>
                      </a:r>
                    </a:p>
                    <a:p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(обеспечение деятельности детской музыкальной школы)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2 833,2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2 833,2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04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 3. «Сохранение и развитие народного творчества»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(обеспечение деятельности клубных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учреждений)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17 753,6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17 274,7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97,3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04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 4. «Развитие муниципальных учреждений культуры»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 на обустройство воинских  захоронений</a:t>
                      </a:r>
                      <a:r>
                        <a:rPr lang="ru-RU" sz="105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96,7 тыс. рублей;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софинансирование расходов связанных с реализацией майских указов 1 000,9 тыс. рублей;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05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МТБ учреждений культуры  4 225,0 тыс. рублей;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укрепление МТБ муниципальных библиотек – 680,0 тыс. рублей</a:t>
                      </a:r>
                      <a:endParaRPr lang="ru-RU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6 002,6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6 002,6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04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 5. «Реализация мероприятий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«Творческие люди»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(выплата поощрения лучшим муниципальным учреждениям культуры и их работникам)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170,0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170,0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 descr="C:\Users\shumraifo08\Desktop\212439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05" y="1091850"/>
            <a:ext cx="2664295" cy="164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796600" y="674739"/>
            <a:ext cx="337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  <a:p>
            <a:pPr algn="ctr"/>
            <a:endParaRPr lang="ru-RU" b="1" i="1" dirty="0">
              <a:solidFill>
                <a:srgbClr val="F020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 descr="C:\Users\shumraifo08\Desktop\img_85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141" y="2740093"/>
            <a:ext cx="2650859" cy="171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humraifo08\Desktop\dsc04937-3868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991" y="4454362"/>
            <a:ext cx="2650859" cy="196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15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553" y="39114"/>
            <a:ext cx="9144000" cy="1052736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Развитие физической культуры и спорта»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401344"/>
              </p:ext>
            </p:extLst>
          </p:nvPr>
        </p:nvGraphicFramePr>
        <p:xfrm>
          <a:off x="6497" y="1068206"/>
          <a:ext cx="6833754" cy="221677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133455"/>
                <a:gridCol w="936104"/>
                <a:gridCol w="864096"/>
                <a:gridCol w="900099"/>
              </a:tblGrid>
              <a:tr h="6089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</a:t>
                      </a:r>
                    </a:p>
                    <a:p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</a:t>
                      </a:r>
                    </a:p>
                    <a:p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05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</a:t>
                      </a:r>
                      <a:r>
                        <a:rPr lang="en-US" sz="105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5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году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105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 физической культуры и массового спорта»</a:t>
                      </a:r>
                      <a:endParaRPr lang="en-US" sz="105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05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футбольного поля при МАУ ДО «Спортивная школа </a:t>
                      </a:r>
                      <a:r>
                        <a:rPr lang="ru-RU" sz="1050" b="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им.В.Н.Ярды</a:t>
                      </a:r>
                      <a:r>
                        <a:rPr lang="ru-RU" sz="105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</a:t>
                      </a:r>
                      <a:endParaRPr lang="ru-RU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31 725,5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31 723,5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926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105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 спорта высших достижений и системы подготовки спортивного резерва»</a:t>
                      </a:r>
                      <a:endParaRPr lang="en-US" sz="105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05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детско- юношеской спортивной школы)</a:t>
                      </a:r>
                      <a:endParaRPr lang="ru-RU" sz="105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3 986,8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3 986,8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1156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35 712,3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35 710,3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96601" y="768684"/>
            <a:ext cx="337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  <a:p>
            <a:pPr algn="ctr"/>
            <a:endParaRPr lang="ru-RU" b="1" i="1" dirty="0">
              <a:solidFill>
                <a:srgbClr val="F020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shumraifo08\Desktop\img-20210221-wa0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252" y="674739"/>
            <a:ext cx="236984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humraifo08\Desktop\20190330_1137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252" y="2114899"/>
            <a:ext cx="2303748" cy="102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-18553" y="3320988"/>
            <a:ext cx="9097333" cy="504056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  « Развитие сельского хозяйства и регулирование рынка  сельскохозяйственной продукции, сырья и продовольствия»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27522"/>
              </p:ext>
            </p:extLst>
          </p:nvPr>
        </p:nvGraphicFramePr>
        <p:xfrm>
          <a:off x="0" y="3717032"/>
          <a:ext cx="7311368" cy="3196395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578698"/>
                <a:gridCol w="1541755"/>
                <a:gridCol w="1136030"/>
                <a:gridCol w="1054885"/>
              </a:tblGrid>
              <a:tr h="5960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5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</a:p>
                    <a:p>
                      <a:pPr algn="ctr"/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05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2022 году</a:t>
                      </a:r>
                      <a:endParaRPr lang="ru-RU"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96079">
                <a:tc>
                  <a:txBody>
                    <a:bodyPr/>
                    <a:lstStyle/>
                    <a:p>
                      <a:r>
                        <a:rPr lang="ru-RU" sz="105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</a:t>
                      </a:r>
                      <a:r>
                        <a:rPr lang="ru-RU" sz="1050" b="1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ветеринарии»</a:t>
                      </a:r>
                    </a:p>
                    <a:p>
                      <a:r>
                        <a:rPr lang="ru-RU" sz="1050" b="1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05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мероприятий при осуществлении деятельности по обращению с животными без владельцев</a:t>
                      </a:r>
                      <a:endParaRPr lang="ru-RU" sz="105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349,4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314,4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90,0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96079">
                <a:tc>
                  <a:txBody>
                    <a:bodyPr/>
                    <a:lstStyle/>
                    <a:p>
                      <a:r>
                        <a:rPr lang="ru-RU" sz="105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мелиорации земель сельскохозяйственного назначения» </a:t>
                      </a:r>
                    </a:p>
                    <a:p>
                      <a:r>
                        <a:rPr lang="ru-RU" sz="105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050" b="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</a:t>
                      </a:r>
                      <a:r>
                        <a:rPr lang="ru-RU" sz="105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кадастровых работ </a:t>
                      </a:r>
                      <a:endParaRPr lang="ru-RU" sz="105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104,3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104,0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20075">
                <a:tc>
                  <a:txBody>
                    <a:bodyPr/>
                    <a:lstStyle/>
                    <a:p>
                      <a:r>
                        <a:rPr lang="ru-RU" sz="105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отраслей агропромышленного комплекса»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050" b="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Стимулирование</a:t>
                      </a:r>
                      <a:r>
                        <a:rPr lang="ru-RU" sz="105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подотраслей АПК- 335,5 тыс. рублей;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05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-поддержка граждан ведущих ЛПХ на спецрежиме «Налог на профессиональный доход»- 1435,0 тыс. руб.;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05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мероприятия по борьбе с борщевиком Сосновским – 68,1 тыс. рублей.</a:t>
                      </a:r>
                      <a:endParaRPr lang="ru-RU" sz="1050" b="1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1 844,7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1 838,6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6598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0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2 298,4</a:t>
                      </a:r>
                      <a:endParaRPr lang="ru-RU" sz="10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2 257,0</a:t>
                      </a:r>
                      <a:endParaRPr lang="ru-RU" sz="10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98,2</a:t>
                      </a:r>
                      <a:endParaRPr lang="ru-RU" sz="10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Picture 2" descr="C:\Users\shumraifo08\Desktop\otlov-soba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076" y="3833808"/>
            <a:ext cx="1718704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shumraifo08\Desktop\84ff5ab7c2fc63d5dfb068576ca1fb9d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28927" y="5157192"/>
            <a:ext cx="1800200" cy="139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90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9291" y="17566"/>
            <a:ext cx="9144000" cy="729570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Развитие образования»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902420"/>
              </p:ext>
            </p:extLst>
          </p:nvPr>
        </p:nvGraphicFramePr>
        <p:xfrm>
          <a:off x="34957" y="692697"/>
          <a:ext cx="6832643" cy="621329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400614"/>
                <a:gridCol w="792088"/>
                <a:gridCol w="792088"/>
                <a:gridCol w="847853"/>
              </a:tblGrid>
              <a:tr h="7200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(план), в </a:t>
                      </a:r>
                      <a:r>
                        <a:rPr lang="ru-RU" sz="11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(факт), в тыс. руб.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</a:t>
                      </a:r>
                      <a:r>
                        <a:rPr lang="en-US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0089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«Поддержка развития образования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МБОУ – 33 335,0 тыс. рублей;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госполномочий  на реализацию прав получение  общедоступного  и бесплатного образования (заработная плата и учебные расходы) – 73 360,8 тыс. рублей;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Выплата ежемесячного вознаграждения за классное руководство – 4 279,1 тыс. рублей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льготного питания – 292,0 тыс. рублей;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бесплатного горячего питания обучающихся, получающих начальное образование – 1 395,2 тыс. рублей;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бесплатного питания детей из многодетных малоимущих семей – 176,2 тыс. рублей. 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центров образования естественно- научной и технологической направленности в общеобразовательных организациях – 3 003,6 тыс. рублей;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Софинансирование связанное с повышением заработной платы </a:t>
                      </a:r>
                      <a:r>
                        <a:rPr lang="ru-RU" sz="1100" b="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педработников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соответствии с Указом Президента Российской Федерации  от 01.06.2012 г. – 628,2 тыс. рублей;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Персонифицированное финансирование </a:t>
                      </a:r>
                      <a:r>
                        <a:rPr lang="ru-RU" sz="1100" b="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допобразования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детей –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2 240,2 тыс. рублей.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119 234,3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118 777,3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</a:t>
                      </a: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7074">
                <a:tc>
                  <a:txBody>
                    <a:bodyPr/>
                    <a:lstStyle/>
                    <a:p>
                      <a:r>
                        <a:rPr lang="ru-RU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«Молодежь Шумерлинского муниципального округа»: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талантливой и одаренной молодежи- 46,4 тыс. рублей;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Организация отдыха детей в загородных лагерях, пришкольных лагерях – 699,3 тыс. рублей.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745,7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745,7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25219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«Патриотическое воспитание и допризывная подготовка молодежи</a:t>
                      </a:r>
                      <a:r>
                        <a:rPr lang="ru-RU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Шумерлинского муниципального округа»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310,5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310,5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1423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реализации</a:t>
                      </a:r>
                      <a:r>
                        <a:rPr lang="ru-RU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муниципальной программы «Развитие образования» 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4 943,1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4 943,1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161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125 233,6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124 776,6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 descr="C:\Users\shumraifo08\Desktop\fe54586e-f873-4919-8795-e0e78053285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478" y="674739"/>
            <a:ext cx="1832831" cy="1204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55576" y="954068"/>
            <a:ext cx="337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  <a:p>
            <a:pPr algn="ctr"/>
            <a:endParaRPr lang="ru-RU" b="1" i="1" dirty="0">
              <a:solidFill>
                <a:srgbClr val="F020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shumraifo08\Desktop\scale_12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960315"/>
            <a:ext cx="1756792" cy="133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humraifo08\Desktop\dee7c525228de0a18ef2f895fbc004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04621" y="1879729"/>
            <a:ext cx="1620088" cy="108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humraifo08\Desktop\1637204285_1-pro-dachnikov-com-p-dizain-kabinetov-nachalnikh-klassov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620" y="4296971"/>
            <a:ext cx="1642505" cy="126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shumraifo08\Desktop\pitanie-v-shkolnyh-stolovyh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316" y="5561102"/>
            <a:ext cx="1508349" cy="12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69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553" y="0"/>
            <a:ext cx="9144000" cy="1091850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Шумерлинского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Повышение безопасности жизнедеятельности 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и территорий  Шумерлинского муниципального округа»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302851"/>
              </p:ext>
            </p:extLst>
          </p:nvPr>
        </p:nvGraphicFramePr>
        <p:xfrm>
          <a:off x="0" y="1052736"/>
          <a:ext cx="8775197" cy="2790263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364088"/>
                <a:gridCol w="1152128"/>
                <a:gridCol w="1152128"/>
                <a:gridCol w="1106853"/>
              </a:tblGrid>
              <a:tr h="6089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2022 году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«Защита</a:t>
                      </a:r>
                      <a:r>
                        <a:rPr lang="ru-RU" sz="11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населения и территорий  от чрезвычайных ситуаций природного и техногенного характера, обеспечение пожарной безопасности и безопасности населения на водных объектах на территории Шумерлинского муниципального округа» (расходы связанные с выполнением мероприятий по обеспечению пожарной безопасности на территории округа)</a:t>
                      </a:r>
                      <a:endParaRPr lang="ru-RU" sz="11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686,7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676,6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98,5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«Профилактика терроризма и экстремисткой</a:t>
                      </a:r>
                      <a:r>
                        <a:rPr lang="ru-RU" sz="12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деятельности в  Шумерлинском муниципальном округе»</a:t>
                      </a:r>
                      <a:endParaRPr lang="ru-RU" sz="12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6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«Построение (развитие) АПК «Безопасный город»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1 845,8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1 843,8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644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2 550,5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2 540,4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 descr="C:\Users\shumraifo08\Desktop\e0490249b29f17cd1455502052df709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797152"/>
            <a:ext cx="1936435" cy="1432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shumraifo08\Desktop\metallodetektor_ruchnoy_garrett_superscanner_foto_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596" y="4797152"/>
            <a:ext cx="2169047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191945" y="571482"/>
            <a:ext cx="337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  <a:p>
            <a:pPr algn="ctr"/>
            <a:endParaRPr lang="ru-RU" b="1" i="1" dirty="0">
              <a:solidFill>
                <a:srgbClr val="F020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shumraifo08\Desktop\bda50dcb5c288445e2446d1b8b572a8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2706126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56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553" y="39114"/>
            <a:ext cx="9144000" cy="1052736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Экономическое развитие»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950503"/>
              </p:ext>
            </p:extLst>
          </p:nvPr>
        </p:nvGraphicFramePr>
        <p:xfrm>
          <a:off x="0" y="1091850"/>
          <a:ext cx="9036496" cy="304579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6588224"/>
                <a:gridCol w="720080"/>
                <a:gridCol w="792088"/>
                <a:gridCol w="936104"/>
              </a:tblGrid>
              <a:tr h="6577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2022 году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21435"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«Инвестиционный климат</a:t>
                      </a:r>
                      <a:r>
                        <a:rPr lang="ru-RU" sz="1200" b="1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(грант проведение эффективности деятельности органов местного самоуправления за счет республиканского бюджета)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Выполнение работ по  созданию новых функциональных компонентов безопасности (установки видеонаблюдения, приобретение систем видеооборудования) для эффективного функционирования АПК  "Безопасный город" на территории Шумерлинского муниципального округа 2 814,0 тыс. рублей;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Установка опор для систем видеонаблюдения и  технических средств  для обеспечения правопорядка и безопасности в общественных местах, а также повышения безопасности дорожного движения на территории Шумерлинского муниципального округа по развитию  АПК  "Безопасный город« 1 700,0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тыс. рублей.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4 514,0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4 514,0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8497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4 514,0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4 514,0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78306" y="768684"/>
            <a:ext cx="3493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7251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553" y="39114"/>
            <a:ext cx="9144000" cy="1052736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Развитие транспортной системы»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151958"/>
              </p:ext>
            </p:extLst>
          </p:nvPr>
        </p:nvGraphicFramePr>
        <p:xfrm>
          <a:off x="0" y="1106620"/>
          <a:ext cx="9125447" cy="261253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6804248"/>
                <a:gridCol w="720080"/>
                <a:gridCol w="720080"/>
                <a:gridCol w="881039"/>
              </a:tblGrid>
              <a:tr h="5856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2022 году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21435"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«Безопасные и качественные автомобильные</a:t>
                      </a:r>
                      <a:r>
                        <a:rPr lang="ru-RU" sz="1200" b="1" i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дороги»: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и ремонт а/д в границах муниципального округа- 14 553,9 тыс. руб.;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содержание а/д общего пользования в границах муниципального округа – 13 627,7 тыс. руб.;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и ремонт а/д в границах населенных пунктов поселения – 14 404,0 тыс. руб.;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а/д общего пользования в границах населенных пунктов поселения – 3 243,9 тыс. руб.;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1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Капитальный ремонт и ремонт дворовых  территорий многоквартирных домов – 556,5 тыс. рублей </a:t>
                      </a:r>
                      <a:endParaRPr lang="ru-RU" sz="11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46 409,4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46 386,0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99,95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62327"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«Б</a:t>
                      </a:r>
                      <a:r>
                        <a:rPr lang="ru-RU" sz="1200" b="1" i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езопасность дорожного движения»: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100" b="0" i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опасных участков улично- дорожной сети населенных пунктов – 468,3 тыс. рублей;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100" b="0" i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Участие детей в конкурсе «Безопасное колесо»- 8,5 тыс. рублей.</a:t>
                      </a:r>
                      <a:endParaRPr lang="ru-RU" sz="11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476,8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476,8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96303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46 886,2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46 862,8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99,95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Рисунок 11" descr="скачанные файлы (26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85" y="3928655"/>
            <a:ext cx="2233531" cy="1532977"/>
          </a:xfrm>
          <a:prstGeom prst="rect">
            <a:avLst/>
          </a:prstGeom>
        </p:spPr>
      </p:pic>
      <p:pic>
        <p:nvPicPr>
          <p:cNvPr id="9219" name="Picture 3" descr="C:\Users\shumraifo08\Desktop\170-millionov-rubley-zhdut-podryadchiki-ot-merii-voronezha-za-otremontirovannyie-dvoryi_2016-5-10_19-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346" y="3915279"/>
            <a:ext cx="2542731" cy="169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578306" y="768684"/>
            <a:ext cx="337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  <a:p>
            <a:pPr algn="ctr"/>
            <a:endParaRPr lang="ru-RU" b="1" i="1" dirty="0">
              <a:solidFill>
                <a:srgbClr val="F020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 descr="C:\Users\shumraifo08\Desktop\dsc_168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077" y="3915279"/>
            <a:ext cx="2109809" cy="158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shumraifo08\Desktop\87a9e90ad2a7ed3ed0559b78d93fb73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887" y="3926328"/>
            <a:ext cx="2242560" cy="168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37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553" y="39114"/>
            <a:ext cx="9144000" cy="1052736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общественными финансами и муниципальным долгом»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990569"/>
              </p:ext>
            </p:extLst>
          </p:nvPr>
        </p:nvGraphicFramePr>
        <p:xfrm>
          <a:off x="50291" y="1099118"/>
          <a:ext cx="9075156" cy="4316352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6393917"/>
                <a:gridCol w="864096"/>
                <a:gridCol w="864096"/>
                <a:gridCol w="953047"/>
              </a:tblGrid>
              <a:tr h="6118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</a:t>
                      </a:r>
                      <a:r>
                        <a:rPr lang="en-US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6213"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«Совершенствование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бюджетной политики и обеспечение сбалансированности  бюджета Шумерлинского муниципального округа»:</a:t>
                      </a:r>
                    </a:p>
                    <a:p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 поощрение управленческих муниципальных команд за счет дотации (гранта) – 2 436,5 тыс. руб.;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выплаты по обязательствам муниципального образования – 1 349,3 тыс. рублей;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 для частичной компенсации дополнительных расходов на повышение отдельным категориям работников с увеличением МРОТ – 1 067,6 тыс. рублей;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осуществление первичного воинского учета на территориях, где отсутствуют военные комиссариаты  499,3 тыс. рублей;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реализацию вопросов местного значения в сфере образования, культуры, физической культуры и спорта-  4 244,4 тыс. рублей;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обеспечение повышение оплаты труда предусмотренных майскими Указами Президента Российской Федерации – 743,7 тыс. рублей;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Резервный фонд администрации округа  -  50,0 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11 154,8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1200" b="0" i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390,8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93,2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76213"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реализации муниципальной программы «Управление общественными финансами и муниципальным долгом»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5 389,0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389,0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6568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16 543,8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15 779,8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95,4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5499126"/>
            <a:ext cx="2148680" cy="1411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7" descr="https://im0-tub-ru.yandex.net/i?id=02d782c0ad845eb77e97c6cb72166c10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504" y="5469937"/>
            <a:ext cx="1857389" cy="1243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 descr="C:\Users\shumraifo08\Desktop\article-82_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580" y="5738255"/>
            <a:ext cx="1821740" cy="93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 descr="скачанные файлы (28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1452" y="5617069"/>
            <a:ext cx="1883769" cy="1096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TextBox 19"/>
          <p:cNvSpPr txBox="1"/>
          <p:nvPr/>
        </p:nvSpPr>
        <p:spPr>
          <a:xfrm>
            <a:off x="1578306" y="768684"/>
            <a:ext cx="337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  <a:p>
            <a:pPr algn="ctr"/>
            <a:endParaRPr lang="ru-RU" b="1" i="1" dirty="0">
              <a:solidFill>
                <a:srgbClr val="F020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shumraifo08\Desktop\pustoy_klass_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577" y="5625191"/>
            <a:ext cx="1678943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59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553" y="39114"/>
            <a:ext cx="9144000" cy="1052736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Развитие потенциала муниципального управления»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294290"/>
              </p:ext>
            </p:extLst>
          </p:nvPr>
        </p:nvGraphicFramePr>
        <p:xfrm>
          <a:off x="171206" y="1435206"/>
          <a:ext cx="6993082" cy="362575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472802"/>
                <a:gridCol w="864096"/>
                <a:gridCol w="864096"/>
                <a:gridCol w="792088"/>
              </a:tblGrid>
              <a:tr h="6256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2022год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2022 году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7610"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«Совершенствование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управления в сфере юстиции»:</a:t>
                      </a:r>
                    </a:p>
                    <a:p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Осуществление полномочий по составлению списков  кандидатов в присяжные заседатели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18,6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18,6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45587"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потенциала муниципального управления»: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функций</a:t>
                      </a:r>
                      <a:r>
                        <a:rPr lang="ru-RU" sz="1200" b="0" i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муниципальных органов – 45 492,3 тыс. руб.;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ru-RU" sz="1200" b="0" i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 муниципальных учреждений –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ru-RU" sz="1200" b="0" i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15 400,8 тыс. рублей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61 491,8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60 984,5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5356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61 510,4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61 003,1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" name="Picture 4" descr="Весь Елец &quot; 2014 &quot; Феврал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54578" y="1362276"/>
            <a:ext cx="2095715" cy="13971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" descr="C:\Documents and Settings\Петрова\Рабочий стол\2136954043_b670879bac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363475"/>
            <a:ext cx="1847726" cy="137535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578306" y="1017602"/>
            <a:ext cx="337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  <a:p>
            <a:pPr algn="ctr"/>
            <a:endParaRPr lang="ru-RU" b="1" i="1" dirty="0">
              <a:solidFill>
                <a:srgbClr val="F020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shumraifo08\Desktop\HTB1PYtvMkzoK1RjSZFl761i4VXaq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215508"/>
            <a:ext cx="2189989" cy="1642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14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4171" y="89964"/>
            <a:ext cx="9144000" cy="1052736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Шумерлинского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Развитие строительного комплекса и архитектуры»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тыс. руб.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89964"/>
            <a:ext cx="1354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600" b="1" i="1" dirty="0" smtClean="0">
                <a:solidFill>
                  <a:srgbClr val="00B0F0"/>
                </a:solidFill>
                <a:latin typeface="+mn-lt"/>
              </a:rPr>
              <a:t>для граждан</a:t>
            </a:r>
            <a:endParaRPr lang="ru-RU" sz="1600" b="1" i="1" dirty="0">
              <a:solidFill>
                <a:srgbClr val="00B0F0"/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826008"/>
              </p:ext>
            </p:extLst>
          </p:nvPr>
        </p:nvGraphicFramePr>
        <p:xfrm>
          <a:off x="171206" y="1435206"/>
          <a:ext cx="6993082" cy="243703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472802"/>
                <a:gridCol w="864096"/>
                <a:gridCol w="864096"/>
                <a:gridCol w="792088"/>
              </a:tblGrid>
              <a:tr h="6256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подпрограммы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2022год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освоения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 в 2022 году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7610">
                <a:tc>
                  <a:txBody>
                    <a:bodyPr/>
                    <a:lstStyle/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«Градостроительная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деятельность в Шумерлинском муниципальном округе»:</a:t>
                      </a:r>
                    </a:p>
                    <a:p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 разработку генеральных планов муниципального образования 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970,0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970,0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5356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970,0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970,0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578306" y="1017602"/>
            <a:ext cx="33784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020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</a:t>
            </a:r>
          </a:p>
          <a:p>
            <a:pPr algn="ctr"/>
            <a:endParaRPr lang="ru-RU" b="1" i="1" dirty="0">
              <a:solidFill>
                <a:srgbClr val="F0207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 descr="C:\Users\shumraifo08\Desktop\genplan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17032"/>
            <a:ext cx="342092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071546"/>
            <a:ext cx="785818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4013" algn="ctr"/>
            <a:endParaRPr lang="ru-RU" sz="4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54013" algn="ctr"/>
            <a:endParaRPr lang="ru-RU" sz="44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54013"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  ЗА    ВНИМАНИЕ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10442</TotalTime>
  <Words>4318</Words>
  <Application>Microsoft Office PowerPoint</Application>
  <PresentationFormat>Экран (4:3)</PresentationFormat>
  <Paragraphs>1110</Paragraphs>
  <Slides>30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параметры исполнения  бюджета Шумерлинского муниципального округа за 2022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Raifo08</dc:creator>
  <cp:lastModifiedBy>Надежда Петрова</cp:lastModifiedBy>
  <cp:revision>547</cp:revision>
  <cp:lastPrinted>2023-04-05T11:49:32Z</cp:lastPrinted>
  <dcterms:created xsi:type="dcterms:W3CDTF">2016-04-06T11:01:55Z</dcterms:created>
  <dcterms:modified xsi:type="dcterms:W3CDTF">2023-04-20T13:30:46Z</dcterms:modified>
</cp:coreProperties>
</file>