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0" r:id="rId3"/>
    <p:sldId id="264" r:id="rId4"/>
    <p:sldId id="261" r:id="rId5"/>
    <p:sldId id="262" r:id="rId6"/>
    <p:sldId id="263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2" d="100"/>
          <a:sy n="122" d="100"/>
        </p:scale>
        <p:origin x="90" y="-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8/25/2023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6B34EE-B18C-7C0D-3F67-741BC89C81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013" y="1782698"/>
            <a:ext cx="8233281" cy="1646302"/>
          </a:xfrm>
        </p:spPr>
        <p:txBody>
          <a:bodyPr/>
          <a:lstStyle/>
          <a:p>
            <a:pPr algn="ctr"/>
            <a:r>
              <a:rPr lang="ru-RU" sz="2400" dirty="0"/>
              <a:t>Предложения рабочей группы по вопросам совершенствования государственного(муниципального) финансового контроля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2A45FFD-9690-A32D-D1A8-FE4977FE7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2185" y="3812295"/>
            <a:ext cx="7766936" cy="1096899"/>
          </a:xfrm>
        </p:spPr>
        <p:txBody>
          <a:bodyPr/>
          <a:lstStyle/>
          <a:p>
            <a:pPr algn="ctr"/>
            <a:r>
              <a:rPr lang="ru-RU" dirty="0"/>
              <a:t>Малая группа 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D3F41F-6A7E-98A3-6979-2C2A72C96B1D}"/>
              </a:ext>
            </a:extLst>
          </p:cNvPr>
          <p:cNvSpPr txBox="1"/>
          <p:nvPr/>
        </p:nvSpPr>
        <p:spPr>
          <a:xfrm flipH="1">
            <a:off x="4281114" y="6090699"/>
            <a:ext cx="3629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г. Барнаул 2023</a:t>
            </a:r>
          </a:p>
        </p:txBody>
      </p:sp>
    </p:spTree>
    <p:extLst>
      <p:ext uri="{BB962C8B-B14F-4D97-AF65-F5344CB8AC3E}">
        <p14:creationId xmlns:p14="http://schemas.microsoft.com/office/powerpoint/2010/main" val="443198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5B84FA-5C1D-1F6B-AF4F-BDFF88CB4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005" y="156238"/>
            <a:ext cx="8596668" cy="1320800"/>
          </a:xfrm>
        </p:spPr>
        <p:txBody>
          <a:bodyPr>
            <a:normAutofit/>
          </a:bodyPr>
          <a:lstStyle/>
          <a:p>
            <a:r>
              <a:rPr lang="ru-RU" sz="2400" dirty="0"/>
              <a:t>Взаимное признание результатов контрольной деятельности органов ВГФК различного уровня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914076-96E7-FE90-BA76-99BC9C1CE9FB}"/>
              </a:ext>
            </a:extLst>
          </p:cNvPr>
          <p:cNvSpPr txBox="1"/>
          <p:nvPr/>
        </p:nvSpPr>
        <p:spPr>
          <a:xfrm>
            <a:off x="504340" y="1201282"/>
            <a:ext cx="7578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b="1" dirty="0"/>
              <a:t>Общее мнение:</a:t>
            </a:r>
            <a:r>
              <a:rPr lang="ru-RU" dirty="0"/>
              <a:t> есть необходимость взаимного признания результатов проверки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8E07A89-41B5-DD27-F73A-64EB281D7487}"/>
              </a:ext>
            </a:extLst>
          </p:cNvPr>
          <p:cNvSpPr txBox="1"/>
          <p:nvPr/>
        </p:nvSpPr>
        <p:spPr>
          <a:xfrm>
            <a:off x="562005" y="2208845"/>
            <a:ext cx="1009363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Пример контрольного управления НСО (в рамках соглашения КУ НСО и УФК НСО):</a:t>
            </a:r>
          </a:p>
          <a:p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00B05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Положительный пример: 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 результатам проверки, учитывая признаки ущерба не только областного, но и</a:t>
            </a:r>
            <a:r>
              <a:rPr lang="ru-RU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федерального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бюджетов, Контрольное управление НСО проинформировало УФК НСО. По результатам переговоров принято решение, что, </a:t>
            </a:r>
            <a:r>
              <a:rPr lang="ru-RU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целях исключения «дубля»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проведения дополнительной проверки со стороны УФК НСО, УФК НСО </a:t>
            </a:r>
            <a:r>
              <a:rPr lang="ru-RU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подключится к реализации результатов контроля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 случае, если учреждение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в установленный в представлении (предписании) Контрольного управления НСО срок не заменит товар на требуемый контрактом или </a:t>
            </a:r>
            <a:r>
              <a:rPr lang="ru-RU" sz="1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не возместит средства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в соответствующие бюджеты. </a:t>
            </a:r>
          </a:p>
          <a:p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Отрицательный пример: </a:t>
            </a:r>
            <a:r>
              <a:rPr lang="ru-RU" sz="1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 итогам проверки УФК для выставления представления была проведена проверка КУ НСО, где были сделаны противоположные чем у УФК выводы</a:t>
            </a:r>
          </a:p>
          <a:p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94DF5A-730B-1C16-23C9-8D824FB24035}"/>
              </a:ext>
            </a:extLst>
          </p:cNvPr>
          <p:cNvSpPr txBox="1"/>
          <p:nvPr/>
        </p:nvSpPr>
        <p:spPr>
          <a:xfrm>
            <a:off x="562005" y="4986122"/>
            <a:ext cx="9409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Пример Чувашии:</a:t>
            </a:r>
            <a:r>
              <a:rPr lang="ru-RU" sz="1400" dirty="0"/>
              <a:t> </a:t>
            </a:r>
          </a:p>
          <a:p>
            <a:endParaRPr lang="ru-RU" sz="1400" dirty="0"/>
          </a:p>
          <a:p>
            <a:r>
              <a:rPr lang="ru-RU" sz="1400" b="1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Отрицательный пример: </a:t>
            </a:r>
            <a:r>
              <a:rPr lang="ru-RU" sz="1400" dirty="0"/>
              <a:t>УФК при проверке смотрело только федеральные деньги и нарушений не обнаружили. У контрольного органа субъекта была информация, что есть существенные нарушения. В данном случае проверка была необходима.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38279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5B84FA-5C1D-1F6B-AF4F-BDFF88CB4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005" y="139762"/>
            <a:ext cx="8596668" cy="1320800"/>
          </a:xfrm>
        </p:spPr>
        <p:txBody>
          <a:bodyPr>
            <a:normAutofit/>
          </a:bodyPr>
          <a:lstStyle/>
          <a:p>
            <a:r>
              <a:rPr lang="ru-RU" sz="2400" dirty="0"/>
              <a:t>Взаимное признание результатов контрольной деятельности органов ВГФК различного уровня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BA954F-C5F2-28A6-7C6C-3A037EE5F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2621" y="2128056"/>
            <a:ext cx="8596668" cy="4124252"/>
          </a:xfrm>
        </p:spPr>
        <p:txBody>
          <a:bodyPr>
            <a:noAutofit/>
          </a:bodyPr>
          <a:lstStyle/>
          <a:p>
            <a:r>
              <a:rPr lang="ru-RU" dirty="0"/>
              <a:t>В ведомственном стандарте предусмотреть формулировку «В целях исключения дублирования … в праве признать результаты…»</a:t>
            </a:r>
          </a:p>
          <a:p>
            <a:pPr marL="0" indent="0">
              <a:buNone/>
            </a:pPr>
            <a:r>
              <a:rPr lang="ru-RU" dirty="0"/>
              <a:t>    как вариант, дополнить «при наличии соглашения между…»</a:t>
            </a:r>
          </a:p>
          <a:p>
            <a:r>
              <a:rPr lang="ru-RU" dirty="0"/>
              <a:t>Стандарт по планированию  дополнить основанием внесения изменений в план – «в целях избежания дублирования» при проведении другим контрольным органом проверки (внеплановой) по той же теме</a:t>
            </a:r>
          </a:p>
          <a:p>
            <a:r>
              <a:rPr lang="ru-RU" dirty="0"/>
              <a:t>Для взаимного признания необходимо, чтобы в акте проверяемые средства и выявленные нарушения, в представлении были расписаны по всем уровням бюджета суммарно и в долях</a:t>
            </a:r>
          </a:p>
          <a:p>
            <a:r>
              <a:rPr lang="ru-RU" dirty="0"/>
              <a:t>Проверке должны подлежать средства всех уровней (бюджетов). Есть практика когда проверяют только свои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C62ED7-774B-37D0-EFB2-CD838039ECBE}"/>
              </a:ext>
            </a:extLst>
          </p:cNvPr>
          <p:cNvSpPr txBox="1"/>
          <p:nvPr/>
        </p:nvSpPr>
        <p:spPr>
          <a:xfrm>
            <a:off x="562005" y="1594254"/>
            <a:ext cx="2718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Предложения:</a:t>
            </a:r>
          </a:p>
        </p:txBody>
      </p:sp>
    </p:spTree>
    <p:extLst>
      <p:ext uri="{BB962C8B-B14F-4D97-AF65-F5344CB8AC3E}">
        <p14:creationId xmlns:p14="http://schemas.microsoft.com/office/powerpoint/2010/main" val="33596661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5B84FA-5C1D-1F6B-AF4F-BDFF88CB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Проверка использования средств ОМС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BA954F-C5F2-28A6-7C6C-3A037EE5F2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55303"/>
            <a:ext cx="8904328" cy="467977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b="1" dirty="0"/>
              <a:t>Превалирующее мнение</a:t>
            </a:r>
            <a:r>
              <a:rPr lang="ru-RU" dirty="0"/>
              <a:t>, что проверка использования средств ОМС недостаточно урегулирована в законодательстве, есть противоречивые нормы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У Контрольного управления Новосибирской обл. есть практика и проблематика: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    Пример: внеплановая проверка по жалобе	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     Проблемы: </a:t>
            </a:r>
          </a:p>
          <a:p>
            <a:pPr lvl="1"/>
            <a:r>
              <a:rPr lang="ru-RU" sz="1800" dirty="0"/>
              <a:t>отсутствие четкой регламентации и разграничения полномочий</a:t>
            </a:r>
          </a:p>
          <a:p>
            <a:pPr lvl="1"/>
            <a:r>
              <a:rPr lang="ru-RU" sz="1800" dirty="0"/>
              <a:t>разная квалификация, санкции нецелевого использования средств ОМС</a:t>
            </a:r>
          </a:p>
          <a:p>
            <a:pPr lvl="1"/>
            <a:r>
              <a:rPr lang="ru-RU" sz="1800" dirty="0"/>
              <a:t>разные подходы к признанию самого события нецелевого использования средств ОМС</a:t>
            </a:r>
          </a:p>
          <a:p>
            <a:pPr lvl="1"/>
            <a:endParaRPr lang="ru-RU" sz="1800" dirty="0"/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128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5B84FA-5C1D-1F6B-AF4F-BDFF88CB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Перечисление средств межбюджетных трансфертов в бюджет бюджетной системы РФ вследствие применения </a:t>
            </a:r>
            <a:r>
              <a:rPr lang="ru-RU" sz="2400" dirty="0" err="1"/>
              <a:t>финорганом</a:t>
            </a:r>
            <a:r>
              <a:rPr lang="ru-RU" sz="2400" dirty="0"/>
              <a:t> БМП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C1BA954F-C5F2-28A6-7C6C-3A037EE5F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Практики и проблем по данному вопросу не установлено</a:t>
            </a:r>
          </a:p>
        </p:txBody>
      </p:sp>
    </p:spTree>
    <p:extLst>
      <p:ext uri="{BB962C8B-B14F-4D97-AF65-F5344CB8AC3E}">
        <p14:creationId xmlns:p14="http://schemas.microsoft.com/office/powerpoint/2010/main" val="1365024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B5B84FA-5C1D-1F6B-AF4F-BDFF88CB4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Оптимизация задолженности органов местного самоуправления и подведомственных МО по административным штрафам, иным выплатам в бюджет бюджетной системы РФ</a:t>
            </a:r>
          </a:p>
        </p:txBody>
      </p:sp>
      <p:sp>
        <p:nvSpPr>
          <p:cNvPr id="2" name="Объект 6">
            <a:extLst>
              <a:ext uri="{FF2B5EF4-FFF2-40B4-BE49-F238E27FC236}">
                <a16:creationId xmlns:a16="http://schemas.microsoft.com/office/drawing/2014/main" id="{19A7C061-A67A-70E4-500D-243C4CB020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580719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Практики и проблем по данному вопросу не установлено</a:t>
            </a:r>
          </a:p>
        </p:txBody>
      </p:sp>
    </p:spTree>
    <p:extLst>
      <p:ext uri="{BB962C8B-B14F-4D97-AF65-F5344CB8AC3E}">
        <p14:creationId xmlns:p14="http://schemas.microsoft.com/office/powerpoint/2010/main" val="271244354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408</TotalTime>
  <Words>420</Words>
  <Application>Microsoft Office PowerPoint</Application>
  <PresentationFormat>Широкоэкранный</PresentationFormat>
  <Paragraphs>42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Wingdings 3</vt:lpstr>
      <vt:lpstr>Аспект</vt:lpstr>
      <vt:lpstr>Предложения рабочей группы по вопросам совершенствования государственного(муниципального) финансового контроля</vt:lpstr>
      <vt:lpstr>Взаимное признание результатов контрольной деятельности органов ВГФК различного уровня</vt:lpstr>
      <vt:lpstr>Взаимное признание результатов контрольной деятельности органов ВГФК различного уровня</vt:lpstr>
      <vt:lpstr>Проверка использования средств ОМС</vt:lpstr>
      <vt:lpstr>Перечисление средств межбюджетных трансфертов в бюджет бюджетной системы РФ вследствие применения финорганом БМП</vt:lpstr>
      <vt:lpstr>Оптимизация задолженности органов местного самоуправления и подведомственных МО по административным штрафам, иным выплатам в бюджет бюджетной системы РФ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Предложения рабочей группы по вопросам совершенствования государственного(муниципального) финансового контроля</dc:title>
  <dc:creator>Сергей</dc:creator>
  <cp:lastModifiedBy>Сергей</cp:lastModifiedBy>
  <cp:revision>3</cp:revision>
  <dcterms:created xsi:type="dcterms:W3CDTF">2023-06-27T06:36:13Z</dcterms:created>
  <dcterms:modified xsi:type="dcterms:W3CDTF">2023-08-25T05:38:10Z</dcterms:modified>
</cp:coreProperties>
</file>