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4"/>
  </p:notesMasterIdLst>
  <p:handoutMasterIdLst>
    <p:handoutMasterId r:id="rId25"/>
  </p:handoutMasterIdLst>
  <p:sldIdLst>
    <p:sldId id="814" r:id="rId2"/>
    <p:sldId id="396" r:id="rId3"/>
    <p:sldId id="684" r:id="rId4"/>
    <p:sldId id="787" r:id="rId5"/>
    <p:sldId id="788" r:id="rId6"/>
    <p:sldId id="794" r:id="rId7"/>
    <p:sldId id="795" r:id="rId8"/>
    <p:sldId id="817" r:id="rId9"/>
    <p:sldId id="818" r:id="rId10"/>
    <p:sldId id="819" r:id="rId11"/>
    <p:sldId id="820" r:id="rId12"/>
    <p:sldId id="821" r:id="rId13"/>
    <p:sldId id="822" r:id="rId14"/>
    <p:sldId id="804" r:id="rId15"/>
    <p:sldId id="823" r:id="rId16"/>
    <p:sldId id="824" r:id="rId17"/>
    <p:sldId id="825" r:id="rId18"/>
    <p:sldId id="808" r:id="rId19"/>
    <p:sldId id="826" r:id="rId20"/>
    <p:sldId id="810" r:id="rId21"/>
    <p:sldId id="811" r:id="rId22"/>
    <p:sldId id="813" r:id="rId23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2970262E-9062-49A0-ABFF-45BF8EA6919B}">
          <p14:sldIdLst>
            <p14:sldId id="611"/>
            <p14:sldId id="436"/>
            <p14:sldId id="437"/>
            <p14:sldId id="438"/>
            <p14:sldId id="649"/>
            <p14:sldId id="442"/>
            <p14:sldId id="397"/>
            <p14:sldId id="396"/>
            <p14:sldId id="680"/>
            <p14:sldId id="681"/>
            <p14:sldId id="682"/>
            <p14:sldId id="683"/>
            <p14:sldId id="684"/>
            <p14:sldId id="685"/>
            <p14:sldId id="686"/>
            <p14:sldId id="753"/>
            <p14:sldId id="698"/>
            <p14:sldId id="707"/>
            <p14:sldId id="708"/>
            <p14:sldId id="709"/>
            <p14:sldId id="710"/>
            <p14:sldId id="711"/>
            <p14:sldId id="712"/>
            <p14:sldId id="713"/>
            <p14:sldId id="687"/>
            <p14:sldId id="688"/>
            <p14:sldId id="689"/>
            <p14:sldId id="690"/>
            <p14:sldId id="691"/>
            <p14:sldId id="692"/>
            <p14:sldId id="693"/>
            <p14:sldId id="752"/>
            <p14:sldId id="715"/>
            <p14:sldId id="716"/>
            <p14:sldId id="717"/>
            <p14:sldId id="718"/>
            <p14:sldId id="673"/>
            <p14:sldId id="735"/>
            <p14:sldId id="754"/>
            <p14:sldId id="755"/>
            <p14:sldId id="756"/>
            <p14:sldId id="751"/>
            <p14:sldId id="746"/>
            <p14:sldId id="747"/>
            <p14:sldId id="694"/>
            <p14:sldId id="695"/>
            <p14:sldId id="696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0"/>
            <p14:sldId id="731"/>
            <p14:sldId id="732"/>
            <p14:sldId id="733"/>
            <p14:sldId id="734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06"/>
            <p14:sldId id="703"/>
            <p14:sldId id="704"/>
            <p14:sldId id="705"/>
            <p14:sldId id="744"/>
            <p14:sldId id="745"/>
            <p14:sldId id="748"/>
            <p14:sldId id="749"/>
            <p14:sldId id="506"/>
            <p14:sldId id="679"/>
            <p14:sldId id="444"/>
            <p14:sldId id="445"/>
          </p14:sldIdLst>
        </p14:section>
        <p14:section name="Раздел без заголовка" id="{60EB5735-7ACC-4E21-98EB-55B00BEF246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66FF"/>
    <a:srgbClr val="00BD4F"/>
    <a:srgbClr val="009E41"/>
    <a:srgbClr val="E69050"/>
    <a:srgbClr val="3366FF"/>
    <a:srgbClr val="3333FF"/>
    <a:srgbClr val="DFF5FD"/>
    <a:srgbClr val="A00000"/>
    <a:srgbClr val="006D2A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9" autoAdjust="0"/>
    <p:restoredTop sz="96390" autoAdjust="0"/>
  </p:normalViewPr>
  <p:slideViewPr>
    <p:cSldViewPr>
      <p:cViewPr>
        <p:scale>
          <a:sx n="70" d="100"/>
          <a:sy n="70" d="100"/>
        </p:scale>
        <p:origin x="-1158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1.3888888888888939E-3"/>
                  <c:y val="1.86439455202520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2.1307366308859627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2.1307366308859627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112.9</c:v>
                </c:pt>
                <c:pt idx="1">
                  <c:v>109.1</c:v>
                </c:pt>
                <c:pt idx="2">
                  <c:v>108.1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65.5</c:v>
                </c:pt>
                <c:pt idx="1">
                  <c:v>45.4</c:v>
                </c:pt>
                <c:pt idx="2">
                  <c:v>45.3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</c:v>
                </c:pt>
              </c:strCache>
            </c:strRef>
          </c:tx>
          <c:dLbls>
            <c:dLbl>
              <c:idx val="0"/>
              <c:layout>
                <c:manualLayout>
                  <c:x val="-1.3888888888888924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2.8203260696565654E-3"/>
                </c:manualLayout>
              </c:layout>
              <c:showVal val="1"/>
            </c:dLbl>
            <c:dLbl>
              <c:idx val="2"/>
              <c:layout>
                <c:manualLayout>
                  <c:x val="8.3333333333333488E-3"/>
                  <c:y val="-2.838491028240461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18.2</c:v>
                </c:pt>
                <c:pt idx="1">
                  <c:v>18.5</c:v>
                </c:pt>
                <c:pt idx="2">
                  <c:v>11.5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1.3888779527559033E-2"/>
                  <c:y val="-4.652240517891619E-2"/>
                </c:manualLayout>
              </c:layout>
              <c:showVal val="1"/>
            </c:dLbl>
            <c:dLbl>
              <c:idx val="1"/>
              <c:layout>
                <c:manualLayout>
                  <c:x val="2.2222222222222258E-2"/>
                  <c:y val="-4.6688268550747695E-2"/>
                </c:manualLayout>
              </c:layout>
              <c:showVal val="1"/>
            </c:dLbl>
            <c:dLbl>
              <c:idx val="2"/>
              <c:layout>
                <c:manualLayout>
                  <c:x val="1.5277777777777788E-2"/>
                  <c:y val="-4.3941899812468453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5.3</c:v>
                </c:pt>
                <c:pt idx="1">
                  <c:v>5.3</c:v>
                </c:pt>
                <c:pt idx="2">
                  <c:v>5.3</c:v>
                </c:pt>
              </c:numCache>
            </c:numRef>
          </c:val>
        </c:ser>
        <c:dLbls>
          <c:showVal val="1"/>
        </c:dLbls>
        <c:shape val="cylinder"/>
        <c:axId val="133635072"/>
        <c:axId val="133935872"/>
        <c:axId val="0"/>
      </c:bar3DChart>
      <c:catAx>
        <c:axId val="133635072"/>
        <c:scaling>
          <c:orientation val="minMax"/>
        </c:scaling>
        <c:axPos val="b"/>
        <c:tickLblPos val="nextTo"/>
        <c:crossAx val="133935872"/>
        <c:crosses val="autoZero"/>
        <c:auto val="1"/>
        <c:lblAlgn val="ctr"/>
        <c:lblOffset val="100"/>
      </c:catAx>
      <c:valAx>
        <c:axId val="133935872"/>
        <c:scaling>
          <c:orientation val="minMax"/>
        </c:scaling>
        <c:delete val="1"/>
        <c:axPos val="l"/>
        <c:numFmt formatCode="General" sourceLinked="1"/>
        <c:tickLblPos val="none"/>
        <c:crossAx val="1336350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5"/>
      <c:rotY val="10"/>
      <c:perspective val="0"/>
    </c:view3D>
    <c:plotArea>
      <c:layout>
        <c:manualLayout>
          <c:layoutTarget val="inner"/>
          <c:xMode val="edge"/>
          <c:yMode val="edge"/>
          <c:x val="2.5376414815697978E-2"/>
          <c:y val="9.2028421962777204E-2"/>
          <c:w val="0.94794582444769293"/>
          <c:h val="0.668720965160249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 </c:v>
                </c:pt>
              </c:strCache>
            </c:strRef>
          </c:tx>
          <c:dLbls>
            <c:dLbl>
              <c:idx val="2"/>
              <c:layout>
                <c:manualLayout>
                  <c:x val="-1.1761887532893103E-2"/>
                  <c:y val="-1.3064392022285588E-2"/>
                </c:manualLayout>
              </c:layout>
              <c:showVal val="1"/>
            </c:dLbl>
            <c:spPr>
              <a:noFill/>
              <a:effectLst>
                <a:softEdge rad="63500"/>
              </a:effectLst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20.7</c:v>
                </c:pt>
                <c:pt idx="1">
                  <c:v>78.5</c:v>
                </c:pt>
                <c:pt idx="2">
                  <c:v>4</c:v>
                </c:pt>
                <c:pt idx="3">
                  <c:v>12.7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-3.9206291776310671E-3"/>
                  <c:y val="-1.9596588033428491E-2"/>
                </c:manualLayout>
              </c:layout>
              <c:showVal val="1"/>
            </c:dLbl>
            <c:dLbl>
              <c:idx val="1"/>
              <c:layout>
                <c:manualLayout>
                  <c:x val="1.3722202121708679E-2"/>
                  <c:y val="-6.5321960111428025E-3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3.5927078061285381E-2"/>
                </c:manualLayout>
              </c:layout>
              <c:showVal val="1"/>
            </c:dLbl>
            <c:spPr>
              <a:noFill/>
              <a:ln>
                <a:solidFill>
                  <a:schemeClr val="accent1"/>
                </a:solidFill>
              </a:ln>
              <a:effectLst>
                <a:softEdge rad="63500"/>
              </a:effectLst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27.6</c:v>
                </c:pt>
                <c:pt idx="1">
                  <c:v>110</c:v>
                </c:pt>
                <c:pt idx="2">
                  <c:v>1.3</c:v>
                </c:pt>
                <c:pt idx="3">
                  <c:v>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1.7642831299339787E-2"/>
                  <c:y val="-2.9394882050142578E-2"/>
                </c:manualLayout>
              </c:layout>
              <c:showVal val="1"/>
            </c:dLbl>
            <c:dLbl>
              <c:idx val="1"/>
              <c:layout>
                <c:manualLayout>
                  <c:x val="3.920629177631068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960299153267582E-2"/>
                  <c:y val="-1.9596588033428411E-2"/>
                </c:manualLayout>
              </c:layout>
              <c:showVal val="1"/>
            </c:dLbl>
            <c:spPr>
              <a:noFill/>
              <a:effectLst>
                <a:softEdge rad="31750"/>
              </a:effectLst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24.1</c:v>
                </c:pt>
                <c:pt idx="1">
                  <c:v>12.7</c:v>
                </c:pt>
                <c:pt idx="2">
                  <c:v>1.3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1.3722202121708679E-2"/>
                  <c:y val="-3.2660980055714112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9193176066856773E-2"/>
                </c:manualLayout>
              </c:layout>
              <c:showVal val="1"/>
            </c:dLbl>
            <c:dLbl>
              <c:idx val="2"/>
              <c:layout>
                <c:manualLayout>
                  <c:x val="9.8015729440776266E-3"/>
                  <c:y val="1.3064392022285588E-2"/>
                </c:manualLayout>
              </c:layout>
              <c:showVal val="1"/>
            </c:dLbl>
            <c:spPr>
              <a:noFill/>
              <a:effectLst>
                <a:softEdge rad="31750"/>
              </a:effectLst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19.8</c:v>
                </c:pt>
                <c:pt idx="1">
                  <c:v>12.6</c:v>
                </c:pt>
                <c:pt idx="2">
                  <c:v>1.4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layout>
                <c:manualLayout>
                  <c:x val="1.5682516710524202E-2"/>
                  <c:y val="-5.2257568089142302E-2"/>
                </c:manualLayout>
              </c:layout>
              <c:showVal val="1"/>
            </c:dLbl>
            <c:dLbl>
              <c:idx val="1"/>
              <c:layout>
                <c:manualLayout>
                  <c:x val="7.8412583552621515E-3"/>
                  <c:y val="3.2660980055714117E-3"/>
                </c:manualLayout>
              </c:layout>
              <c:showVal val="1"/>
            </c:dLbl>
            <c:dLbl>
              <c:idx val="2"/>
              <c:layout>
                <c:manualLayout>
                  <c:x val="1.7642831299339773E-2"/>
                  <c:y val="-6.5321960111428025E-3"/>
                </c:manualLayout>
              </c:layout>
              <c:showVal val="1"/>
            </c:dLbl>
            <c:spPr>
              <a:noFill/>
              <a:effectLst>
                <a:softEdge rad="31750"/>
              </a:effectLst>
            </c:spPr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18.899999999999999</c:v>
                </c:pt>
                <c:pt idx="1">
                  <c:v>12.9</c:v>
                </c:pt>
                <c:pt idx="2">
                  <c:v>1.4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120"/>
        <c:gapDepth val="64"/>
        <c:shape val="cylinder"/>
        <c:axId val="210493440"/>
        <c:axId val="210494976"/>
        <c:axId val="0"/>
      </c:bar3DChart>
      <c:catAx>
        <c:axId val="210493440"/>
        <c:scaling>
          <c:orientation val="minMax"/>
        </c:scaling>
        <c:axPos val="b"/>
        <c:numFmt formatCode="General" sourceLinked="0"/>
        <c:tickLblPos val="nextTo"/>
        <c:crossAx val="210494976"/>
        <c:crosses val="autoZero"/>
        <c:auto val="1"/>
        <c:lblAlgn val="ctr"/>
        <c:lblOffset val="100"/>
      </c:catAx>
      <c:valAx>
        <c:axId val="210494976"/>
        <c:scaling>
          <c:orientation val="minMax"/>
          <c:min val="0"/>
        </c:scaling>
        <c:delete val="1"/>
        <c:axPos val="l"/>
        <c:numFmt formatCode="0.0" sourceLinked="1"/>
        <c:tickLblPos val="none"/>
        <c:crossAx val="210493440"/>
        <c:crosses val="autoZero"/>
        <c:crossBetween val="between"/>
      </c:valAx>
    </c:plotArea>
    <c:legend>
      <c:legendPos val="b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50" b="1">
          <a:latin typeface="TimesET" pitchFamily="2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5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1.1982795562397893E-3"/>
          <c:y val="9.4985381028124233E-2"/>
          <c:w val="0.99880172044376025"/>
          <c:h val="0.72769393560643425"/>
        </c:manualLayout>
      </c:layout>
      <c:bar3DChart>
        <c:barDir val="col"/>
        <c:grouping val="stacked"/>
        <c:ser>
          <c:idx val="1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-0.38213346665185355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35273858460171076"/>
                </c:manualLayout>
              </c:layout>
              <c:showVal val="1"/>
            </c:dLbl>
            <c:dLbl>
              <c:idx val="2"/>
              <c:layout>
                <c:manualLayout>
                  <c:x val="7.8386352133713554E-3"/>
                  <c:y val="-0.3086462615264971"/>
                </c:manualLayout>
              </c:layout>
              <c:showVal val="1"/>
            </c:dLbl>
            <c:dLbl>
              <c:idx val="3"/>
              <c:layout>
                <c:manualLayout>
                  <c:x val="9.7982940167141933E-3"/>
                  <c:y val="-0.28660009998889024"/>
                </c:manualLayout>
              </c:layout>
              <c:showVal val="1"/>
            </c:dLbl>
            <c:dLbl>
              <c:idx val="4"/>
              <c:layout>
                <c:manualLayout>
                  <c:x val="1.3717611623399868E-2"/>
                  <c:y val="-0.27925137947635442"/>
                </c:manualLayout>
              </c:layout>
              <c:showVal val="1"/>
            </c:dLbl>
            <c:spPr>
              <a:noFill/>
              <a:effectLst>
                <a:softEdge rad="63500"/>
              </a:effectLst>
            </c:spPr>
            <c:txPr>
              <a:bodyPr anchor="t" anchorCtr="0"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365.8</c:v>
                </c:pt>
                <c:pt idx="1">
                  <c:v>350.6</c:v>
                </c:pt>
                <c:pt idx="2">
                  <c:v>205.9</c:v>
                </c:pt>
                <c:pt idx="3">
                  <c:v>182.7</c:v>
                </c:pt>
                <c:pt idx="4">
                  <c:v>174.5</c:v>
                </c:pt>
              </c:numCache>
            </c:numRef>
          </c:val>
        </c:ser>
        <c:gapWidth val="217"/>
        <c:gapDepth val="260"/>
        <c:shape val="cylinder"/>
        <c:axId val="144914304"/>
        <c:axId val="144915840"/>
        <c:axId val="0"/>
      </c:bar3DChart>
      <c:catAx>
        <c:axId val="1449143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4915840"/>
        <c:crosses val="autoZero"/>
        <c:auto val="1"/>
        <c:lblAlgn val="ctr"/>
        <c:lblOffset val="100"/>
      </c:catAx>
      <c:valAx>
        <c:axId val="144915840"/>
        <c:scaling>
          <c:orientation val="minMax"/>
          <c:min val="0"/>
        </c:scaling>
        <c:delete val="1"/>
        <c:axPos val="l"/>
        <c:numFmt formatCode="#,##0.0" sourceLinked="1"/>
        <c:majorTickMark val="none"/>
        <c:tickLblPos val="none"/>
        <c:crossAx val="144914304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</c:chart>
  <c:txPr>
    <a:bodyPr/>
    <a:lstStyle/>
    <a:p>
      <a:pPr>
        <a:defRPr sz="1809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5"/>
      <c:rotY val="10"/>
      <c:perspective val="0"/>
    </c:view3D>
    <c:plotArea>
      <c:layout>
        <c:manualLayout>
          <c:layoutTarget val="inner"/>
          <c:xMode val="edge"/>
          <c:yMode val="edge"/>
          <c:x val="2.5376414815697978E-2"/>
          <c:y val="9.2028421962777204E-2"/>
          <c:w val="0.94794582444769293"/>
          <c:h val="0.7046481550359139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-1.1757952820057031E-2"/>
                  <c:y val="-3.807361197593033E-2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6350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22.6</c:v>
                </c:pt>
                <c:pt idx="1">
                  <c:v>226.8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5.8789764100285165E-3"/>
                  <c:y val="-4.1016114488571037E-2"/>
                </c:manualLayout>
              </c:layout>
              <c:showVal val="1"/>
            </c:dLbl>
            <c:dLbl>
              <c:idx val="1"/>
              <c:layout>
                <c:manualLayout>
                  <c:x val="3.5273858460171101E-2"/>
                  <c:y val="-3.2812891590856832E-2"/>
                </c:manualLayout>
              </c:layout>
              <c:showVal val="1"/>
            </c:dLbl>
            <c:spPr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softEdge rad="6350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21.6</c:v>
                </c:pt>
                <c:pt idx="1">
                  <c:v>195.8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8.818464615042829E-3"/>
                  <c:y val="-2.0508057244285508E-2"/>
                </c:manualLayout>
              </c:layout>
              <c:showVal val="1"/>
            </c:dLbl>
            <c:dLbl>
              <c:idx val="1"/>
              <c:layout>
                <c:manualLayout>
                  <c:x val="1.4697441025071274E-2"/>
                  <c:y val="4.1016114488571084E-3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18.2</c:v>
                </c:pt>
                <c:pt idx="1">
                  <c:v>65.5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1.4697441025071274E-2"/>
                  <c:y val="-2.0508057244285508E-2"/>
                </c:manualLayout>
              </c:layout>
              <c:showVal val="1"/>
            </c:dLbl>
            <c:dLbl>
              <c:idx val="1"/>
              <c:layout>
                <c:manualLayout>
                  <c:x val="2.057618597933563E-2"/>
                  <c:y val="-2.4609668693142552E-2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18.5</c:v>
                </c:pt>
                <c:pt idx="1">
                  <c:v>45.4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layout>
                <c:manualLayout>
                  <c:x val="2.9394650594378388E-2"/>
                  <c:y val="-2.8711280141999741E-2"/>
                </c:manualLayout>
              </c:layout>
              <c:showVal val="1"/>
            </c:dLbl>
            <c:dLbl>
              <c:idx val="1"/>
              <c:layout>
                <c:manualLayout>
                  <c:x val="1.4697441025071178E-2"/>
                  <c:y val="-7.5195341232716385E-17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11.5</c:v>
                </c:pt>
                <c:pt idx="1">
                  <c:v>45.3</c:v>
                </c:pt>
              </c:numCache>
            </c:numRef>
          </c:val>
        </c:ser>
        <c:gapWidth val="120"/>
        <c:gapDepth val="64"/>
        <c:shape val="cylinder"/>
        <c:axId val="186193024"/>
        <c:axId val="186248192"/>
        <c:axId val="0"/>
      </c:bar3DChart>
      <c:catAx>
        <c:axId val="186193024"/>
        <c:scaling>
          <c:orientation val="minMax"/>
        </c:scaling>
        <c:axPos val="b"/>
        <c:numFmt formatCode="General" sourceLinked="0"/>
        <c:tickLblPos val="nextTo"/>
        <c:crossAx val="186248192"/>
        <c:crosses val="autoZero"/>
        <c:auto val="1"/>
        <c:lblAlgn val="ctr"/>
        <c:lblOffset val="100"/>
      </c:catAx>
      <c:valAx>
        <c:axId val="186248192"/>
        <c:scaling>
          <c:orientation val="minMax"/>
        </c:scaling>
        <c:axPos val="l"/>
        <c:numFmt formatCode="0.0" sourceLinked="1"/>
        <c:tickLblPos val="nextTo"/>
        <c:crossAx val="1861930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50" b="1">
          <a:latin typeface="TimesET" pitchFamily="2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5"/>
      <c:rotY val="10"/>
      <c:perspective val="0"/>
    </c:view3D>
    <c:plotArea>
      <c:layout>
        <c:manualLayout>
          <c:layoutTarget val="inner"/>
          <c:xMode val="edge"/>
          <c:yMode val="edge"/>
          <c:x val="2.5376414815697978E-2"/>
          <c:y val="2.4515550903700764E-2"/>
          <c:w val="0.94794582444769293"/>
          <c:h val="0.749319843014859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1"/>
              <c:layout>
                <c:manualLayout>
                  <c:x val="-5.8185616698813837E-3"/>
                  <c:y val="-2.4609668693142621E-2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104</c:v>
                </c:pt>
                <c:pt idx="1">
                  <c:v>21.3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>
                <c:manualLayout>
                  <c:x val="3.1078907943023924E-3"/>
                  <c:y val="-3.4287822277275982E-2"/>
                </c:manualLayout>
              </c:layout>
              <c:showVal val="1"/>
            </c:dLbl>
            <c:dLbl>
              <c:idx val="1"/>
              <c:layout>
                <c:manualLayout>
                  <c:x val="8.727842504822076E-3"/>
                  <c:y val="-4.1019344103885086E-3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120.2</c:v>
                </c:pt>
                <c:pt idx="1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1.4546404174703459E-2"/>
                  <c:y val="-4.7006801797855949E-2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112.8</c:v>
                </c:pt>
                <c:pt idx="1">
                  <c:v>9.4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1.2034114181255069E-2"/>
                  <c:y val="-2.7658135939722726E-3"/>
                </c:manualLayout>
              </c:layout>
              <c:showVal val="1"/>
            </c:dLbl>
            <c:dLbl>
              <c:idx val="1"/>
              <c:layout>
                <c:manualLayout>
                  <c:x val="1.1637123339762859E-2"/>
                  <c:y val="4.1016114488571084E-3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109.1</c:v>
                </c:pt>
                <c:pt idx="1">
                  <c:v>9.7000000000000011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layout>
                <c:manualLayout>
                  <c:x val="1.8051285810498151E-2"/>
                  <c:y val="4.1016114488571084E-3"/>
                </c:manualLayout>
              </c:layout>
              <c:showVal val="1"/>
            </c:dLbl>
            <c:dLbl>
              <c:idx val="1"/>
              <c:layout>
                <c:manualLayout>
                  <c:x val="2.0364965844584838E-2"/>
                  <c:y val="-1.2304834346571343E-2"/>
                </c:manualLayout>
              </c:layout>
              <c:showVal val="1"/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Субвенции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108.1</c:v>
                </c:pt>
                <c:pt idx="1">
                  <c:v>9.7000000000000011</c:v>
                </c:pt>
              </c:numCache>
            </c:numRef>
          </c:val>
        </c:ser>
        <c:gapWidth val="120"/>
        <c:gapDepth val="64"/>
        <c:shape val="cylinder"/>
        <c:axId val="215046400"/>
        <c:axId val="215154688"/>
        <c:axId val="0"/>
      </c:bar3DChart>
      <c:catAx>
        <c:axId val="215046400"/>
        <c:scaling>
          <c:orientation val="minMax"/>
        </c:scaling>
        <c:axPos val="b"/>
        <c:numFmt formatCode="General" sourceLinked="0"/>
        <c:tickLblPos val="nextTo"/>
        <c:crossAx val="215154688"/>
        <c:crosses val="autoZero"/>
        <c:auto val="1"/>
        <c:lblAlgn val="ctr"/>
        <c:lblOffset val="100"/>
      </c:catAx>
      <c:valAx>
        <c:axId val="215154688"/>
        <c:scaling>
          <c:orientation val="minMax"/>
          <c:min val="0"/>
        </c:scaling>
        <c:delete val="1"/>
        <c:axPos val="l"/>
        <c:numFmt formatCode="0.0" sourceLinked="1"/>
        <c:tickLblPos val="none"/>
        <c:crossAx val="215046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582231546311123E-2"/>
          <c:y val="0.91702536927421496"/>
          <c:w val="0.93974165451408787"/>
          <c:h val="5.8364962032642534E-2"/>
        </c:manualLayout>
      </c:layout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50" b="1">
          <a:latin typeface="TimesET" pitchFamily="2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4627045704441189E-2"/>
          <c:y val="0.12672981812696976"/>
          <c:w val="0.40352211742250538"/>
          <c:h val="0.723686759230594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F97F88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1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5"/>
            <c:spPr>
              <a:solidFill>
                <a:srgbClr val="9966FF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5459532101823539E-2"/>
                  <c:y val="-4.2848523819730581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1.9675768129593599E-2"/>
                  <c:y val="0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4.0756948268443872E-2"/>
                  <c:y val="-3.7807521017409328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5.4811068361010781E-2"/>
                  <c:y val="-2.5205014011606217E-3"/>
                </c:manualLayout>
              </c:layout>
              <c:showLegendKey val="1"/>
              <c:showVal val="1"/>
            </c:dLbl>
            <c:dLbl>
              <c:idx val="5"/>
              <c:layout>
                <c:manualLayout>
                  <c:x val="2.8108240185133714E-2"/>
                  <c:y val="-7.561504203481866E-3"/>
                </c:manualLayout>
              </c:layout>
              <c:showLegendKey val="1"/>
              <c:showVal val="1"/>
            </c:dLbl>
            <c:dLbl>
              <c:idx val="6"/>
              <c:layout>
                <c:manualLayout>
                  <c:x val="-1.5459532101823539E-2"/>
                  <c:y val="0.151229885604960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  <a:r>
                      <a:rPr lang="en-US" b="1" dirty="0"/>
                      <a:t>,</a:t>
                    </a:r>
                    <a:r>
                      <a:rPr lang="en-US" dirty="0"/>
                      <a:t>5</a:t>
                    </a:r>
                  </a:p>
                </c:rich>
              </c:tx>
              <c:showLegendKey val="1"/>
              <c:showVal val="1"/>
            </c:dLbl>
            <c:dLbl>
              <c:idx val="7"/>
              <c:layout>
                <c:manualLayout>
                  <c:x val="-3.2324586875266688E-2"/>
                  <c:y val="0.10838156024990671"/>
                </c:manualLayout>
              </c:layout>
              <c:showLegendKey val="1"/>
              <c:showVal val="1"/>
            </c:dLbl>
            <c:dLbl>
              <c:idx val="10"/>
              <c:layout>
                <c:manualLayout>
                  <c:x val="-2.9513652194390387E-2"/>
                  <c:y val="1.2602507005803109E-2"/>
                </c:manualLayout>
              </c:layout>
              <c:showLegendKey val="1"/>
              <c:showVal val="1"/>
            </c:dLbl>
            <c:dLbl>
              <c:idx val="11"/>
              <c:layout>
                <c:manualLayout>
                  <c:x val="-4.9189420323983997E-2"/>
                  <c:y val="-0.1058610588487461"/>
                </c:manualLayout>
              </c:layout>
              <c:showLegendKey val="1"/>
              <c:showVal val="1"/>
            </c:dLbl>
            <c:dLbl>
              <c:idx val="12"/>
              <c:layout>
                <c:manualLayout>
                  <c:x val="-2.2486592148106943E-2"/>
                  <c:y val="-1.512300840696373E-2"/>
                </c:manualLayout>
              </c:layout>
              <c:showLegendKey val="1"/>
              <c:showVal val="1"/>
            </c:dLbl>
            <c:dLbl>
              <c:idx val="13"/>
              <c:layout>
                <c:manualLayout>
                  <c:x val="-1.2648708083310171E-2"/>
                  <c:y val="-0.1184635658545492"/>
                </c:manualLayout>
              </c:layout>
              <c:showLegendKey val="1"/>
              <c:showVal val="1"/>
            </c:dLbl>
            <c:dLbl>
              <c:idx val="14"/>
              <c:layout>
                <c:manualLayout>
                  <c:x val="1.9675768129593599E-2"/>
                  <c:y val="2.5205014011606217E-2"/>
                </c:manualLayout>
              </c:layout>
              <c:showLegendKey val="1"/>
              <c:showVal val="1"/>
            </c:dLbl>
            <c:dLbl>
              <c:idx val="15"/>
              <c:layout>
                <c:manualLayout>
                  <c:x val="-5.3405656351754052E-2"/>
                  <c:y val="-0.17139409527892224"/>
                </c:manualLayout>
              </c:layout>
              <c:showLegendKey val="1"/>
              <c:showVal val="1"/>
            </c:dLbl>
            <c:dLbl>
              <c:idx val="16"/>
              <c:layout>
                <c:manualLayout>
                  <c:x val="5.621648037026741E-3"/>
                  <c:y val="-0.1713940952789223"/>
                </c:manualLayout>
              </c:layout>
              <c:showLegendKey val="1"/>
              <c:showVal val="1"/>
            </c:dLbl>
            <c:dLbl>
              <c:idx val="17"/>
              <c:layout>
                <c:manualLayout>
                  <c:x val="2.2486592148106971E-2"/>
                  <c:y val="-0.12854557145919171"/>
                </c:manualLayout>
              </c:layout>
              <c:showLegendKey val="1"/>
              <c:showVal val="1"/>
            </c:dLbl>
            <c:numFmt formatCode="#,##0.0" sourceLinked="0"/>
            <c:showLegendKey val="1"/>
            <c:showVal val="1"/>
          </c:dLbls>
          <c:cat>
            <c:strRef>
              <c:f>Лист1!$A$2:$A$19</c:f>
              <c:strCache>
                <c:ptCount val="18"/>
                <c:pt idx="0">
                  <c:v>Муниципальная программа "Социальная поддержка граждан"</c:v>
                </c:pt>
                <c:pt idx="1">
                  <c:v>Муниципальная программа "Развитие культуры и туризма"</c:v>
                </c:pt>
                <c:pt idx="2">
                  <c:v>Муниципальная  программа "Развитие физической культуры и спорта"</c:v>
                </c:pt>
                <c:pt idx="3">
                  <c:v>Муниципальная программа "Содействие занятости населения"</c:v>
                </c:pt>
                <c:pt idx="4">
                  <c:v>Муниципальная программа "Развитие образования"</c:v>
                </c:pt>
                <c:pt idx="5">
                  <c:v>Муниципальная программа  "Повышение безопасности жизнедеятельности населения и территорий Порецкого района Чувашской Республики"</c:v>
                </c:pt>
                <c:pt idx="6">
                  <c:v>Муниципальная программа  "Развитие сельского хозяйства и регулирование рынка сельскохозяйственной продукции, сырья и продовольствия"</c:v>
                </c:pt>
                <c:pt idx="7">
                  <c:v>Муниципальная программа "Экономическое развитие"</c:v>
                </c:pt>
                <c:pt idx="8">
                  <c:v>Муниципальная программа "Развитие транспортной системы"</c:v>
                </c:pt>
                <c:pt idx="9">
                  <c:v>Муниципальная программа "Управление общественными финансами и муниципальным долгом"</c:v>
                </c:pt>
                <c:pt idx="10">
                  <c:v>Муниципальная программа "Развитие потенциала муниципального управления"</c:v>
                </c:pt>
                <c:pt idx="11">
                  <c:v>Муниципальная  программа "Цифровое общество Порецкого района"</c:v>
                </c:pt>
                <c:pt idx="12">
                  <c:v>Муниципальная программа "Модернизация и развитие сферы жилищно-коммунального хозяйства"</c:v>
                </c:pt>
                <c:pt idx="13">
                  <c:v>Муниципальная программа "Обеспечение граждан в Порецком районе Чувашской Республики доступным и комфортным жильем"</c:v>
                </c:pt>
                <c:pt idx="14">
                  <c:v>Муниципальная программа "Обеспечение общественного порядка и противодействие преступности"</c:v>
                </c:pt>
                <c:pt idx="15">
                  <c:v>Муниципальная программа "Развитие земельных и имущественных отношений"</c:v>
                </c:pt>
                <c:pt idx="16">
                  <c:v>Муниципальная  программа "Формирование современной городской среды на территории Чувашской Республики"</c:v>
                </c:pt>
                <c:pt idx="17">
                  <c:v>Муниципальная программа "Комплексное развитие сельских территорий Порецкого района Чувашской Республики"</c:v>
                </c:pt>
              </c:strCache>
            </c:strRef>
          </c:cat>
          <c:val>
            <c:numRef>
              <c:f>Лист1!$B$2:$B$19</c:f>
              <c:numCache>
                <c:formatCode>0.0</c:formatCode>
                <c:ptCount val="18"/>
                <c:pt idx="0">
                  <c:v>3.3944999999999994</c:v>
                </c:pt>
                <c:pt idx="1">
                  <c:v>33.068716000000009</c:v>
                </c:pt>
                <c:pt idx="2">
                  <c:v>13.233192000000001</c:v>
                </c:pt>
                <c:pt idx="3">
                  <c:v>0.2321</c:v>
                </c:pt>
                <c:pt idx="4">
                  <c:v>122.72987568000002</c:v>
                </c:pt>
                <c:pt idx="5">
                  <c:v>1.6659999999999997</c:v>
                </c:pt>
                <c:pt idx="6">
                  <c:v>0.4637</c:v>
                </c:pt>
                <c:pt idx="7">
                  <c:v>1.0000000000000002E-2</c:v>
                </c:pt>
                <c:pt idx="8">
                  <c:v>30.901599999999991</c:v>
                </c:pt>
                <c:pt idx="9">
                  <c:v>34.220033330000014</c:v>
                </c:pt>
                <c:pt idx="10">
                  <c:v>33.163317000000013</c:v>
                </c:pt>
                <c:pt idx="11">
                  <c:v>0.10400000000000001</c:v>
                </c:pt>
                <c:pt idx="12">
                  <c:v>3.30083847</c:v>
                </c:pt>
                <c:pt idx="13">
                  <c:v>9.8106043700000019</c:v>
                </c:pt>
                <c:pt idx="14">
                  <c:v>0.40770000000000001</c:v>
                </c:pt>
                <c:pt idx="15">
                  <c:v>0.2</c:v>
                </c:pt>
                <c:pt idx="16">
                  <c:v>3.0481716900000002</c:v>
                </c:pt>
                <c:pt idx="17">
                  <c:v>0.63370000000000015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0428794523895082"/>
          <c:y val="8.4592393245850148E-2"/>
          <c:w val="0.48933402947337107"/>
          <c:h val="0.91540760675414989"/>
        </c:manualLayout>
      </c:layout>
      <c:txPr>
        <a:bodyPr/>
        <a:lstStyle/>
        <a:p>
          <a:pPr>
            <a:defRPr sz="9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33"/>
      <c:perspective val="30"/>
    </c:view3D>
    <c:plotArea>
      <c:layout>
        <c:manualLayout>
          <c:layoutTarget val="inner"/>
          <c:xMode val="edge"/>
          <c:yMode val="edge"/>
          <c:x val="3.319246404315726E-2"/>
          <c:y val="8.8083589634880333E-2"/>
          <c:w val="0.5543249065222261"/>
          <c:h val="0.831704718303836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</c:spPr>
          </c:dPt>
          <c:dPt>
            <c:idx val="5"/>
            <c:spPr>
              <a:solidFill>
                <a:srgbClr val="9966FF"/>
              </a:solidFill>
            </c:spPr>
          </c:dPt>
          <c:dPt>
            <c:idx val="6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7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6"/>
              </a:solidFill>
            </c:spPr>
          </c:dPt>
          <c:dPt>
            <c:idx val="9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4456499368922611E-3"/>
                  <c:y val="-6.88270408978948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2.1684749053383842E-2"/>
                  <c:y val="-4.7318590617302835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2.1684749053383891E-2"/>
                  <c:y val="-3.6564365477006713E-2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1.5902149305814881E-2"/>
                  <c:y val="-4.3016900561184221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8.6738996213535507E-3"/>
                  <c:y val="-4.516774558924351E-2"/>
                </c:manualLayout>
              </c:layout>
              <c:dLblPos val="bestFit"/>
              <c:showPercent val="1"/>
            </c:dLbl>
            <c:dLbl>
              <c:idx val="8"/>
              <c:layout>
                <c:manualLayout>
                  <c:x val="-2.8912998737845159E-2"/>
                  <c:y val="-6.6676195869835558E-2"/>
                </c:manualLayout>
              </c:layout>
              <c:dLblPos val="bestFit"/>
              <c:showPercent val="1"/>
            </c:dLbl>
            <c:dLbl>
              <c:idx val="9"/>
              <c:layout>
                <c:manualLayout>
                  <c:x val="2.8912998737845156E-3"/>
                  <c:y val="-6.2374505813717174E-2"/>
                </c:manualLayout>
              </c:layout>
              <c:dLblPos val="bestFit"/>
              <c:showPercent val="1"/>
            </c:dLbl>
            <c:dLblPos val="outEnd"/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расходы      38,1 млн.руб.</c:v>
                </c:pt>
                <c:pt idx="1">
                  <c:v>Национальная оборона                    1,3 млн.руб.</c:v>
                </c:pt>
                <c:pt idx="2">
                  <c:v>Национальная безопасность и правоохранительная деятельность   2,1 млн.руб.</c:v>
                </c:pt>
                <c:pt idx="3">
                  <c:v>Национальная экономика                31,6 млн.руб.</c:v>
                </c:pt>
                <c:pt idx="4">
                  <c:v>Жилищно-коммунальное хозяйство 6,4 млн.руб.</c:v>
                </c:pt>
                <c:pt idx="5">
                  <c:v>Образование                                 134,6 млн.руб.</c:v>
                </c:pt>
                <c:pt idx="6">
                  <c:v>Культура, кинематография            34,1 млн.руб.</c:v>
                </c:pt>
                <c:pt idx="7">
                  <c:v>Социальная политика                     14,1 млн.руб.</c:v>
                </c:pt>
                <c:pt idx="8">
                  <c:v>Физическая культура и спорт        4,1 млн. руб.</c:v>
                </c:pt>
                <c:pt idx="9">
                  <c:v>Межбюджетные трансферты общего характера бюджетам бюджетной системы Российской Федерации                                 24,1 млн.руб.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38.1</c:v>
                </c:pt>
                <c:pt idx="1">
                  <c:v>1.26</c:v>
                </c:pt>
                <c:pt idx="2">
                  <c:v>2.137</c:v>
                </c:pt>
                <c:pt idx="3">
                  <c:v>31.577000000000005</c:v>
                </c:pt>
                <c:pt idx="4">
                  <c:v>6.4470000000000001</c:v>
                </c:pt>
                <c:pt idx="5">
                  <c:v>134.64299999999997</c:v>
                </c:pt>
                <c:pt idx="6">
                  <c:v>34.132000000000005</c:v>
                </c:pt>
                <c:pt idx="7">
                  <c:v>14.061</c:v>
                </c:pt>
                <c:pt idx="8">
                  <c:v>4.133</c:v>
                </c:pt>
                <c:pt idx="9">
                  <c:v>24.085999999999995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57710501704057182"/>
          <c:y val="2.1647718327389206E-2"/>
          <c:w val="0.4142210910427902"/>
          <c:h val="0.9674157675967906"/>
        </c:manualLayout>
      </c:layout>
      <c:spPr>
        <a:ln>
          <a:noFill/>
        </a:ln>
      </c:spPr>
      <c:txPr>
        <a:bodyPr/>
        <a:lstStyle/>
        <a:p>
          <a:pPr>
            <a:defRPr sz="1200" spc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040049953063596"/>
          <c:y val="4.4070318183280777E-2"/>
          <c:w val="0.81180597824877798"/>
          <c:h val="0.667294334834734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layout>
                <c:manualLayout>
                  <c:x val="-1.7196738535027813E-2"/>
                  <c:y val="-7.995716379980373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Percent val="1"/>
            </c:dLbl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Ремонт район</c:v>
                </c:pt>
                <c:pt idx="1">
                  <c:v>Ремонт поселения</c:v>
                </c:pt>
                <c:pt idx="2">
                  <c:v>Капитальный ремонт и ремонт дворовых территорий</c:v>
                </c:pt>
                <c:pt idx="3">
                  <c:v>Содержание район</c:v>
                </c:pt>
                <c:pt idx="4">
                  <c:v>Содержание поселения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</c:v>
                </c:pt>
                <c:pt idx="1">
                  <c:v>6.5</c:v>
                </c:pt>
                <c:pt idx="2">
                  <c:v>0.30000000000000004</c:v>
                </c:pt>
                <c:pt idx="3">
                  <c:v>8.2000000000000011</c:v>
                </c:pt>
                <c:pt idx="4">
                  <c:v>2.4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398">
          <a:noFill/>
        </a:ln>
      </c:spPr>
    </c:plotArea>
    <c:legend>
      <c:legendPos val="b"/>
      <c:layout>
        <c:manualLayout>
          <c:xMode val="edge"/>
          <c:yMode val="edge"/>
          <c:x val="0.13122708201620814"/>
          <c:y val="0.56392835436585553"/>
          <c:w val="0.79245665459700754"/>
          <c:h val="0.43604958926132392"/>
        </c:manualLayout>
      </c:layout>
      <c:txPr>
        <a:bodyPr/>
        <a:lstStyle/>
        <a:p>
          <a:pPr>
            <a:defRPr sz="1197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95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"/>
          <c:y val="5.9762034167884698E-2"/>
          <c:w val="0.95268140938269763"/>
          <c:h val="0.7967467336754391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Лист1!$A$2:$A$5</c:f>
              <c:strCache>
                <c:ptCount val="4"/>
                <c:pt idx="0">
                  <c:v>План на 2021 год с изменениями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3.1</c:v>
                </c:pt>
                <c:pt idx="1">
                  <c:v>3.3</c:v>
                </c:pt>
                <c:pt idx="2">
                  <c:v>3.3</c:v>
                </c:pt>
                <c:pt idx="3">
                  <c:v>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Лист1!$A$2:$A$5</c:f>
              <c:strCache>
                <c:ptCount val="4"/>
                <c:pt idx="0">
                  <c:v>План на 2021 год с изменениями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31</c:v>
                </c:pt>
                <c:pt idx="1">
                  <c:v>27.6</c:v>
                </c:pt>
                <c:pt idx="2" formatCode="General">
                  <c:v>27.5</c:v>
                </c:pt>
                <c:pt idx="3" formatCode="General">
                  <c:v>27.5</c:v>
                </c:pt>
              </c:numCache>
            </c:numRef>
          </c:val>
        </c:ser>
        <c:dLbls>
          <c:showVal val="1"/>
        </c:dLbls>
        <c:overlap val="100"/>
        <c:axId val="173286144"/>
        <c:axId val="174483328"/>
      </c:barChart>
      <c:catAx>
        <c:axId val="173286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4483328"/>
        <c:crosses val="autoZero"/>
        <c:auto val="1"/>
        <c:lblAlgn val="ctr"/>
        <c:lblOffset val="100"/>
      </c:catAx>
      <c:valAx>
        <c:axId val="174483328"/>
        <c:scaling>
          <c:orientation val="minMax"/>
        </c:scaling>
        <c:delete val="1"/>
        <c:axPos val="l"/>
        <c:numFmt formatCode="0.0" sourceLinked="1"/>
        <c:tickLblPos val="none"/>
        <c:crossAx val="173286144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5"/>
      <c:rotY val="10"/>
      <c:depthPercent val="100"/>
      <c:rAngAx val="1"/>
    </c:view3D>
    <c:plotArea>
      <c:layout>
        <c:manualLayout>
          <c:layoutTarget val="inner"/>
          <c:xMode val="edge"/>
          <c:yMode val="edge"/>
          <c:x val="1.1982795562397893E-3"/>
          <c:y val="9.4985381028124233E-2"/>
          <c:w val="0.99880172044376025"/>
          <c:h val="0.72769393560643425"/>
        </c:manualLayout>
      </c:layout>
      <c:bar3DChart>
        <c:barDir val="col"/>
        <c:grouping val="stacked"/>
        <c:ser>
          <c:idx val="1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rgbClr val="3333FF"/>
                </a:gs>
                <a:gs pos="35000">
                  <a:srgbClr val="3366FF"/>
                </a:gs>
                <a:gs pos="100000">
                  <a:srgbClr val="3366FF"/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5.5990251524081274E-3"/>
                  <c:y val="-0.41275938336386048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0.35273858460171076"/>
                </c:manualLayout>
              </c:layout>
              <c:showVal val="1"/>
            </c:dLbl>
            <c:dLbl>
              <c:idx val="2"/>
              <c:layout>
                <c:manualLayout>
                  <c:x val="6.9987814405101387E-3"/>
                  <c:y val="-0.28055948655898566"/>
                </c:manualLayout>
              </c:layout>
              <c:showVal val="1"/>
            </c:dLbl>
            <c:dLbl>
              <c:idx val="3"/>
              <c:layout>
                <c:manualLayout>
                  <c:x val="3.9193176066856092E-3"/>
                  <c:y val="-0.29394882050142584"/>
                </c:manualLayout>
              </c:layout>
              <c:showVal val="1"/>
            </c:dLbl>
            <c:dLbl>
              <c:idx val="4"/>
              <c:layout>
                <c:manualLayout>
                  <c:x val="7.8386352133713883E-3"/>
                  <c:y val="-0.30129754101396139"/>
                </c:manualLayout>
              </c:layout>
              <c:showVal val="1"/>
            </c:dLbl>
            <c:spPr>
              <a:noFill/>
              <a:effectLst>
                <a:softEdge rad="63500"/>
              </a:effectLst>
            </c:spPr>
            <c:txPr>
              <a:bodyPr anchor="t" anchorCtr="0"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Лист1!$B$1:$F$1</c:f>
              <c:strCache>
                <c:ptCount val="5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115.9</c:v>
                </c:pt>
                <c:pt idx="1">
                  <c:v>142</c:v>
                </c:pt>
                <c:pt idx="2">
                  <c:v>38.1</c:v>
                </c:pt>
                <c:pt idx="3">
                  <c:v>33.800000000000011</c:v>
                </c:pt>
                <c:pt idx="4">
                  <c:v>33.200000000000003</c:v>
                </c:pt>
              </c:numCache>
            </c:numRef>
          </c:val>
        </c:ser>
        <c:gapWidth val="217"/>
        <c:gapDepth val="260"/>
        <c:shape val="box"/>
        <c:axId val="184776192"/>
        <c:axId val="184777728"/>
        <c:axId val="0"/>
      </c:bar3DChart>
      <c:catAx>
        <c:axId val="18477619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4777728"/>
        <c:crosses val="autoZero"/>
        <c:auto val="1"/>
        <c:lblAlgn val="ctr"/>
        <c:lblOffset val="100"/>
      </c:catAx>
      <c:valAx>
        <c:axId val="184777728"/>
        <c:scaling>
          <c:orientation val="minMax"/>
          <c:min val="0"/>
        </c:scaling>
        <c:delete val="1"/>
        <c:axPos val="l"/>
        <c:numFmt formatCode="#,##0.0" sourceLinked="1"/>
        <c:majorTickMark val="none"/>
        <c:tickLblPos val="none"/>
        <c:crossAx val="184776192"/>
        <c:crosses val="autoZero"/>
        <c:crossBetween val="between"/>
      </c:valAx>
      <c:spPr>
        <a:noFill/>
        <a:ln w="25409">
          <a:noFill/>
        </a:ln>
      </c:spPr>
    </c:plotArea>
    <c:plotVisOnly val="1"/>
    <c:dispBlanksAs val="gap"/>
  </c:chart>
  <c:txPr>
    <a:bodyPr/>
    <a:lstStyle/>
    <a:p>
      <a:pPr>
        <a:defRPr sz="1809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B7ED8-92BF-472C-87B1-C6386D66FBEB}" type="doc">
      <dgm:prSet loTypeId="urn:microsoft.com/office/officeart/2005/8/layout/cycle6" loCatId="cycle" qsTypeId="urn:microsoft.com/office/officeart/2005/8/quickstyle/3d1" qsCatId="3D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A51210AF-817E-4E3E-B0D1-38C0AF0BD11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налоговой политики</a:t>
          </a:r>
          <a:endParaRPr lang="ru-RU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6075DF-E010-40EC-B4DC-946E87931D70}" type="parTrans" cxnId="{2A9D9DEE-F90B-47B2-B734-FC5044C56616}">
      <dgm:prSet/>
      <dgm:spPr/>
      <dgm:t>
        <a:bodyPr/>
        <a:lstStyle/>
        <a:p>
          <a:endParaRPr lang="ru-RU"/>
        </a:p>
      </dgm:t>
    </dgm:pt>
    <dgm:pt modelId="{C8234B4D-104B-4FD1-9C1F-A414143258AA}" type="sibTrans" cxnId="{2A9D9DEE-F90B-47B2-B734-FC5044C56616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A5495B50-43AD-4A49-9076-987885A8999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политики</a:t>
          </a:r>
          <a:endParaRPr lang="ru-RU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B1D32-B0BB-46B8-9166-582BE3B8B6C5}" type="parTrans" cxnId="{393E5E0C-FDAF-45D4-98EB-484C1151E6FB}">
      <dgm:prSet/>
      <dgm:spPr/>
      <dgm:t>
        <a:bodyPr/>
        <a:lstStyle/>
        <a:p>
          <a:endParaRPr lang="ru-RU"/>
        </a:p>
      </dgm:t>
    </dgm:pt>
    <dgm:pt modelId="{04BE0404-A1B3-4DF6-8F9E-5898A0BB0D34}" type="sibTrans" cxnId="{393E5E0C-FDAF-45D4-98EB-484C1151E6FB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4D5D21B2-DAFF-4489-83F7-D7EBC1E1D44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 Порецкого района Чувашской Республики</a:t>
          </a:r>
          <a:endParaRPr lang="ru-RU" sz="17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72DC8-DC49-4CF4-BFCF-A66AA88A9C97}" type="parTrans" cxnId="{70F493C5-3EBF-4F49-8BEE-240781A115EE}">
      <dgm:prSet/>
      <dgm:spPr/>
      <dgm:t>
        <a:bodyPr/>
        <a:lstStyle/>
        <a:p>
          <a:endParaRPr lang="ru-RU"/>
        </a:p>
      </dgm:t>
    </dgm:pt>
    <dgm:pt modelId="{A31C26CC-7098-4C2A-9AC2-1040AD3A8036}" type="sibTrans" cxnId="{70F493C5-3EBF-4F49-8BEE-240781A115EE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ACECFA3F-271D-4071-ACC5-D5EA6637405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Порецкого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районаЧувашской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Республики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DC491-C08E-4A09-BCB7-E9F316D39C79}" type="parTrans" cxnId="{573B9DE4-DB43-4A5C-A3C5-7C42F15550F1}">
      <dgm:prSet/>
      <dgm:spPr/>
      <dgm:t>
        <a:bodyPr/>
        <a:lstStyle/>
        <a:p>
          <a:endParaRPr lang="ru-RU"/>
        </a:p>
      </dgm:t>
    </dgm:pt>
    <dgm:pt modelId="{306D97E9-8708-417E-90DB-E143EE19C8F5}" type="sibTrans" cxnId="{573B9DE4-DB43-4A5C-A3C5-7C42F15550F1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ru-RU"/>
        </a:p>
      </dgm:t>
    </dgm:pt>
    <dgm:pt modelId="{50F8A006-03B7-453E-8B11-52199EE89448}" type="pres">
      <dgm:prSet presAssocID="{1AAB7ED8-92BF-472C-87B1-C6386D66FB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C25282-24D3-4CFD-AC59-CD63786195EA}" type="pres">
      <dgm:prSet presAssocID="{A51210AF-817E-4E3E-B0D1-38C0AF0BD115}" presName="node" presStyleLbl="node1" presStyleIdx="0" presStyleCnt="4" custScaleX="138989" custScaleY="147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7B94C-0F5B-451D-9428-43279F7D65DD}" type="pres">
      <dgm:prSet presAssocID="{A51210AF-817E-4E3E-B0D1-38C0AF0BD115}" presName="spNode" presStyleCnt="0"/>
      <dgm:spPr/>
    </dgm:pt>
    <dgm:pt modelId="{B1BA7DD6-4629-4464-AA76-4AC12B29F7ED}" type="pres">
      <dgm:prSet presAssocID="{C8234B4D-104B-4FD1-9C1F-A414143258AA}" presName="sibTrans" presStyleLbl="sibTrans1D1" presStyleIdx="0" presStyleCnt="4"/>
      <dgm:spPr/>
      <dgm:t>
        <a:bodyPr/>
        <a:lstStyle/>
        <a:p>
          <a:endParaRPr lang="ru-RU"/>
        </a:p>
      </dgm:t>
    </dgm:pt>
    <dgm:pt modelId="{09EE511D-0EF6-43EC-B406-0F1618FAB471}" type="pres">
      <dgm:prSet presAssocID="{A5495B50-43AD-4A49-9076-987885A89997}" presName="node" presStyleLbl="node1" presStyleIdx="1" presStyleCnt="4" custScaleX="142593" custScaleY="162611" custRadScaleRad="115663" custRadScaleInc="-2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46AB8-91FF-4DB2-AA00-CB287071D8BD}" type="pres">
      <dgm:prSet presAssocID="{A5495B50-43AD-4A49-9076-987885A89997}" presName="spNode" presStyleCnt="0"/>
      <dgm:spPr/>
    </dgm:pt>
    <dgm:pt modelId="{CEBC4C3C-A437-4420-A2E2-C12E33E8450C}" type="pres">
      <dgm:prSet presAssocID="{04BE0404-A1B3-4DF6-8F9E-5898A0BB0D34}" presName="sibTrans" presStyleLbl="sibTrans1D1" presStyleIdx="1" presStyleCnt="4"/>
      <dgm:spPr/>
      <dgm:t>
        <a:bodyPr/>
        <a:lstStyle/>
        <a:p>
          <a:endParaRPr lang="ru-RU"/>
        </a:p>
      </dgm:t>
    </dgm:pt>
    <dgm:pt modelId="{B5C2805B-3ECC-4AA3-B306-E04B8D93175A}" type="pres">
      <dgm:prSet presAssocID="{4D5D21B2-DAFF-4489-83F7-D7EBC1E1D448}" presName="node" presStyleLbl="node1" presStyleIdx="2" presStyleCnt="4" custScaleX="142593" custScaleY="12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3ACCF-7837-4FB8-8080-B65670FB2E40}" type="pres">
      <dgm:prSet presAssocID="{4D5D21B2-DAFF-4489-83F7-D7EBC1E1D448}" presName="spNode" presStyleCnt="0"/>
      <dgm:spPr/>
    </dgm:pt>
    <dgm:pt modelId="{609DDD8F-8077-4ED9-B479-F4058D5BF79E}" type="pres">
      <dgm:prSet presAssocID="{A31C26CC-7098-4C2A-9AC2-1040AD3A8036}" presName="sibTrans" presStyleLbl="sibTrans1D1" presStyleIdx="2" presStyleCnt="4"/>
      <dgm:spPr/>
      <dgm:t>
        <a:bodyPr/>
        <a:lstStyle/>
        <a:p>
          <a:endParaRPr lang="ru-RU"/>
        </a:p>
      </dgm:t>
    </dgm:pt>
    <dgm:pt modelId="{FDB32F28-2B23-4FC5-B84F-1478F183AB08}" type="pres">
      <dgm:prSet presAssocID="{ACECFA3F-271D-4071-ACC5-D5EA66374059}" presName="node" presStyleLbl="node1" presStyleIdx="3" presStyleCnt="4" custScaleX="155230" custScaleY="162611" custRadScaleRad="111386" custRadScaleInc="2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00F86-7713-40B8-8DA0-458E6F8C677E}" type="pres">
      <dgm:prSet presAssocID="{ACECFA3F-271D-4071-ACC5-D5EA66374059}" presName="spNode" presStyleCnt="0"/>
      <dgm:spPr/>
    </dgm:pt>
    <dgm:pt modelId="{AE08C94F-0CD5-478E-94D3-913DA7B7B592}" type="pres">
      <dgm:prSet presAssocID="{306D97E9-8708-417E-90DB-E143EE19C8F5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1A0095BA-0124-4209-817F-DC647E6DE77A}" type="presOf" srcId="{04BE0404-A1B3-4DF6-8F9E-5898A0BB0D34}" destId="{CEBC4C3C-A437-4420-A2E2-C12E33E8450C}" srcOrd="0" destOrd="0" presId="urn:microsoft.com/office/officeart/2005/8/layout/cycle6"/>
    <dgm:cxn modelId="{4EB5DAAB-95CA-4CC1-AEDC-EFB5125E9522}" type="presOf" srcId="{C8234B4D-104B-4FD1-9C1F-A414143258AA}" destId="{B1BA7DD6-4629-4464-AA76-4AC12B29F7ED}" srcOrd="0" destOrd="0" presId="urn:microsoft.com/office/officeart/2005/8/layout/cycle6"/>
    <dgm:cxn modelId="{DA252B4D-D2D7-4CEC-AAB5-A3F1A2A6657F}" type="presOf" srcId="{A51210AF-817E-4E3E-B0D1-38C0AF0BD115}" destId="{28C25282-24D3-4CFD-AC59-CD63786195EA}" srcOrd="0" destOrd="0" presId="urn:microsoft.com/office/officeart/2005/8/layout/cycle6"/>
    <dgm:cxn modelId="{AB319334-C866-4940-BC19-3F5E4ABB540F}" type="presOf" srcId="{A5495B50-43AD-4A49-9076-987885A89997}" destId="{09EE511D-0EF6-43EC-B406-0F1618FAB471}" srcOrd="0" destOrd="0" presId="urn:microsoft.com/office/officeart/2005/8/layout/cycle6"/>
    <dgm:cxn modelId="{D0CCB2BC-4E5F-49CD-9479-4BB47A19CF81}" type="presOf" srcId="{ACECFA3F-271D-4071-ACC5-D5EA66374059}" destId="{FDB32F28-2B23-4FC5-B84F-1478F183AB08}" srcOrd="0" destOrd="0" presId="urn:microsoft.com/office/officeart/2005/8/layout/cycle6"/>
    <dgm:cxn modelId="{BE24E7BE-3613-484C-9030-89AE65134247}" type="presOf" srcId="{A31C26CC-7098-4C2A-9AC2-1040AD3A8036}" destId="{609DDD8F-8077-4ED9-B479-F4058D5BF79E}" srcOrd="0" destOrd="0" presId="urn:microsoft.com/office/officeart/2005/8/layout/cycle6"/>
    <dgm:cxn modelId="{2A9D9DEE-F90B-47B2-B734-FC5044C56616}" srcId="{1AAB7ED8-92BF-472C-87B1-C6386D66FBEB}" destId="{A51210AF-817E-4E3E-B0D1-38C0AF0BD115}" srcOrd="0" destOrd="0" parTransId="{BF6075DF-E010-40EC-B4DC-946E87931D70}" sibTransId="{C8234B4D-104B-4FD1-9C1F-A414143258AA}"/>
    <dgm:cxn modelId="{573B9DE4-DB43-4A5C-A3C5-7C42F15550F1}" srcId="{1AAB7ED8-92BF-472C-87B1-C6386D66FBEB}" destId="{ACECFA3F-271D-4071-ACC5-D5EA66374059}" srcOrd="3" destOrd="0" parTransId="{492DC491-C08E-4A09-BCB7-E9F316D39C79}" sibTransId="{306D97E9-8708-417E-90DB-E143EE19C8F5}"/>
    <dgm:cxn modelId="{1E103184-5769-4899-92D4-AA248006B308}" type="presOf" srcId="{1AAB7ED8-92BF-472C-87B1-C6386D66FBEB}" destId="{50F8A006-03B7-453E-8B11-52199EE89448}" srcOrd="0" destOrd="0" presId="urn:microsoft.com/office/officeart/2005/8/layout/cycle6"/>
    <dgm:cxn modelId="{70F493C5-3EBF-4F49-8BEE-240781A115EE}" srcId="{1AAB7ED8-92BF-472C-87B1-C6386D66FBEB}" destId="{4D5D21B2-DAFF-4489-83F7-D7EBC1E1D448}" srcOrd="2" destOrd="0" parTransId="{52A72DC8-DC49-4CF4-BFCF-A66AA88A9C97}" sibTransId="{A31C26CC-7098-4C2A-9AC2-1040AD3A8036}"/>
    <dgm:cxn modelId="{1CA97521-1CB3-4C08-A457-AAA43704E01D}" type="presOf" srcId="{4D5D21B2-DAFF-4489-83F7-D7EBC1E1D448}" destId="{B5C2805B-3ECC-4AA3-B306-E04B8D93175A}" srcOrd="0" destOrd="0" presId="urn:microsoft.com/office/officeart/2005/8/layout/cycle6"/>
    <dgm:cxn modelId="{B4AF70D9-ECE1-49A0-A1BC-77D57B099F82}" type="presOf" srcId="{306D97E9-8708-417E-90DB-E143EE19C8F5}" destId="{AE08C94F-0CD5-478E-94D3-913DA7B7B592}" srcOrd="0" destOrd="0" presId="urn:microsoft.com/office/officeart/2005/8/layout/cycle6"/>
    <dgm:cxn modelId="{393E5E0C-FDAF-45D4-98EB-484C1151E6FB}" srcId="{1AAB7ED8-92BF-472C-87B1-C6386D66FBEB}" destId="{A5495B50-43AD-4A49-9076-987885A89997}" srcOrd="1" destOrd="0" parTransId="{266B1D32-B0BB-46B8-9166-582BE3B8B6C5}" sibTransId="{04BE0404-A1B3-4DF6-8F9E-5898A0BB0D34}"/>
    <dgm:cxn modelId="{50CE96E2-EBB9-43AA-8372-9DE28A951A51}" type="presParOf" srcId="{50F8A006-03B7-453E-8B11-52199EE89448}" destId="{28C25282-24D3-4CFD-AC59-CD63786195EA}" srcOrd="0" destOrd="0" presId="urn:microsoft.com/office/officeart/2005/8/layout/cycle6"/>
    <dgm:cxn modelId="{98AB7FF7-14C7-4CA1-9FD1-816F19E5F1C2}" type="presParOf" srcId="{50F8A006-03B7-453E-8B11-52199EE89448}" destId="{A647B94C-0F5B-451D-9428-43279F7D65DD}" srcOrd="1" destOrd="0" presId="urn:microsoft.com/office/officeart/2005/8/layout/cycle6"/>
    <dgm:cxn modelId="{453EDF7D-95D1-49BE-9ABE-7063C48AED07}" type="presParOf" srcId="{50F8A006-03B7-453E-8B11-52199EE89448}" destId="{B1BA7DD6-4629-4464-AA76-4AC12B29F7ED}" srcOrd="2" destOrd="0" presId="urn:microsoft.com/office/officeart/2005/8/layout/cycle6"/>
    <dgm:cxn modelId="{DE907F73-6B14-4409-BD9E-376E249C1201}" type="presParOf" srcId="{50F8A006-03B7-453E-8B11-52199EE89448}" destId="{09EE511D-0EF6-43EC-B406-0F1618FAB471}" srcOrd="3" destOrd="0" presId="urn:microsoft.com/office/officeart/2005/8/layout/cycle6"/>
    <dgm:cxn modelId="{F58FDDD5-86F1-4BB6-BFE4-6081B29108C2}" type="presParOf" srcId="{50F8A006-03B7-453E-8B11-52199EE89448}" destId="{D6C46AB8-91FF-4DB2-AA00-CB287071D8BD}" srcOrd="4" destOrd="0" presId="urn:microsoft.com/office/officeart/2005/8/layout/cycle6"/>
    <dgm:cxn modelId="{84172652-4C9E-4F1A-96FD-3C61C000BE86}" type="presParOf" srcId="{50F8A006-03B7-453E-8B11-52199EE89448}" destId="{CEBC4C3C-A437-4420-A2E2-C12E33E8450C}" srcOrd="5" destOrd="0" presId="urn:microsoft.com/office/officeart/2005/8/layout/cycle6"/>
    <dgm:cxn modelId="{BDA7AE05-BDFF-49AD-BD2B-8BF45018EBB9}" type="presParOf" srcId="{50F8A006-03B7-453E-8B11-52199EE89448}" destId="{B5C2805B-3ECC-4AA3-B306-E04B8D93175A}" srcOrd="6" destOrd="0" presId="urn:microsoft.com/office/officeart/2005/8/layout/cycle6"/>
    <dgm:cxn modelId="{7292DD1B-22B4-43CA-810B-4CB8B37530AF}" type="presParOf" srcId="{50F8A006-03B7-453E-8B11-52199EE89448}" destId="{3743ACCF-7837-4FB8-8080-B65670FB2E40}" srcOrd="7" destOrd="0" presId="urn:microsoft.com/office/officeart/2005/8/layout/cycle6"/>
    <dgm:cxn modelId="{3B3D2678-1B6F-4D9E-ADAC-E6C2AF7A6A32}" type="presParOf" srcId="{50F8A006-03B7-453E-8B11-52199EE89448}" destId="{609DDD8F-8077-4ED9-B479-F4058D5BF79E}" srcOrd="8" destOrd="0" presId="urn:microsoft.com/office/officeart/2005/8/layout/cycle6"/>
    <dgm:cxn modelId="{E6C580EF-EEFB-4037-B53D-B20FCED40B9E}" type="presParOf" srcId="{50F8A006-03B7-453E-8B11-52199EE89448}" destId="{FDB32F28-2B23-4FC5-B84F-1478F183AB08}" srcOrd="9" destOrd="0" presId="urn:microsoft.com/office/officeart/2005/8/layout/cycle6"/>
    <dgm:cxn modelId="{B60F3539-31F0-4CA7-9ED5-DC2DD9DC9B5E}" type="presParOf" srcId="{50F8A006-03B7-453E-8B11-52199EE89448}" destId="{33A00F86-7713-40B8-8DA0-458E6F8C677E}" srcOrd="10" destOrd="0" presId="urn:microsoft.com/office/officeart/2005/8/layout/cycle6"/>
    <dgm:cxn modelId="{E1240213-F8F8-498C-A844-50C4475927E9}" type="presParOf" srcId="{50F8A006-03B7-453E-8B11-52199EE89448}" destId="{AE08C94F-0CD5-478E-94D3-913DA7B7B59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C25282-24D3-4CFD-AC59-CD63786195EA}">
      <dsp:nvSpPr>
        <dsp:cNvPr id="0" name=""/>
        <dsp:cNvSpPr/>
      </dsp:nvSpPr>
      <dsp:spPr>
        <a:xfrm>
          <a:off x="2976010" y="-190513"/>
          <a:ext cx="2288938" cy="1583958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налоговой политики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6010" y="-190513"/>
        <a:ext cx="2288938" cy="1583958"/>
      </dsp:txXfrm>
    </dsp:sp>
    <dsp:sp modelId="{B1BA7DD6-4629-4464-AA76-4AC12B29F7ED}">
      <dsp:nvSpPr>
        <dsp:cNvPr id="0" name=""/>
        <dsp:cNvSpPr/>
      </dsp:nvSpPr>
      <dsp:spPr>
        <a:xfrm>
          <a:off x="2905403" y="919912"/>
          <a:ext cx="3534831" cy="3534831"/>
        </a:xfrm>
        <a:custGeom>
          <a:avLst/>
          <a:gdLst/>
          <a:ahLst/>
          <a:cxnLst/>
          <a:rect l="0" t="0" r="0" b="0"/>
          <a:pathLst>
            <a:path>
              <a:moveTo>
                <a:pt x="2367347" y="104935"/>
              </a:moveTo>
              <a:arcTo wR="1767415" hR="1767415" stAng="17390566" swAng="1594941"/>
            </a:path>
          </a:pathLst>
        </a:custGeom>
        <a:noFill/>
        <a:ln w="76200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40000" prstMaterial="matte">
          <a:bevelT w="19050" h="38100"/>
        </a:sp3d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09EE511D-0EF6-43EC-B406-0F1618FAB471}">
      <dsp:nvSpPr>
        <dsp:cNvPr id="0" name=""/>
        <dsp:cNvSpPr/>
      </dsp:nvSpPr>
      <dsp:spPr>
        <a:xfrm>
          <a:off x="4990445" y="1475062"/>
          <a:ext cx="2348291" cy="1740672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политики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90445" y="1475062"/>
        <a:ext cx="2348291" cy="1740672"/>
      </dsp:txXfrm>
    </dsp:sp>
    <dsp:sp modelId="{CEBC4C3C-A437-4420-A2E2-C12E33E8450C}">
      <dsp:nvSpPr>
        <dsp:cNvPr id="0" name=""/>
        <dsp:cNvSpPr/>
      </dsp:nvSpPr>
      <dsp:spPr>
        <a:xfrm>
          <a:off x="2894274" y="272306"/>
          <a:ext cx="3534831" cy="3534831"/>
        </a:xfrm>
        <a:custGeom>
          <a:avLst/>
          <a:gdLst/>
          <a:ahLst/>
          <a:cxnLst/>
          <a:rect l="0" t="0" r="0" b="0"/>
          <a:pathLst>
            <a:path>
              <a:moveTo>
                <a:pt x="3081225" y="2949643"/>
              </a:moveTo>
              <a:arcTo wR="1767415" hR="1767415" stAng="2518942" swAng="1605769"/>
            </a:path>
          </a:pathLst>
        </a:custGeom>
        <a:noFill/>
        <a:ln w="76200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40000" prstMaterial="matte">
          <a:bevelT w="19050" h="38100"/>
        </a:sp3d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B5C2805B-3ECC-4AA3-B306-E04B8D93175A}">
      <dsp:nvSpPr>
        <dsp:cNvPr id="0" name=""/>
        <dsp:cNvSpPr/>
      </dsp:nvSpPr>
      <dsp:spPr>
        <a:xfrm>
          <a:off x="2946334" y="3473570"/>
          <a:ext cx="2348291" cy="1325454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 Порецкого района Чувашской Республики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6334" y="3473570"/>
        <a:ext cx="2348291" cy="1325454"/>
      </dsp:txXfrm>
    </dsp:sp>
    <dsp:sp modelId="{609DDD8F-8077-4ED9-B479-F4058D5BF79E}">
      <dsp:nvSpPr>
        <dsp:cNvPr id="0" name=""/>
        <dsp:cNvSpPr/>
      </dsp:nvSpPr>
      <dsp:spPr>
        <a:xfrm>
          <a:off x="1943813" y="329175"/>
          <a:ext cx="3534831" cy="3534831"/>
        </a:xfrm>
        <a:custGeom>
          <a:avLst/>
          <a:gdLst/>
          <a:ahLst/>
          <a:cxnLst/>
          <a:rect l="0" t="0" r="0" b="0"/>
          <a:pathLst>
            <a:path>
              <a:moveTo>
                <a:pt x="995611" y="3357408"/>
              </a:moveTo>
              <a:arcTo wR="1767415" hR="1767415" stAng="6953554" swAng="1474309"/>
            </a:path>
          </a:pathLst>
        </a:custGeom>
        <a:noFill/>
        <a:ln w="76200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40000" prstMaterial="matte">
          <a:bevelT w="19050" h="38100"/>
        </a:sp3d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FDB32F28-2B23-4FC5-B84F-1478F183AB08}">
      <dsp:nvSpPr>
        <dsp:cNvPr id="0" name=""/>
        <dsp:cNvSpPr/>
      </dsp:nvSpPr>
      <dsp:spPr>
        <a:xfrm>
          <a:off x="873764" y="1475054"/>
          <a:ext cx="2556403" cy="1740672"/>
        </a:xfrm>
        <a:prstGeom prst="roundRect">
          <a:avLst/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Порецкого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районаЧувашской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Республики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3764" y="1475054"/>
        <a:ext cx="2556403" cy="1740672"/>
      </dsp:txXfrm>
    </dsp:sp>
    <dsp:sp modelId="{AE08C94F-0CD5-478E-94D3-913DA7B7B592}">
      <dsp:nvSpPr>
        <dsp:cNvPr id="0" name=""/>
        <dsp:cNvSpPr/>
      </dsp:nvSpPr>
      <dsp:spPr>
        <a:xfrm>
          <a:off x="1933402" y="866596"/>
          <a:ext cx="3534831" cy="3534831"/>
        </a:xfrm>
        <a:custGeom>
          <a:avLst/>
          <a:gdLst/>
          <a:ahLst/>
          <a:cxnLst/>
          <a:rect l="0" t="0" r="0" b="0"/>
          <a:pathLst>
            <a:path>
              <a:moveTo>
                <a:pt x="438025" y="602735"/>
              </a:moveTo>
              <a:arcTo wR="1767415" hR="1767415" stAng="13273299" swAng="1459282"/>
            </a:path>
          </a:pathLst>
        </a:custGeom>
        <a:noFill/>
        <a:ln w="76200" cap="flat" cmpd="sng" algn="ctr">
          <a:solidFill>
            <a:schemeClr val="accent4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40000" prstMaterial="matte">
          <a:bevelT w="19050" h="38100"/>
        </a:sp3d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0.72096</cdr:x>
      <cdr:y>0.375</cdr:y>
    </cdr:from>
    <cdr:to>
      <cdr:x>0.80984</cdr:x>
      <cdr:y>0.54167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4672312" y="648072"/>
          <a:ext cx="576064" cy="288032"/>
        </a:xfrm>
        <a:prstGeom xmlns:a="http://schemas.openxmlformats.org/drawingml/2006/main" prst="curvedDownArrow">
          <a:avLst/>
        </a:prstGeom>
        <a:solidFill xmlns:a="http://schemas.openxmlformats.org/drawingml/2006/main">
          <a:srgbClr val="4E67C8"/>
        </a:solidFill>
        <a:ln xmlns:a="http://schemas.openxmlformats.org/drawingml/2006/main" w="15875" cap="flat" cmpd="sng" algn="ctr">
          <a:solidFill>
            <a:srgbClr val="4E67C8">
              <a:shade val="50000"/>
              <a:shade val="75000"/>
              <a:satMod val="125000"/>
              <a:lumMod val="7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Trebuchet MS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0.17651</cdr:x>
      <cdr:y>0.125</cdr:y>
    </cdr:from>
    <cdr:to>
      <cdr:x>0.32095</cdr:x>
      <cdr:y>0.33334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1143920" y="216024"/>
          <a:ext cx="936075" cy="36005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-4,2%</a:t>
          </a:r>
          <a:endParaRPr lang="ru-RU" sz="14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0.17127</cdr:x>
      <cdr:y>0.40015</cdr:y>
    </cdr:from>
    <cdr:to>
      <cdr:x>0.40236</cdr:x>
      <cdr:y>0.61305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47664" y="2016224"/>
          <a:ext cx="2088228" cy="1072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/>
        <a:lstStyle xmlns:a="http://schemas.openxmlformats.org/drawingml/2006/main"/>
        <a:p xmlns:a="http://schemas.openxmlformats.org/drawingml/2006/main">
          <a:pPr algn="ctr"/>
          <a:r>
            <a:rPr lang="ru-RU" sz="3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290,6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3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0.06098</cdr:x>
      <cdr:y>0.04237</cdr:y>
    </cdr:from>
    <cdr:to>
      <cdr:x>0.19515</cdr:x>
      <cdr:y>0.14827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60040" y="144016"/>
          <a:ext cx="792107" cy="35993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solidFill>
                <a:schemeClr val="tx1"/>
              </a:solidFill>
            </a:rPr>
            <a:t>34,1</a:t>
          </a:r>
          <a:endParaRPr lang="ru-RU" sz="20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E78743E-B161-48D2-8C82-0824D1755F98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78"/>
            <a:ext cx="4302625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35A5E48-D604-4F38-9AC3-C86656C65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0089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307" cy="34021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015" y="0"/>
            <a:ext cx="4300307" cy="34021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B9CBFD-E248-4315-9A72-B4D4FA4AC8C1}" type="datetimeFigureOut">
              <a:rPr lang="ru-RU"/>
              <a:pPr>
                <a:defRPr/>
              </a:pPr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2" y="3228190"/>
            <a:ext cx="7942237" cy="3059715"/>
          </a:xfrm>
          <a:prstGeom prst="rect">
            <a:avLst/>
          </a:prstGeom>
        </p:spPr>
        <p:txBody>
          <a:bodyPr vert="horz" lIns="92153" tIns="46077" rIns="92153" bIns="4607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378"/>
            <a:ext cx="4300307" cy="34021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015" y="6456378"/>
            <a:ext cx="4300307" cy="34021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696D6E-358A-423C-BF22-72FDEB417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3937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5C5D51-9E12-47A5-A65B-D99DCC16024A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1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8471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96D6E-358A-423C-BF22-72FDEB41779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707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A02213-50AC-49C7-94F6-B54017CB659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705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1B3155-735C-490E-B44F-4F351DBDB67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59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5034E-8202-4810-A52B-758A6B41BB3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847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60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9F8800-B887-4C45-9059-A9654FAB6342}" type="slidenum">
              <a:rPr lang="ru-RU" altLang="ru-RU" smtClean="0">
                <a:latin typeface="Calibri" pitchFamily="34" charset="0"/>
              </a:rPr>
              <a:pPr/>
              <a:t>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b="1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D10796-966C-4D74-8780-48A1B0841107}" type="slidenum">
              <a:rPr lang="ru-RU" altLang="ru-RU" smtClean="0">
                <a:cs typeface="Arial" charset="0"/>
              </a:rPr>
              <a:pPr/>
              <a:t>14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b="1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EB9320-1AB0-4B67-B476-1C49E5641019}" type="slidenum">
              <a:rPr lang="ru-RU" altLang="ru-RU" smtClean="0">
                <a:cs typeface="Arial" charset="0"/>
              </a:rPr>
              <a:pPr/>
              <a:t>16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5825" y="854075"/>
            <a:ext cx="3074988" cy="2306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F19F6E-2A5F-4557-A536-37D82A000D38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18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37AA2-A108-48EB-B8E3-4258990463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15313-B841-44C1-BD37-82F30A73F5C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FEC12-1721-449A-A00F-DC82900498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0563B-07DB-43B2-82BB-1D3AD496FF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89BCA-3487-4876-9604-97265625C4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44C10-DD94-4496-87DE-9DB4F847414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7E1B2-443C-4541-BF62-2FCEECF355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CB6D7-C9EC-47A9-92F6-974A8A09E79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512511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47248" y="6473403"/>
            <a:ext cx="100648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35DCAC-F131-4C56-82C1-BB591457AF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5DCAC-F131-4C56-82C1-BB591457AF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552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B4E9E-DC20-4671-BC32-BBFE77E2AC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43F0E-A427-490E-ABE9-659AE898AE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 bright="-7000" contrast="55000"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135DCAC-F131-4C56-82C1-BB591457AF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8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750" y="3565525"/>
            <a:ext cx="5822950" cy="241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3" y="3565525"/>
            <a:ext cx="5976937" cy="3097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313" y="260350"/>
            <a:ext cx="7085012" cy="3097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2600" b="1" dirty="0">
              <a:solidFill>
                <a:prstClr val="white"/>
              </a:solidFill>
            </a:endParaRPr>
          </a:p>
          <a:p>
            <a:pPr eaLnBrk="1" hangingPunct="1">
              <a:defRPr/>
            </a:pPr>
            <a:r>
              <a:rPr lang="ru-RU" sz="2800" b="1" i="1" dirty="0">
                <a:solidFill>
                  <a:schemeClr val="tx1"/>
                </a:solidFill>
              </a:rPr>
              <a:t>О проекте решения Собрания депутатов Порецкого района Чувашской Республики «О бюджете Порецкого района Чувашской Республики на </a:t>
            </a:r>
            <a:r>
              <a:rPr lang="ru-RU" sz="2800" b="1" i="1" dirty="0" smtClean="0">
                <a:solidFill>
                  <a:schemeClr val="tx1"/>
                </a:solidFill>
              </a:rPr>
              <a:t>2022 </a:t>
            </a:r>
            <a:r>
              <a:rPr lang="ru-RU" sz="2800" b="1" i="1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sz="2800" b="1" i="1" dirty="0" smtClean="0">
                <a:solidFill>
                  <a:schemeClr val="tx1"/>
                </a:solidFill>
              </a:rPr>
              <a:t>2023 </a:t>
            </a:r>
            <a:r>
              <a:rPr lang="ru-RU" sz="2800" b="1" i="1" dirty="0">
                <a:solidFill>
                  <a:schemeClr val="tx1"/>
                </a:solidFill>
              </a:rPr>
              <a:t>и </a:t>
            </a:r>
            <a:r>
              <a:rPr lang="ru-RU" sz="2800" b="1" i="1" dirty="0" smtClean="0">
                <a:solidFill>
                  <a:schemeClr val="tx1"/>
                </a:solidFill>
              </a:rPr>
              <a:t>2024 </a:t>
            </a:r>
            <a:r>
              <a:rPr lang="ru-RU" sz="2800" b="1" i="1" dirty="0">
                <a:solidFill>
                  <a:schemeClr val="tx1"/>
                </a:solidFill>
              </a:rPr>
              <a:t>годов»</a:t>
            </a:r>
            <a:endParaRPr lang="ru-RU" sz="3000" b="1" i="1" dirty="0">
              <a:solidFill>
                <a:schemeClr val="tx1"/>
              </a:solidFill>
            </a:endParaRPr>
          </a:p>
        </p:txBody>
      </p:sp>
      <p:pic>
        <p:nvPicPr>
          <p:cNvPr id="37894" name="Picture 6" descr="C:\Documents and Settings\r_finance13\Рабочий стол\387a210638933a22040a9d9117009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4146444" cy="250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C:\Documents and Settings\r_finance13\Рабочий стол\f91cebdb86154938928ee59f37bfe7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05064"/>
            <a:ext cx="3779912" cy="252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488736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«Культура, кинематография» на 2022 год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267744" y="692696"/>
            <a:ext cx="6696744" cy="31683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3333FF"/>
                </a:solidFill>
              </a:rPr>
              <a:t>Культура :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* </a:t>
            </a:r>
            <a:r>
              <a:rPr lang="ru-RU" sz="1500" dirty="0" smtClean="0">
                <a:solidFill>
                  <a:srgbClr val="FF0000"/>
                </a:solidFill>
              </a:rPr>
              <a:t>7,9</a:t>
            </a:r>
            <a:r>
              <a:rPr lang="ru-RU" sz="1500" dirty="0" smtClean="0">
                <a:solidFill>
                  <a:schemeClr val="accent6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млн.рублей - Обеспечение деятельности муниципальных библиотек;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* </a:t>
            </a:r>
            <a:r>
              <a:rPr lang="ru-RU" sz="1500" dirty="0" smtClean="0">
                <a:solidFill>
                  <a:srgbClr val="FF0000"/>
                </a:solidFill>
              </a:rPr>
              <a:t>1,1</a:t>
            </a:r>
            <a:r>
              <a:rPr lang="ru-RU" sz="1500" dirty="0" smtClean="0">
                <a:solidFill>
                  <a:schemeClr val="tx1"/>
                </a:solidFill>
              </a:rPr>
              <a:t> млн.рублей - Обеспечение деятельности муниципальных музеев;</a:t>
            </a:r>
          </a:p>
          <a:p>
            <a:pPr>
              <a:buFont typeface="Arial" charset="0"/>
              <a:buChar char="•"/>
            </a:pPr>
            <a:r>
              <a:rPr lang="ru-RU" sz="1500" dirty="0" smtClean="0">
                <a:solidFill>
                  <a:srgbClr val="FF0000"/>
                </a:solidFill>
              </a:rPr>
              <a:t>11,4</a:t>
            </a:r>
            <a:r>
              <a:rPr lang="ru-RU" sz="1500" dirty="0" smtClean="0">
                <a:solidFill>
                  <a:schemeClr val="accent6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млн.рублей - Обеспечение деятельности учреждений в сфере </a:t>
            </a:r>
            <a:r>
              <a:rPr lang="ru-RU" sz="1500" dirty="0" err="1" smtClean="0">
                <a:solidFill>
                  <a:schemeClr val="tx1"/>
                </a:solidFill>
              </a:rPr>
              <a:t>культурно-досугового</a:t>
            </a:r>
            <a:r>
              <a:rPr lang="ru-RU" sz="1500" dirty="0" smtClean="0">
                <a:solidFill>
                  <a:schemeClr val="tx1"/>
                </a:solidFill>
              </a:rPr>
              <a:t> обслуживания населения;</a:t>
            </a:r>
          </a:p>
          <a:p>
            <a:pPr>
              <a:buFont typeface="Arial" charset="0"/>
              <a:buChar char="•"/>
            </a:pPr>
            <a:r>
              <a:rPr lang="ru-RU" sz="1500" dirty="0" smtClean="0">
                <a:solidFill>
                  <a:srgbClr val="FF0000"/>
                </a:solidFill>
              </a:rPr>
              <a:t>12,5</a:t>
            </a:r>
            <a:r>
              <a:rPr lang="ru-RU" sz="1500" dirty="0" smtClean="0">
                <a:solidFill>
                  <a:schemeClr val="accent6"/>
                </a:solidFill>
              </a:rPr>
              <a:t> </a:t>
            </a:r>
            <a:r>
              <a:rPr lang="ru-RU" sz="1500" dirty="0" smtClean="0">
                <a:solidFill>
                  <a:schemeClr val="tx1"/>
                </a:solidFill>
              </a:rPr>
              <a:t>млн.рублей - Укрепление материально-технической базы муниципальных учреждений </a:t>
            </a:r>
            <a:r>
              <a:rPr lang="ru-RU" sz="1500" dirty="0" err="1" smtClean="0">
                <a:solidFill>
                  <a:schemeClr val="tx1"/>
                </a:solidFill>
              </a:rPr>
              <a:t>культурно-досугового</a:t>
            </a:r>
            <a:r>
              <a:rPr lang="ru-RU" sz="1500" dirty="0" smtClean="0">
                <a:solidFill>
                  <a:schemeClr val="tx1"/>
                </a:solidFill>
              </a:rPr>
              <a:t> типа;</a:t>
            </a:r>
          </a:p>
          <a:p>
            <a:pPr>
              <a:buFont typeface="Arial" charset="0"/>
              <a:buChar char="•"/>
            </a:pPr>
            <a:r>
              <a:rPr lang="ru-RU" sz="1500" dirty="0" smtClean="0">
                <a:solidFill>
                  <a:srgbClr val="FF0000"/>
                </a:solidFill>
              </a:rPr>
              <a:t>0,2 </a:t>
            </a:r>
            <a:r>
              <a:rPr lang="ru-RU" sz="1500" dirty="0" smtClean="0">
                <a:solidFill>
                  <a:schemeClr val="tx1"/>
                </a:solidFill>
              </a:rPr>
              <a:t>млн.рублей - Осуществление мер по противодействию терроризму в муниципальном образовании;</a:t>
            </a:r>
          </a:p>
          <a:p>
            <a:pPr>
              <a:buFont typeface="Arial" charset="0"/>
              <a:buChar char="•"/>
            </a:pPr>
            <a:r>
              <a:rPr lang="ru-RU" sz="1500" dirty="0" smtClean="0">
                <a:solidFill>
                  <a:schemeClr val="tx1"/>
                </a:solidFill>
              </a:rPr>
              <a:t> </a:t>
            </a:r>
            <a:r>
              <a:rPr lang="ru-RU" sz="1500" dirty="0" smtClean="0">
                <a:solidFill>
                  <a:srgbClr val="FF0000"/>
                </a:solidFill>
              </a:rPr>
              <a:t>1,0 </a:t>
            </a:r>
            <a:r>
              <a:rPr lang="ru-RU" sz="1500" dirty="0" smtClean="0">
                <a:solidFill>
                  <a:schemeClr val="tx1"/>
                </a:solidFill>
              </a:rPr>
              <a:t> млн.рублей - Реализация вопросов местного значения в сфере образования, культуры и физической культуры и спорта.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340768"/>
            <a:ext cx="2016224" cy="13681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Всего – 34,1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Documents and Settings\r_finance13\Рабочий стол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3960440" cy="264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r_finance13\Рабочий стол\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434" y="4005065"/>
            <a:ext cx="3944161" cy="264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272712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«Социальная политика» на 2022 год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51720" y="476672"/>
            <a:ext cx="5184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Всего – 14,1</a:t>
            </a:r>
            <a:r>
              <a:rPr lang="ru-RU" dirty="0" smtClean="0">
                <a:solidFill>
                  <a:schemeClr val="tx1"/>
                </a:solidFill>
              </a:rPr>
              <a:t>млн.рублей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980728"/>
            <a:ext cx="7200800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Пенсионное обеспечение: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0,03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мнл.рублей</a:t>
            </a:r>
            <a:r>
              <a:rPr lang="ru-RU" sz="1400" dirty="0" smtClean="0">
                <a:solidFill>
                  <a:schemeClr val="tx1"/>
                </a:solidFill>
              </a:rPr>
              <a:t> - Выплаты пенсии за выслугу лет муниципальным служащим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908720"/>
            <a:ext cx="1512168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0,03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688" y="1628800"/>
            <a:ext cx="7200800" cy="2376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Социальное обеспечение населения: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3,0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Обеспечение мер социальной поддержки отдельных категорий граждан по оплате жилищно-коммунальных услуг;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</a:t>
            </a:r>
            <a:r>
              <a:rPr lang="ru-RU" sz="1400" dirty="0" smtClean="0">
                <a:solidFill>
                  <a:srgbClr val="FF0000"/>
                </a:solidFill>
              </a:rPr>
              <a:t> 0,06 </a:t>
            </a:r>
            <a:r>
              <a:rPr lang="ru-RU" sz="1400" dirty="0" smtClean="0">
                <a:solidFill>
                  <a:schemeClr val="tx1"/>
                </a:solidFill>
              </a:rPr>
              <a:t>млн.рублей - Оказание материальной помощи гражданам, находящимся в трудной жизненной ситуации;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0,6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млн.рублей - Улучшение жилищных условий граждан, проживающих в сельской местности, в рамках  мероприятий по устойчивому развитию сельских территорий;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0,3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 Единовременное денежное пособие гражданам, усыновившим (удочерившим) ребенка (детей) на территории Чувашской Республики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1988840"/>
            <a:ext cx="1512168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4,0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4509120"/>
            <a:ext cx="1512168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9,9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3688" y="4077072"/>
            <a:ext cx="7200800" cy="18722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Охрана семьи и детства: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1,4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Предоставление жилых помещений детям-сиротам;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0,07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выплата компенсации платы за детский сад;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</a:t>
            </a:r>
            <a:r>
              <a:rPr lang="ru-RU" sz="1400" dirty="0" smtClean="0">
                <a:solidFill>
                  <a:srgbClr val="FF0000"/>
                </a:solidFill>
              </a:rPr>
              <a:t>0,1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Выплата единовременного пособия при всех формах устройства детей, лишенных родительского попечения, в семью;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</a:t>
            </a:r>
            <a:r>
              <a:rPr lang="ru-RU" sz="1400" dirty="0" smtClean="0">
                <a:solidFill>
                  <a:srgbClr val="FF0000"/>
                </a:solidFill>
              </a:rPr>
              <a:t>8,4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Предоставление социальных выплат молодым семьям на строительство (приобретение) жилья в рамках реализации мероприятий по обеспечению жильем молодых семей.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5949280"/>
            <a:ext cx="1512168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0,06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63688" y="6021288"/>
            <a:ext cx="7200800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Другие вопросы в области социальной политики: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</a:t>
            </a:r>
            <a:r>
              <a:rPr lang="ru-RU" sz="1400" dirty="0" smtClean="0">
                <a:solidFill>
                  <a:srgbClr val="FF0000"/>
                </a:solidFill>
              </a:rPr>
              <a:t> 0,06 </a:t>
            </a:r>
            <a:r>
              <a:rPr lang="ru-RU" sz="1400" dirty="0" smtClean="0">
                <a:solidFill>
                  <a:schemeClr val="tx1"/>
                </a:solidFill>
              </a:rPr>
              <a:t>млн.рублей - Осуществление государственных полномочий в сфере трудовых отношений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0"/>
            <a:ext cx="8884272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«Жилищно-коммунальное хозяйство» на 2022 год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51720" y="476672"/>
            <a:ext cx="5184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Всего – 6,4 </a:t>
            </a:r>
            <a:r>
              <a:rPr lang="ru-RU" dirty="0" smtClean="0">
                <a:solidFill>
                  <a:schemeClr val="tx1"/>
                </a:solidFill>
              </a:rPr>
              <a:t>млн.рублей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980728"/>
            <a:ext cx="7200800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rgbClr val="3333FF"/>
                </a:solidFill>
              </a:rPr>
              <a:t>Жилищное хозяйство: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* </a:t>
            </a:r>
            <a:r>
              <a:rPr lang="ru-RU" sz="1500" dirty="0" smtClean="0">
                <a:solidFill>
                  <a:srgbClr val="FF0000"/>
                </a:solidFill>
              </a:rPr>
              <a:t>0,2</a:t>
            </a:r>
            <a:r>
              <a:rPr lang="ru-RU" sz="1500" dirty="0" smtClean="0">
                <a:solidFill>
                  <a:schemeClr val="tx1"/>
                </a:solidFill>
              </a:rPr>
              <a:t> млн.рублей - Обеспечение мероприятий по капитальному ремонту многоквартирных домов, находящихся в муниципальной собственности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980728"/>
            <a:ext cx="1512168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0,2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688" y="2204864"/>
            <a:ext cx="7200800" cy="1296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rgbClr val="3333FF"/>
                </a:solidFill>
              </a:rPr>
              <a:t>Коммунальное хозяйство: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* </a:t>
            </a:r>
            <a:r>
              <a:rPr lang="ru-RU" sz="1500" dirty="0" smtClean="0">
                <a:solidFill>
                  <a:srgbClr val="FF0000"/>
                </a:solidFill>
              </a:rPr>
              <a:t>3,1 </a:t>
            </a:r>
            <a:r>
              <a:rPr lang="ru-RU" sz="1500" dirty="0" smtClean="0">
                <a:solidFill>
                  <a:schemeClr val="tx1"/>
                </a:solidFill>
              </a:rPr>
              <a:t>млн.рублей - Мероприятия, направленные на развитие и модернизацию объектов коммунальной инфраструктуры</a:t>
            </a:r>
            <a:endParaRPr lang="ru-RU" sz="1500" dirty="0" smtClean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2204864"/>
            <a:ext cx="1512168" cy="1296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3,1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3717032"/>
            <a:ext cx="1512168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3,1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3717032"/>
            <a:ext cx="7200800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rgbClr val="3333FF"/>
                </a:solidFill>
              </a:rPr>
              <a:t>Благоустройство: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* </a:t>
            </a:r>
            <a:r>
              <a:rPr lang="ru-RU" sz="1500" dirty="0" smtClean="0">
                <a:solidFill>
                  <a:srgbClr val="FF0000"/>
                </a:solidFill>
              </a:rPr>
              <a:t>3,0</a:t>
            </a:r>
            <a:r>
              <a:rPr lang="ru-RU" sz="1500" dirty="0" smtClean="0">
                <a:solidFill>
                  <a:schemeClr val="tx1"/>
                </a:solidFill>
              </a:rPr>
              <a:t> млн.рублей - Реализация программ формирования современной городской среды;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*</a:t>
            </a:r>
            <a:r>
              <a:rPr lang="ru-RU" sz="1500" dirty="0" smtClean="0">
                <a:solidFill>
                  <a:srgbClr val="FF0000"/>
                </a:solidFill>
              </a:rPr>
              <a:t> 0,1 </a:t>
            </a:r>
            <a:r>
              <a:rPr lang="ru-RU" sz="1500" dirty="0" smtClean="0">
                <a:solidFill>
                  <a:schemeClr val="tx1"/>
                </a:solidFill>
              </a:rPr>
              <a:t>млн.рублей - Обустройство и восстановление воинских захоронений.</a:t>
            </a:r>
            <a:endParaRPr lang="ru-RU" sz="1500" dirty="0" smtClean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5229200"/>
            <a:ext cx="1512168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0,001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3688" y="5157192"/>
            <a:ext cx="7200800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rgbClr val="3333FF"/>
                </a:solidFill>
              </a:rPr>
              <a:t>Другие вопросы в области жилищно-коммунального хозяйства: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*</a:t>
            </a:r>
            <a:r>
              <a:rPr lang="ru-RU" sz="1500" dirty="0" smtClean="0">
                <a:solidFill>
                  <a:srgbClr val="FF0000"/>
                </a:solidFill>
              </a:rPr>
              <a:t> 0,001 </a:t>
            </a:r>
            <a:r>
              <a:rPr lang="ru-RU" sz="1500" dirty="0" smtClean="0">
                <a:solidFill>
                  <a:schemeClr val="tx1"/>
                </a:solidFill>
              </a:rPr>
              <a:t>млн.рублей - Осуществление государственных полномочий Чувашской Республики по ведению учета граждан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 txBox="1">
            <a:spLocks/>
          </p:cNvSpPr>
          <p:nvPr/>
        </p:nvSpPr>
        <p:spPr>
          <a:xfrm>
            <a:off x="1143000" y="6492877"/>
            <a:ext cx="790575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1400" dirty="0">
              <a:solidFill>
                <a:srgbClr val="A03202"/>
              </a:solidFill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632752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«Общегосударственные вопросы» на 2022 год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51720" y="476672"/>
            <a:ext cx="5184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Всего – 38,1</a:t>
            </a:r>
            <a:r>
              <a:rPr lang="ru-RU" dirty="0" smtClean="0">
                <a:solidFill>
                  <a:schemeClr val="tx1"/>
                </a:solidFill>
              </a:rPr>
              <a:t>млн.рублей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908720"/>
            <a:ext cx="7200800" cy="18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21,5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млн.рублей - Обеспечение функций муниципальных органов;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0,3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Комиссия по делам несовершеннолетних;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</a:t>
            </a:r>
            <a:r>
              <a:rPr lang="ru-RU" sz="1400" dirty="0" smtClean="0">
                <a:solidFill>
                  <a:srgbClr val="FF0000"/>
                </a:solidFill>
              </a:rPr>
              <a:t> 0,3 </a:t>
            </a:r>
            <a:r>
              <a:rPr lang="ru-RU" sz="1400" dirty="0" smtClean="0">
                <a:solidFill>
                  <a:schemeClr val="tx1"/>
                </a:solidFill>
              </a:rPr>
              <a:t>млн.рублей - организация и осуществлению деятельности по опеке и попечительству.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196752"/>
            <a:ext cx="1512168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22,2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2780928"/>
            <a:ext cx="7200800" cy="7920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Судебная система: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0,03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Составление (изменение) списков кандидатов в присяжные заседатели федеральных судов общей юрисдикции.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688" y="3645024"/>
            <a:ext cx="7200800" cy="1296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Обеспечение деятельности финансовых, налоговых и таможенных органов и органов финансового (финансово-бюджетного) надзора 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</a:t>
            </a:r>
            <a:r>
              <a:rPr lang="ru-RU" sz="1400" dirty="0" smtClean="0">
                <a:solidFill>
                  <a:srgbClr val="FF0000"/>
                </a:solidFill>
              </a:rPr>
              <a:t>0,1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Расчет дотаций на выравнивание бюджетной обеспеченности                  поселений;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4,4</a:t>
            </a:r>
            <a:r>
              <a:rPr lang="ru-RU" sz="1400" dirty="0" smtClean="0">
                <a:solidFill>
                  <a:schemeClr val="tx1"/>
                </a:solidFill>
              </a:rPr>
              <a:t> млн.рублей - Обеспечение функций муниципальных органов.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2780928"/>
            <a:ext cx="1512168" cy="6983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0,03</a:t>
            </a:r>
            <a:r>
              <a:rPr lang="ru-RU" dirty="0" smtClean="0">
                <a:solidFill>
                  <a:schemeClr val="tx1"/>
                </a:solidFill>
              </a:rPr>
              <a:t> 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3861048"/>
            <a:ext cx="1512168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4,6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3688" y="5013176"/>
            <a:ext cx="7200800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Резервные фонды: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0,5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млн.рублей - Резервный фонд.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512" y="5085184"/>
            <a:ext cx="1512168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0,5</a:t>
            </a:r>
            <a:r>
              <a:rPr lang="ru-RU" dirty="0" smtClean="0">
                <a:solidFill>
                  <a:schemeClr val="tx1"/>
                </a:solidFill>
              </a:rPr>
              <a:t> 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63688" y="5805264"/>
            <a:ext cx="7200800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Другие общегосударственные вопросы: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10,8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млн.рублей - Другие общегосударственные вопросы.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512" y="5877272"/>
            <a:ext cx="1512168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10,8 </a:t>
            </a:r>
            <a:r>
              <a:rPr lang="ru-RU" sz="1600" dirty="0" smtClean="0">
                <a:solidFill>
                  <a:schemeClr val="tx1"/>
                </a:solidFill>
              </a:rPr>
              <a:t>млн.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81075"/>
          </a:xfrm>
          <a:noFill/>
        </p:spPr>
        <p:txBody>
          <a:bodyPr/>
          <a:lstStyle/>
          <a:p>
            <a:pPr algn="ctr"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Дуга 9"/>
          <p:cNvSpPr/>
          <p:nvPr/>
        </p:nvSpPr>
        <p:spPr>
          <a:xfrm rot="2733505">
            <a:off x="-4437063" y="366713"/>
            <a:ext cx="6281737" cy="7050088"/>
          </a:xfrm>
          <a:prstGeom prst="arc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475656" y="980728"/>
            <a:ext cx="7272338" cy="431800"/>
          </a:xfrm>
          <a:prstGeom prst="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Средства на содержание органов власти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907704" y="1628800"/>
            <a:ext cx="6840760" cy="1080120"/>
          </a:xfrm>
          <a:prstGeom prst="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Обеспечение деятельности финансовых, налоговых и таможенных органов и органов финансового (финансово-бюджетного) надзора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67744" y="2852936"/>
            <a:ext cx="6480720" cy="503808"/>
          </a:xfrm>
          <a:prstGeom prst="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Резервные фонды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95736" y="3645024"/>
            <a:ext cx="6552728" cy="936104"/>
          </a:xfrm>
          <a:prstGeom prst="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Осуществление полномочий по составлению (изменению) списков кандидатов в присяжные заседатели федеральных судов общей юрисдикции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331913" y="5661025"/>
            <a:ext cx="7416800" cy="431800"/>
          </a:xfrm>
          <a:prstGeom prst="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Другие мероприятия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251520" y="764704"/>
            <a:ext cx="1404243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22,1</a:t>
            </a:r>
            <a:endParaRPr lang="ru-RU" sz="2000" dirty="0"/>
          </a:p>
        </p:txBody>
      </p:sp>
      <p:sp>
        <p:nvSpPr>
          <p:cNvPr id="27" name="Овал 26"/>
          <p:cNvSpPr/>
          <p:nvPr/>
        </p:nvSpPr>
        <p:spPr>
          <a:xfrm>
            <a:off x="755576" y="1844824"/>
            <a:ext cx="1223838" cy="6480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4,6</a:t>
            </a:r>
            <a:endParaRPr lang="ru-RU" sz="2000" dirty="0"/>
          </a:p>
        </p:txBody>
      </p:sp>
      <p:sp>
        <p:nvSpPr>
          <p:cNvPr id="28" name="Овал 27"/>
          <p:cNvSpPr/>
          <p:nvPr/>
        </p:nvSpPr>
        <p:spPr>
          <a:xfrm>
            <a:off x="1115616" y="2780928"/>
            <a:ext cx="1296987" cy="698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0,5</a:t>
            </a:r>
            <a:endParaRPr lang="ru-RU" sz="2000" dirty="0"/>
          </a:p>
        </p:txBody>
      </p:sp>
      <p:sp>
        <p:nvSpPr>
          <p:cNvPr id="29" name="Овал 28"/>
          <p:cNvSpPr/>
          <p:nvPr/>
        </p:nvSpPr>
        <p:spPr>
          <a:xfrm>
            <a:off x="1259632" y="3789040"/>
            <a:ext cx="1152525" cy="698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0,03</a:t>
            </a:r>
            <a:endParaRPr lang="ru-RU" sz="2000" dirty="0"/>
          </a:p>
        </p:txBody>
      </p:sp>
      <p:sp>
        <p:nvSpPr>
          <p:cNvPr id="30" name="Овал 29"/>
          <p:cNvSpPr/>
          <p:nvPr/>
        </p:nvSpPr>
        <p:spPr>
          <a:xfrm>
            <a:off x="179388" y="5516563"/>
            <a:ext cx="1368425" cy="698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0,4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835150" y="4797152"/>
            <a:ext cx="6913563" cy="648072"/>
          </a:xfrm>
          <a:prstGeom prst="rect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Функционирование центра финансового и хозяйственного обеспечения района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684213" y="4724400"/>
            <a:ext cx="1366837" cy="698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/>
              <a:t>10,5</a:t>
            </a:r>
            <a:endParaRPr lang="ru-RU" sz="2000" dirty="0"/>
          </a:p>
        </p:txBody>
      </p:sp>
      <p:sp>
        <p:nvSpPr>
          <p:cNvPr id="35" name="Овал 34"/>
          <p:cNvSpPr/>
          <p:nvPr/>
        </p:nvSpPr>
        <p:spPr>
          <a:xfrm>
            <a:off x="0" y="3284984"/>
            <a:ext cx="1439589" cy="8641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38,1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7596336" y="764704"/>
            <a:ext cx="1226304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>
          <a:xfrm>
            <a:off x="7861176" y="6237312"/>
            <a:ext cx="1282824" cy="365125"/>
          </a:xfrm>
        </p:spPr>
        <p:txBody>
          <a:bodyPr/>
          <a:lstStyle/>
          <a:p>
            <a:pPr>
              <a:defRPr/>
            </a:pPr>
            <a:r>
              <a:rPr lang="ru-RU" b="0" dirty="0" smtClean="0">
                <a:solidFill>
                  <a:schemeClr val="tx1"/>
                </a:solidFill>
              </a:rPr>
              <a:t>13</a:t>
            </a:r>
            <a:endParaRPr lang="ru-RU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 txBox="1">
            <a:spLocks/>
          </p:cNvSpPr>
          <p:nvPr/>
        </p:nvSpPr>
        <p:spPr>
          <a:xfrm>
            <a:off x="1143000" y="6492877"/>
            <a:ext cx="790575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1400" dirty="0">
              <a:solidFill>
                <a:srgbClr val="A03202"/>
              </a:solidFill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632752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«Национальная оборона» на 2022 год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555776" y="1052736"/>
            <a:ext cx="6336704" cy="16561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3333FF"/>
                </a:solidFill>
              </a:rPr>
              <a:t>Мобилизационная и вневойсковая подготовка :</a:t>
            </a:r>
          </a:p>
          <a:p>
            <a:pPr algn="ctr"/>
            <a:endParaRPr lang="ru-RU" b="1" i="1" dirty="0" smtClean="0">
              <a:solidFill>
                <a:srgbClr val="3333FF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* </a:t>
            </a:r>
            <a:r>
              <a:rPr lang="ru-RU" dirty="0" smtClean="0">
                <a:solidFill>
                  <a:srgbClr val="FF0000"/>
                </a:solidFill>
              </a:rPr>
              <a:t>1,3</a:t>
            </a:r>
            <a:r>
              <a:rPr lang="ru-RU" dirty="0" smtClean="0">
                <a:solidFill>
                  <a:schemeClr val="tx1"/>
                </a:solidFill>
              </a:rPr>
              <a:t> млн.рублей - Осуществление первичного воинского учета на территориях, где отсутствуют военные комиссариаты.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340768"/>
            <a:ext cx="2160240" cy="10584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Всего – 1,3 </a:t>
            </a:r>
            <a:r>
              <a:rPr lang="ru-RU" sz="2000" dirty="0" smtClean="0">
                <a:solidFill>
                  <a:schemeClr val="tx1"/>
                </a:solidFill>
              </a:rPr>
              <a:t>млн. рублей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r_finance13\Рабочий стол\63bc47fc737b751a3a67739b17abea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429000"/>
            <a:ext cx="3384376" cy="274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r_finance13\Рабочий стол\9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3960440" cy="264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804248" y="1412776"/>
            <a:ext cx="1584325" cy="43926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err="1">
                <a:solidFill>
                  <a:schemeClr val="tx1"/>
                </a:solidFill>
              </a:rPr>
              <a:t>Безопас-ность</a:t>
            </a:r>
            <a:r>
              <a:rPr lang="ru-RU" sz="2000" dirty="0">
                <a:solidFill>
                  <a:schemeClr val="tx1"/>
                </a:solidFill>
              </a:rPr>
              <a:t> населения </a:t>
            </a:r>
            <a:r>
              <a:rPr lang="ru-RU" sz="2000" dirty="0" smtClean="0">
                <a:solidFill>
                  <a:schemeClr val="tx1"/>
                </a:solidFill>
              </a:rPr>
              <a:t>2,1 млн. </a:t>
            </a:r>
            <a:r>
              <a:rPr lang="ru-RU" sz="2000" dirty="0">
                <a:solidFill>
                  <a:schemeClr val="tx1"/>
                </a:solidFill>
              </a:rPr>
              <a:t>рублей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2132856"/>
            <a:ext cx="2808287" cy="2808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Повышение качества и доступности государственных услуг в сфере государственной регистрации актов гражданского состояния, в том числе в электронном виде – </a:t>
            </a:r>
            <a:r>
              <a:rPr lang="ru-RU" sz="2000" b="1" dirty="0" smtClean="0">
                <a:solidFill>
                  <a:schemeClr val="tx1"/>
                </a:solidFill>
              </a:rPr>
              <a:t>1,1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млн.рублей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555776" y="2492896"/>
            <a:ext cx="5760640" cy="2592288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Функционирование ЕДДС – </a:t>
            </a:r>
            <a:r>
              <a:rPr lang="ru-RU" b="1" dirty="0" smtClean="0">
                <a:solidFill>
                  <a:schemeClr val="tx1"/>
                </a:solidFill>
              </a:rPr>
              <a:t>1,0</a:t>
            </a:r>
            <a:r>
              <a:rPr lang="ru-RU" dirty="0" smtClean="0">
                <a:solidFill>
                  <a:schemeClr val="tx1"/>
                </a:solidFill>
              </a:rPr>
              <a:t> 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98107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Национальная безопасность и правоохранительная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деятельность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152128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15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884272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«Национальная экономика» на 2022 год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51720" y="548680"/>
            <a:ext cx="51845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Всего – 31,6 </a:t>
            </a:r>
            <a:r>
              <a:rPr lang="ru-RU" dirty="0" smtClean="0">
                <a:solidFill>
                  <a:schemeClr val="tx1"/>
                </a:solidFill>
              </a:rPr>
              <a:t>млн.рублей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1700808"/>
            <a:ext cx="7200800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Сельское хозяйство и рыболовство:</a:t>
            </a:r>
          </a:p>
          <a:p>
            <a:pPr>
              <a:buFont typeface="Arial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0,1</a:t>
            </a:r>
            <a:r>
              <a:rPr lang="ru-RU" sz="1400" dirty="0" smtClean="0">
                <a:solidFill>
                  <a:schemeClr val="tx1"/>
                </a:solidFill>
              </a:rPr>
              <a:t> млн.рублей Организация конкурсов, выставок и ярмарок с участием организаций агропромышленного комплекса;</a:t>
            </a:r>
          </a:p>
          <a:p>
            <a:pPr>
              <a:buFont typeface="Arial" charset="0"/>
              <a:buChar char="•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0,3 </a:t>
            </a:r>
            <a:r>
              <a:rPr lang="ru-RU" sz="1400" dirty="0" smtClean="0">
                <a:solidFill>
                  <a:schemeClr val="tx1"/>
                </a:solidFill>
              </a:rPr>
              <a:t>млн.рублей Реализация комплекса мероприятий по борьбе с распространением борщевика Сосновского на территории Чувашской Республики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988840"/>
            <a:ext cx="1512168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0,5</a:t>
            </a:r>
            <a:r>
              <a:rPr lang="ru-RU" dirty="0" smtClean="0">
                <a:solidFill>
                  <a:schemeClr val="tx1"/>
                </a:solidFill>
              </a:rPr>
              <a:t> 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688" y="2996952"/>
            <a:ext cx="7200800" cy="26642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Дорожное хозяйство (дорожные фонды):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10,5</a:t>
            </a:r>
            <a:r>
              <a:rPr lang="ru-RU" sz="1400" dirty="0" smtClean="0">
                <a:solidFill>
                  <a:schemeClr val="tx1"/>
                </a:solidFill>
              </a:rPr>
              <a:t> млн.рублей Капитальный ремонт и ремонт автомобильных дорог общего пользования местного значения вне границ населенных пунктов в границах муниципального района;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11,1</a:t>
            </a:r>
            <a:r>
              <a:rPr lang="ru-RU" sz="1400" dirty="0" smtClean="0">
                <a:solidFill>
                  <a:schemeClr val="tx1"/>
                </a:solidFill>
              </a:rPr>
              <a:t> млн.рублей Содержание автомобильных дорог общего пользования местного значения вне границ населенных пунктов в границах муниципального района 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</a:t>
            </a:r>
            <a:r>
              <a:rPr lang="ru-RU" sz="1400" dirty="0" smtClean="0">
                <a:solidFill>
                  <a:srgbClr val="FF0000"/>
                </a:solidFill>
              </a:rPr>
              <a:t>6,5</a:t>
            </a:r>
            <a:r>
              <a:rPr lang="ru-RU" sz="1400" dirty="0" smtClean="0">
                <a:solidFill>
                  <a:schemeClr val="tx1"/>
                </a:solidFill>
              </a:rPr>
              <a:t> млн.рублей Капитальный ремонт и ремонт автомобильных дорог общего пользования местного значения в границах населенных пунктов поселения;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2,4</a:t>
            </a:r>
            <a:r>
              <a:rPr lang="ru-RU" sz="1400" dirty="0" smtClean="0">
                <a:solidFill>
                  <a:schemeClr val="tx1"/>
                </a:solidFill>
              </a:rPr>
              <a:t> млн.рублей Содержание автомобильных дорог общего пользования местного значения в границах населенных пунктов поселения;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</a:t>
            </a:r>
            <a:r>
              <a:rPr lang="ru-RU" sz="1400" dirty="0" smtClean="0">
                <a:solidFill>
                  <a:srgbClr val="FF0000"/>
                </a:solidFill>
              </a:rPr>
              <a:t> 0,3 </a:t>
            </a:r>
            <a:r>
              <a:rPr lang="ru-RU" sz="1400" dirty="0" smtClean="0">
                <a:solidFill>
                  <a:schemeClr val="tx1"/>
                </a:solidFill>
              </a:rPr>
              <a:t>млн.рублей Капитальный ремонт и ремонт дворовых территорий многоквартирных домов.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2996952"/>
            <a:ext cx="1512168" cy="1584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30 871,6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5661248"/>
            <a:ext cx="1512168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0,2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3688" y="5733256"/>
            <a:ext cx="7200800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Другие вопросы в области национальной экономики 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 </a:t>
            </a:r>
            <a:r>
              <a:rPr lang="ru-RU" sz="1400" dirty="0" smtClean="0">
                <a:solidFill>
                  <a:srgbClr val="FF0000"/>
                </a:solidFill>
              </a:rPr>
              <a:t>0,2</a:t>
            </a:r>
            <a:r>
              <a:rPr lang="ru-RU" sz="1400" dirty="0" smtClean="0">
                <a:solidFill>
                  <a:schemeClr val="tx1"/>
                </a:solidFill>
              </a:rPr>
              <a:t> млн.рублей Обеспечение реализации полномочий по техническому учету, технической инвентаризации и определению кадастровой стоимости объектов недвижимости, а также мониторингу и обработке данных рынка недвижимости.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9512" y="1124744"/>
            <a:ext cx="1512168" cy="5040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0,04</a:t>
            </a:r>
            <a:r>
              <a:rPr lang="ru-RU" dirty="0" smtClean="0">
                <a:solidFill>
                  <a:schemeClr val="tx1"/>
                </a:solidFill>
              </a:rPr>
              <a:t> 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63688" y="1052736"/>
            <a:ext cx="7200800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FF"/>
                </a:solidFill>
              </a:rPr>
              <a:t>Общеэкономические вопросы 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*</a:t>
            </a:r>
            <a:r>
              <a:rPr lang="ru-RU" sz="1400" dirty="0" smtClean="0">
                <a:solidFill>
                  <a:srgbClr val="FF0000"/>
                </a:solidFill>
              </a:rPr>
              <a:t> 0,04 </a:t>
            </a:r>
            <a:r>
              <a:rPr lang="ru-RU" sz="1400" dirty="0" smtClean="0">
                <a:solidFill>
                  <a:schemeClr val="tx1"/>
                </a:solidFill>
              </a:rPr>
              <a:t>млн.рублей Организация проведения оплачиваемых общественных работ;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8676456" y="6473403"/>
            <a:ext cx="477281" cy="365125"/>
          </a:xfrm>
        </p:spPr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:\ОБП\Лукин\Картинки\дорога в чуваши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b="5920"/>
          <a:stretch/>
        </p:blipFill>
        <p:spPr bwMode="auto">
          <a:xfrm>
            <a:off x="2699792" y="5589240"/>
            <a:ext cx="3619876" cy="1024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56" name="Скругленный прямоугольник 55"/>
          <p:cNvSpPr/>
          <p:nvPr/>
        </p:nvSpPr>
        <p:spPr>
          <a:xfrm>
            <a:off x="5435600" y="5280025"/>
            <a:ext cx="904875" cy="339725"/>
          </a:xfrm>
          <a:prstGeom prst="roundRect">
            <a:avLst/>
          </a:prstGeom>
          <a:ln>
            <a:solidFill>
              <a:srgbClr val="66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30,2%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146550" y="5283200"/>
            <a:ext cx="935038" cy="339725"/>
          </a:xfrm>
          <a:prstGeom prst="roundRect">
            <a:avLst/>
          </a:prstGeom>
          <a:ln>
            <a:solidFill>
              <a:srgbClr val="66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30,2%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890838" y="5256213"/>
            <a:ext cx="889000" cy="339725"/>
          </a:xfrm>
          <a:prstGeom prst="roundRect">
            <a:avLst/>
          </a:prstGeom>
          <a:ln>
            <a:solidFill>
              <a:srgbClr val="66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30,1%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779588" y="5233988"/>
            <a:ext cx="823912" cy="374650"/>
          </a:xfrm>
          <a:prstGeom prst="roundRect">
            <a:avLst/>
          </a:prstGeom>
          <a:ln>
            <a:solidFill>
              <a:srgbClr val="66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53,1%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122238" y="5307013"/>
            <a:ext cx="1597025" cy="301625"/>
          </a:xfrm>
          <a:prstGeom prst="roundRect">
            <a:avLst/>
          </a:prstGeom>
          <a:ln>
            <a:solidFill>
              <a:srgbClr val="66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 расходах</a:t>
            </a:r>
          </a:p>
        </p:txBody>
      </p:sp>
      <p:pic>
        <p:nvPicPr>
          <p:cNvPr id="6" name="Picture 4" descr="http://gov.cap.ru/Home/96/2006/1910/dor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1672868" cy="110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165725" y="1125538"/>
            <a:ext cx="865188" cy="249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5725" y="4713288"/>
            <a:ext cx="1668463" cy="6270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сельским поселениям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04974" y="4797152"/>
            <a:ext cx="1138833" cy="5098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</a:rPr>
              <a:t>18,1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256" name="TextBox 1"/>
          <p:cNvSpPr txBox="1">
            <a:spLocks noChangeArrowheads="1"/>
          </p:cNvSpPr>
          <p:nvPr/>
        </p:nvSpPr>
        <p:spPr bwMode="auto">
          <a:xfrm>
            <a:off x="7848600" y="692696"/>
            <a:ext cx="1295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1400" b="1" dirty="0" smtClean="0">
                <a:solidFill>
                  <a:srgbClr val="000000"/>
                </a:solidFill>
                <a:latin typeface="TimesET" pitchFamily="2" charset="0"/>
              </a:rPr>
              <a:t>млн. </a:t>
            </a:r>
            <a:r>
              <a:rPr lang="ru-RU" altLang="ru-RU" sz="1400" b="1" dirty="0">
                <a:solidFill>
                  <a:srgbClr val="000000"/>
                </a:solidFill>
                <a:latin typeface="TimesET" pitchFamily="2" charset="0"/>
              </a:rPr>
              <a:t>рублей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868613" y="4797425"/>
            <a:ext cx="1055687" cy="514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</a:rPr>
              <a:t>9,3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140200" y="4797425"/>
            <a:ext cx="1079500" cy="520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</a:rPr>
              <a:t>9,3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427663" y="4797425"/>
            <a:ext cx="1089025" cy="508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</a:rPr>
              <a:t>9,3</a:t>
            </a:r>
            <a:endParaRPr lang="ru-RU" b="1" dirty="0">
              <a:solidFill>
                <a:prstClr val="black"/>
              </a:solidFill>
            </a:endParaRPr>
          </a:p>
        </p:txBody>
      </p:sp>
      <p:graphicFrame>
        <p:nvGraphicFramePr>
          <p:cNvPr id="28" name="Объект 2"/>
          <p:cNvGraphicFramePr>
            <a:graphicFrameLocks/>
          </p:cNvGraphicFramePr>
          <p:nvPr/>
        </p:nvGraphicFramePr>
        <p:xfrm>
          <a:off x="6538913" y="980728"/>
          <a:ext cx="2605087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60" name="TextBox 1"/>
          <p:cNvSpPr txBox="1">
            <a:spLocks noChangeArrowheads="1"/>
          </p:cNvSpPr>
          <p:nvPr/>
        </p:nvSpPr>
        <p:spPr bwMode="auto">
          <a:xfrm>
            <a:off x="6659563" y="1073150"/>
            <a:ext cx="23050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1200" b="1" dirty="0">
                <a:solidFill>
                  <a:srgbClr val="000000"/>
                </a:solidFill>
                <a:latin typeface="TimesET" pitchFamily="2" charset="0"/>
              </a:rPr>
              <a:t>Структура расходов Дорожного фонда Порецкого района Чувашской Республики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ET" pitchFamily="2" charset="0"/>
              </a:rPr>
              <a:t>на</a:t>
            </a:r>
            <a:r>
              <a:rPr lang="ru-RU" altLang="ru-RU" sz="1400" b="1" dirty="0" smtClean="0">
                <a:solidFill>
                  <a:srgbClr val="000000"/>
                </a:solidFill>
                <a:latin typeface="TimesET" pitchFamily="2" charset="0"/>
              </a:rPr>
              <a:t>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ET" pitchFamily="2" charset="0"/>
              </a:rPr>
              <a:t>год </a:t>
            </a:r>
            <a:endParaRPr lang="ru-RU" altLang="ru-RU" sz="1200" b="1" dirty="0">
              <a:solidFill>
                <a:srgbClr val="000000"/>
              </a:solidFill>
              <a:latin typeface="TimesET" pitchFamily="2" charset="0"/>
            </a:endParaRPr>
          </a:p>
        </p:txBody>
      </p:sp>
      <p:graphicFrame>
        <p:nvGraphicFramePr>
          <p:cNvPr id="29" name="Диаграмма 31"/>
          <p:cNvGraphicFramePr>
            <a:graphicFrameLocks/>
          </p:cNvGraphicFramePr>
          <p:nvPr/>
        </p:nvGraphicFramePr>
        <p:xfrm>
          <a:off x="1187624" y="1340768"/>
          <a:ext cx="5903912" cy="3398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4" name="Скругленный прямоугольник 33"/>
          <p:cNvSpPr/>
          <p:nvPr/>
        </p:nvSpPr>
        <p:spPr>
          <a:xfrm>
            <a:off x="2987824" y="1484784"/>
            <a:ext cx="720080" cy="360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30,9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27984" y="1484784"/>
            <a:ext cx="720080" cy="360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30,8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796136" y="1484784"/>
            <a:ext cx="720080" cy="36036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30,8</a:t>
            </a:r>
          </a:p>
          <a:p>
            <a:pPr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5" name="Рисунок 36"/>
          <p:cNvPicPr>
            <a:picLocks noChangeAspect="1" noChangeArrowheads="1"/>
          </p:cNvPicPr>
          <p:nvPr/>
        </p:nvPicPr>
        <p:blipFill>
          <a:blip r:embed="rId7" cstate="print"/>
          <a:srcRect l="58290" t="58971" r="21622" b="30396"/>
          <a:stretch>
            <a:fillRect/>
          </a:stretch>
        </p:blipFill>
        <p:spPr bwMode="auto">
          <a:xfrm>
            <a:off x="323850" y="5661025"/>
            <a:ext cx="23034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259728" y="0"/>
            <a:ext cx="8632752" cy="6206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дорожного фонда Порецкого района Чувашской Республики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7884368" y="6492875"/>
            <a:ext cx="1396752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 txBox="1">
            <a:spLocks/>
          </p:cNvSpPr>
          <p:nvPr/>
        </p:nvSpPr>
        <p:spPr>
          <a:xfrm>
            <a:off x="1143000" y="6492877"/>
            <a:ext cx="790575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1400" dirty="0">
              <a:solidFill>
                <a:srgbClr val="A03202"/>
              </a:solidFill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632752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«Межбюджетные трансферты» на 2022 год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483768" y="1772816"/>
            <a:ext cx="6336704" cy="21602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3333FF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:</a:t>
            </a:r>
          </a:p>
          <a:p>
            <a:pPr algn="ctr"/>
            <a:endParaRPr lang="ru-RU" sz="1600" b="1" i="1" dirty="0" smtClean="0">
              <a:solidFill>
                <a:srgbClr val="3333FF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19,4</a:t>
            </a:r>
            <a:r>
              <a:rPr lang="ru-RU" sz="1600" dirty="0" smtClean="0">
                <a:solidFill>
                  <a:schemeClr val="tx1"/>
                </a:solidFill>
              </a:rPr>
              <a:t> млн.рублей - Дотации на выравнивание бюджетной обеспеченности городских и сельских поселений Чувашской Республики за счет субвенции, предоставляемой из республиканского бюджета Чувашской Республики.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276872"/>
            <a:ext cx="2160240" cy="10584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Всего – 19,4 </a:t>
            </a:r>
            <a:r>
              <a:rPr lang="ru-RU" sz="2000" dirty="0" smtClean="0">
                <a:solidFill>
                  <a:schemeClr val="tx1"/>
                </a:solidFill>
              </a:rPr>
              <a:t>млн. рублей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692696"/>
            <a:ext cx="51845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Всего – 24,1 </a:t>
            </a:r>
            <a:r>
              <a:rPr lang="ru-RU" dirty="0" smtClean="0">
                <a:solidFill>
                  <a:schemeClr val="tx1"/>
                </a:solidFill>
              </a:rPr>
              <a:t>млн.рублей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581128"/>
            <a:ext cx="2160240" cy="10584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Всего – 4,7 </a:t>
            </a:r>
            <a:r>
              <a:rPr lang="ru-RU" sz="2000" dirty="0" smtClean="0">
                <a:solidFill>
                  <a:schemeClr val="tx1"/>
                </a:solidFill>
              </a:rPr>
              <a:t>млн. рублей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55776" y="4149080"/>
            <a:ext cx="6336704" cy="19442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3333FF"/>
                </a:solidFill>
              </a:rPr>
              <a:t>Иные дотации :</a:t>
            </a:r>
          </a:p>
          <a:p>
            <a:pPr algn="ctr"/>
            <a:endParaRPr lang="ru-RU" sz="1600" b="1" i="1" dirty="0" smtClean="0">
              <a:solidFill>
                <a:srgbClr val="3333FF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4,7</a:t>
            </a:r>
            <a:r>
              <a:rPr lang="ru-RU" sz="1600" dirty="0" smtClean="0">
                <a:solidFill>
                  <a:schemeClr val="tx1"/>
                </a:solidFill>
              </a:rPr>
              <a:t> млн.рублей - Дотации на поддержку мер по обеспечению сбалансированности бюджетов городских и сельских поселений Чувашской Республики, осуществляемые за счет собственных средств бюджетов муниципальных районов Чувашской Республики.</a:t>
            </a:r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 txBox="1">
            <a:spLocks/>
          </p:cNvSpPr>
          <p:nvPr/>
        </p:nvSpPr>
        <p:spPr>
          <a:xfrm>
            <a:off x="8748464" y="6308725"/>
            <a:ext cx="395536" cy="412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 baseline="0">
                <a:solidFill>
                  <a:srgbClr val="A0320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ru-RU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879602495"/>
              </p:ext>
            </p:extLst>
          </p:nvPr>
        </p:nvGraphicFramePr>
        <p:xfrm>
          <a:off x="509906" y="1772816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1187624" y="188640"/>
            <a:ext cx="6840760" cy="5788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Порецкого района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Республики основывается на:</a:t>
            </a: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29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0816689"/>
              </p:ext>
            </p:extLst>
          </p:nvPr>
        </p:nvGraphicFramePr>
        <p:xfrm>
          <a:off x="4572000" y="759583"/>
          <a:ext cx="4536504" cy="198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434526844"/>
              </p:ext>
            </p:extLst>
          </p:nvPr>
        </p:nvGraphicFramePr>
        <p:xfrm>
          <a:off x="-108520" y="2780928"/>
          <a:ext cx="647855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259729" y="82913"/>
            <a:ext cx="8488735" cy="5360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предусмотренные бюджетам сельских поселений Порецкого района Чувашской Республики</a:t>
            </a:r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251521" y="862854"/>
            <a:ext cx="3202688" cy="1702050"/>
          </a:xfrm>
          <a:prstGeom prst="wedgeRoundRectCallout">
            <a:avLst>
              <a:gd name="adj1" fmla="val 85351"/>
              <a:gd name="adj2" fmla="val -169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080" tIns="5080" rIns="5080" bIns="145068" numCol="1" spcCol="1270" anchor="ctr" anchorCtr="0">
            <a:noAutofit/>
          </a:bodyPr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из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Порецкого района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Республики распределяется на основе единых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методик,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объективных показателей, адекватно отражающих факторы, определяющие потребность в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666176" y="751571"/>
            <a:ext cx="1226304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3"/>
          <p:cNvSpPr/>
          <p:nvPr/>
        </p:nvSpPr>
        <p:spPr>
          <a:xfrm>
            <a:off x="6370032" y="3212977"/>
            <a:ext cx="2592288" cy="1872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080" tIns="5080" rIns="5080" bIns="145068" numCol="1" spcCol="1270" anchor="ctr" anchorCtr="0">
            <a:noAutofit/>
          </a:bodyPr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бюджетам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 утверждается решением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Порецкого района Чувашской Республики.</a:t>
            </a:r>
          </a:p>
          <a:p>
            <a:pPr lvl="0" algn="just"/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23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0095942"/>
              </p:ext>
            </p:extLst>
          </p:nvPr>
        </p:nvGraphicFramePr>
        <p:xfrm>
          <a:off x="179512" y="1340768"/>
          <a:ext cx="4752528" cy="201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296144"/>
              </a:tblGrid>
              <a:tr h="5231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источников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млн. рублей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</a:tr>
              <a:tr h="57741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</a:tr>
              <a:tr h="52313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дефицит(+)/профицит(-)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27" marB="45727" anchor="ctr"/>
                </a:tc>
              </a:tr>
            </a:tbl>
          </a:graphicData>
        </a:graphic>
      </p:graphicFrame>
      <p:sp>
        <p:nvSpPr>
          <p:cNvPr id="5" name="Номер слайда 9"/>
          <p:cNvSpPr txBox="1">
            <a:spLocks/>
          </p:cNvSpPr>
          <p:nvPr/>
        </p:nvSpPr>
        <p:spPr>
          <a:xfrm>
            <a:off x="1143000" y="6492877"/>
            <a:ext cx="790575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1400" dirty="0">
              <a:solidFill>
                <a:srgbClr val="A03202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1916832"/>
            <a:ext cx="3744416" cy="78319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средств на счетах по учету средств бюджета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272712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покрытия дефицита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Порецкого района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на 2022 год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i.smirnov\Documents\Бюджет для граждан\Фото\скачанные фай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3853430" cy="2161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T:\ОБП\Метелева\деньги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953642" cy="22395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9750" y="23495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Спасибо за внимание! </a:t>
            </a:r>
            <a:r>
              <a:rPr lang="ru-RU" altLang="ru-RU" sz="4000" b="1" dirty="0">
                <a:solidFill>
                  <a:prstClr val="black"/>
                </a:solidFill>
                <a:latin typeface="TimesET" pitchFamily="2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451933" y="4770928"/>
            <a:ext cx="2664436" cy="58031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259632" y="4149080"/>
            <a:ext cx="468312" cy="155575"/>
          </a:xfrm>
          <a:prstGeom prst="triangle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8283" y="1898651"/>
            <a:ext cx="714375" cy="738261"/>
          </a:xfrm>
          <a:prstGeom prst="rect">
            <a:avLst/>
          </a:prstGeom>
          <a:solidFill>
            <a:srgbClr val="9966FF"/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3521" y="1965326"/>
            <a:ext cx="715962" cy="2111746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4761" y="1113669"/>
            <a:ext cx="15039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Доходы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9616" y="1335790"/>
            <a:ext cx="15634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Расходы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331746" y="1504951"/>
            <a:ext cx="1187450" cy="317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287,9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546183" y="1638301"/>
            <a:ext cx="1243013" cy="317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290,6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8283" y="2636912"/>
            <a:ext cx="714375" cy="1296143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39552" y="4005064"/>
            <a:ext cx="2016224" cy="288032"/>
          </a:xfrm>
          <a:prstGeom prst="line">
            <a:avLst/>
          </a:prstGeom>
          <a:ln w="793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/>
          <p:cNvSpPr/>
          <p:nvPr/>
        </p:nvSpPr>
        <p:spPr>
          <a:xfrm>
            <a:off x="4355976" y="4509120"/>
            <a:ext cx="468312" cy="155575"/>
          </a:xfrm>
          <a:prstGeom prst="triangle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09170" y="2218985"/>
            <a:ext cx="715963" cy="777967"/>
          </a:xfrm>
          <a:prstGeom prst="rect">
            <a:avLst/>
          </a:prstGeom>
          <a:solidFill>
            <a:srgbClr val="9966FF"/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75995" y="2204864"/>
            <a:ext cx="714375" cy="2088231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61466" y="1452339"/>
            <a:ext cx="15039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Доходы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499992" y="1484784"/>
            <a:ext cx="15634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Расходы</a:t>
            </a:r>
          </a:p>
        </p:txBody>
      </p:sp>
      <p:sp>
        <p:nvSpPr>
          <p:cNvPr id="30" name="Овал 29"/>
          <p:cNvSpPr/>
          <p:nvPr/>
        </p:nvSpPr>
        <p:spPr>
          <a:xfrm>
            <a:off x="3358345" y="1823698"/>
            <a:ext cx="1187450" cy="317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263,9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644008" y="1844824"/>
            <a:ext cx="1243012" cy="317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265,4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609170" y="2996952"/>
            <a:ext cx="715963" cy="1296144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563888" y="4365104"/>
            <a:ext cx="2016224" cy="216024"/>
          </a:xfrm>
          <a:prstGeom prst="line">
            <a:avLst/>
          </a:prstGeom>
          <a:ln w="793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Равнобедренный треугольник 35"/>
          <p:cNvSpPr/>
          <p:nvPr/>
        </p:nvSpPr>
        <p:spPr>
          <a:xfrm>
            <a:off x="7183021" y="4798789"/>
            <a:ext cx="468312" cy="155575"/>
          </a:xfrm>
          <a:prstGeom prst="triangle">
            <a:avLst/>
          </a:prstGeom>
          <a:solidFill>
            <a:srgbClr val="FFC000"/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73408" y="2492897"/>
            <a:ext cx="715963" cy="720080"/>
          </a:xfrm>
          <a:prstGeom prst="rect">
            <a:avLst/>
          </a:prstGeom>
          <a:solidFill>
            <a:srgbClr val="9966FF"/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24358" y="2530251"/>
            <a:ext cx="715963" cy="205087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84168" y="1700808"/>
            <a:ext cx="150396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Доходы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348583" y="1738373"/>
            <a:ext cx="15634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Расходы</a:t>
            </a:r>
          </a:p>
        </p:txBody>
      </p:sp>
      <p:sp>
        <p:nvSpPr>
          <p:cNvPr id="41" name="Овал 40"/>
          <p:cNvSpPr/>
          <p:nvPr/>
        </p:nvSpPr>
        <p:spPr>
          <a:xfrm>
            <a:off x="6228184" y="2060848"/>
            <a:ext cx="1189038" cy="317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271,8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506871" y="2122264"/>
            <a:ext cx="1243012" cy="3175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272,8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73408" y="3212976"/>
            <a:ext cx="715963" cy="1369913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516216" y="4653136"/>
            <a:ext cx="1872208" cy="216024"/>
          </a:xfrm>
          <a:prstGeom prst="line">
            <a:avLst/>
          </a:prstGeom>
          <a:ln w="793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ятиугольник 44"/>
          <p:cNvSpPr/>
          <p:nvPr/>
        </p:nvSpPr>
        <p:spPr>
          <a:xfrm>
            <a:off x="6344821" y="5063901"/>
            <a:ext cx="1103312" cy="287338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Дефицит</a:t>
            </a:r>
          </a:p>
        </p:txBody>
      </p:sp>
      <p:sp>
        <p:nvSpPr>
          <p:cNvPr id="46" name="Нашивка 45"/>
          <p:cNvSpPr/>
          <p:nvPr/>
        </p:nvSpPr>
        <p:spPr>
          <a:xfrm>
            <a:off x="7486233" y="5063901"/>
            <a:ext cx="1112838" cy="287338"/>
          </a:xfrm>
          <a:prstGeom prst="chevr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1,0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7" name="TextBox 1"/>
          <p:cNvSpPr txBox="1">
            <a:spLocks noChangeArrowheads="1"/>
          </p:cNvSpPr>
          <p:nvPr/>
        </p:nvSpPr>
        <p:spPr bwMode="auto">
          <a:xfrm>
            <a:off x="898483" y="795660"/>
            <a:ext cx="1295400" cy="27622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altLang="ru-RU" sz="1300" b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1"/>
          <p:cNvSpPr txBox="1">
            <a:spLocks noChangeArrowheads="1"/>
          </p:cNvSpPr>
          <p:nvPr/>
        </p:nvSpPr>
        <p:spPr bwMode="auto">
          <a:xfrm>
            <a:off x="3923928" y="1052736"/>
            <a:ext cx="1295400" cy="27463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  <a:endParaRPr lang="ru-RU" altLang="ru-RU" sz="1300" b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6804248" y="1268760"/>
            <a:ext cx="1295400" cy="276225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altLang="ru-RU" sz="1300" b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2" name="Прямоугольник 52"/>
          <p:cNvSpPr>
            <a:spLocks noChangeArrowheads="1"/>
          </p:cNvSpPr>
          <p:nvPr/>
        </p:nvSpPr>
        <p:spPr bwMode="auto">
          <a:xfrm>
            <a:off x="467544" y="2132856"/>
            <a:ext cx="911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82,0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(28,5%)</a:t>
            </a:r>
            <a:endParaRPr lang="ru-RU" altLang="ru-RU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3" name="Прямоугольник 53"/>
          <p:cNvSpPr>
            <a:spLocks noChangeArrowheads="1"/>
          </p:cNvSpPr>
          <p:nvPr/>
        </p:nvSpPr>
        <p:spPr bwMode="auto">
          <a:xfrm>
            <a:off x="628524" y="3192463"/>
            <a:ext cx="64152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205,9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(71,5%)</a:t>
            </a:r>
            <a:endParaRPr lang="ru-RU" altLang="ru-RU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4" name="Прямоугольник 57"/>
          <p:cNvSpPr>
            <a:spLocks noChangeArrowheads="1"/>
          </p:cNvSpPr>
          <p:nvPr/>
        </p:nvSpPr>
        <p:spPr bwMode="auto">
          <a:xfrm>
            <a:off x="3491880" y="2420888"/>
            <a:ext cx="91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81,2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(30,8%)</a:t>
            </a:r>
            <a:endParaRPr lang="ru-RU" altLang="ru-RU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5" name="Прямоугольник 58"/>
          <p:cNvSpPr>
            <a:spLocks noChangeArrowheads="1"/>
          </p:cNvSpPr>
          <p:nvPr/>
        </p:nvSpPr>
        <p:spPr bwMode="auto">
          <a:xfrm>
            <a:off x="3647185" y="3495335"/>
            <a:ext cx="64152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182,7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(69,2%)</a:t>
            </a:r>
            <a:endParaRPr lang="ru-RU" altLang="ru-RU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6" name="Прямоугольник 63"/>
          <p:cNvSpPr>
            <a:spLocks noChangeArrowheads="1"/>
          </p:cNvSpPr>
          <p:nvPr/>
        </p:nvSpPr>
        <p:spPr bwMode="auto">
          <a:xfrm>
            <a:off x="6372200" y="2636912"/>
            <a:ext cx="9112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97,3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(35,8%)</a:t>
            </a:r>
            <a:endParaRPr lang="ru-RU" altLang="ru-RU" sz="12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67" name="Прямоугольник 64"/>
          <p:cNvSpPr>
            <a:spLocks noChangeArrowheads="1"/>
          </p:cNvSpPr>
          <p:nvPr/>
        </p:nvSpPr>
        <p:spPr bwMode="auto">
          <a:xfrm>
            <a:off x="6523329" y="3822476"/>
            <a:ext cx="641522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174,5</a:t>
            </a:r>
            <a:endParaRPr lang="ru-RU" altLang="ru-RU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(64,2%)</a:t>
            </a:r>
            <a:endParaRPr lang="ru-RU" altLang="ru-RU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79489" y="4831902"/>
            <a:ext cx="144000" cy="144000"/>
          </a:xfrm>
          <a:prstGeom prst="rect">
            <a:avLst/>
          </a:prstGeom>
          <a:solidFill>
            <a:srgbClr val="9966FF"/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6273" y="5127073"/>
            <a:ext cx="144000" cy="144000"/>
          </a:xfrm>
          <a:prstGeom prst="rect">
            <a:avLst/>
          </a:prstGeom>
          <a:solidFill>
            <a:schemeClr val="accent3">
              <a:lumMod val="75000"/>
              <a:alpha val="68000"/>
            </a:schemeClr>
          </a:solidFill>
          <a:ln w="12700">
            <a:solidFill>
              <a:srgbClr val="368C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prstClr val="black"/>
              </a:solidFill>
              <a:latin typeface="TimesET" pitchFamily="2" charset="0"/>
            </a:endParaRPr>
          </a:p>
        </p:txBody>
      </p:sp>
      <p:sp>
        <p:nvSpPr>
          <p:cNvPr id="5170" name="Прямоугольник 67"/>
          <p:cNvSpPr>
            <a:spLocks noChangeArrowheads="1"/>
          </p:cNvSpPr>
          <p:nvPr/>
        </p:nvSpPr>
        <p:spPr bwMode="auto">
          <a:xfrm>
            <a:off x="692046" y="4773097"/>
            <a:ext cx="179785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</a:t>
            </a:r>
            <a:endParaRPr lang="ru-RU" altLang="ru-RU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71" name="Прямоугольник 68"/>
          <p:cNvSpPr>
            <a:spLocks noChangeArrowheads="1"/>
          </p:cNvSpPr>
          <p:nvPr/>
        </p:nvSpPr>
        <p:spPr bwMode="auto">
          <a:xfrm>
            <a:off x="679029" y="5050347"/>
            <a:ext cx="20296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altLang="ru-RU" sz="11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251518" y="22910"/>
            <a:ext cx="8280922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Порецкого района Чувашской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на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3" descr="T:\ОБП\Метелева\деньги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5" y="5417119"/>
            <a:ext cx="4500535" cy="12415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кругленный прямоугольник 54"/>
          <p:cNvSpPr/>
          <p:nvPr/>
        </p:nvSpPr>
        <p:spPr>
          <a:xfrm>
            <a:off x="228492" y="5654790"/>
            <a:ext cx="3280666" cy="7661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2022-2024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 планомерный рост доли собственных доходов бюджета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1"/>
          <p:cNvSpPr txBox="1">
            <a:spLocks noChangeArrowheads="1"/>
          </p:cNvSpPr>
          <p:nvPr/>
        </p:nvSpPr>
        <p:spPr bwMode="auto">
          <a:xfrm>
            <a:off x="7840344" y="634312"/>
            <a:ext cx="1226304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395536" y="4365104"/>
            <a:ext cx="1103312" cy="287338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Дефицит</a:t>
            </a:r>
          </a:p>
        </p:txBody>
      </p:sp>
      <p:sp>
        <p:nvSpPr>
          <p:cNvPr id="64" name="Нашивка 63"/>
          <p:cNvSpPr/>
          <p:nvPr/>
        </p:nvSpPr>
        <p:spPr>
          <a:xfrm>
            <a:off x="1547664" y="4365104"/>
            <a:ext cx="1112838" cy="287338"/>
          </a:xfrm>
          <a:prstGeom prst="chevr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2,7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3419872" y="4797152"/>
            <a:ext cx="1103312" cy="287338"/>
          </a:xfrm>
          <a:prstGeom prst="homePlat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Дефицит</a:t>
            </a:r>
          </a:p>
        </p:txBody>
      </p:sp>
      <p:sp>
        <p:nvSpPr>
          <p:cNvPr id="73" name="Нашивка 72"/>
          <p:cNvSpPr/>
          <p:nvPr/>
        </p:nvSpPr>
        <p:spPr>
          <a:xfrm>
            <a:off x="4644008" y="4797152"/>
            <a:ext cx="1112838" cy="287338"/>
          </a:xfrm>
          <a:prstGeom prst="chevr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/>
          <a:lstStyle/>
          <a:p>
            <a:pPr algn="ctr">
              <a:defRPr/>
            </a:pPr>
            <a:r>
              <a:rPr lang="ru-RU" sz="16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itchFamily="18" charset="0"/>
              </a:rPr>
              <a:t>1,5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035644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83568" y="5445224"/>
            <a:ext cx="6120680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безвозмездных поступлений в 2021 году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1518" y="22910"/>
            <a:ext cx="8496946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поступления, поступающие из республиканского бюджета Чувашской Республики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7840344" y="634312"/>
            <a:ext cx="1226304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0" y="692696"/>
          <a:ext cx="914400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683568" y="5877272"/>
            <a:ext cx="2448272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3568" y="6309320"/>
            <a:ext cx="2448272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27984" y="5877272"/>
            <a:ext cx="2376264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211,8 млн. 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27984" y="6309320"/>
            <a:ext cx="2376264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347,3 млн. 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43608" y="1052736"/>
            <a:ext cx="792088" cy="3312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201,9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771800" y="1412776"/>
            <a:ext cx="864096" cy="3312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178,3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44008" y="1484784"/>
            <a:ext cx="792088" cy="33123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170,2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79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2270090"/>
              </p:ext>
            </p:extLst>
          </p:nvPr>
        </p:nvGraphicFramePr>
        <p:xfrm>
          <a:off x="259728" y="764704"/>
          <a:ext cx="648072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269722793"/>
              </p:ext>
            </p:extLst>
          </p:nvPr>
        </p:nvGraphicFramePr>
        <p:xfrm>
          <a:off x="179512" y="2636912"/>
          <a:ext cx="43204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 descr="T:\ОБП\IvNik\картинки\2015\рос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2205100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4048836535"/>
              </p:ext>
            </p:extLst>
          </p:nvPr>
        </p:nvGraphicFramePr>
        <p:xfrm>
          <a:off x="4644008" y="2492896"/>
          <a:ext cx="4365340" cy="324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59728" y="40652"/>
            <a:ext cx="8128696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Порецкого района Чувашской Республики в 2020-2024 годах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2" y="5797455"/>
            <a:ext cx="8128696" cy="71508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межбюджетных трансфертов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образованиям первоначально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распределяется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о бюджете на соответствующий финансовый год. Остальная часть межбюджетных трансфертов распределяется в ходе исполнения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 отдельным решениям Правительства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Республики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7666176" y="640289"/>
            <a:ext cx="1226304" cy="22256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altLang="ru-RU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1475656" y="1412776"/>
            <a:ext cx="648072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2627784" y="1412776"/>
            <a:ext cx="648072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3779912" y="1412776"/>
            <a:ext cx="648072" cy="2880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27784" y="980728"/>
            <a:ext cx="792088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-41,3%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07904" y="908720"/>
            <a:ext cx="792088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-11,3%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60032" y="908720"/>
            <a:ext cx="792088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/>
                </a:solidFill>
              </a:rPr>
              <a:t>-4,5%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34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Номер слайда 2"/>
          <p:cNvSpPr txBox="1">
            <a:spLocks/>
          </p:cNvSpPr>
          <p:nvPr/>
        </p:nvSpPr>
        <p:spPr bwMode="auto">
          <a:xfrm>
            <a:off x="8748713" y="6308725"/>
            <a:ext cx="3952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338" y="764704"/>
            <a:ext cx="4545632" cy="79208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Постановлениями администрации Порецкого района Чувашской Республики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18 муниципальных программ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59730" y="0"/>
            <a:ext cx="8272710" cy="6270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Программно-целевой метод планирования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Порецком районе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Чувашской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818564872"/>
              </p:ext>
            </p:extLst>
          </p:nvPr>
        </p:nvGraphicFramePr>
        <p:xfrm>
          <a:off x="0" y="1700808"/>
          <a:ext cx="9036496" cy="5038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4945856" y="764704"/>
            <a:ext cx="4014192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подход к формированию бюджета основан на оценке результатов использования бюджетных ресурсов и позволяет оптимизировать решения о распределении бюджетных средств.</a:t>
            </a:r>
          </a:p>
          <a:p>
            <a:pPr algn="just"/>
            <a:r>
              <a: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расходов бюджета Порецкого района Чувашской Республики в 2022 – 100%</a:t>
            </a:r>
            <a:endPara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41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9"/>
          <p:cNvSpPr txBox="1">
            <a:spLocks/>
          </p:cNvSpPr>
          <p:nvPr/>
        </p:nvSpPr>
        <p:spPr>
          <a:xfrm>
            <a:off x="1143000" y="6492877"/>
            <a:ext cx="790575" cy="3651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ru-RU" sz="1400" dirty="0">
              <a:solidFill>
                <a:srgbClr val="A03202"/>
              </a:solidFill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7120584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2022 год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/>
          <p:nvPr/>
        </p:nvGraphicFramePr>
        <p:xfrm>
          <a:off x="179512" y="404664"/>
          <a:ext cx="8964488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971600" y="692696"/>
            <a:ext cx="4320480" cy="6480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Расходы, всего 290,6 млн.рублей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467544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229200"/>
            <a:ext cx="4032448" cy="13464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Доля расходов социальной сферы в бюджете Порецкого района в 2022 году составляет 64,3 % или 186,9 млн.рублей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416728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разделу «Образование» на 2022 год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51720" y="692696"/>
            <a:ext cx="5184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Всего – 134,6 </a:t>
            </a:r>
            <a:r>
              <a:rPr lang="ru-RU" dirty="0" smtClean="0">
                <a:solidFill>
                  <a:schemeClr val="tx1"/>
                </a:solidFill>
              </a:rPr>
              <a:t>млн.рублей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1196752"/>
            <a:ext cx="7200800" cy="18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3333FF"/>
                </a:solidFill>
              </a:rPr>
              <a:t>Дошкольное образование: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3,2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Обеспечение деятельности детских дошкольных образовательных организаций;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12,5</a:t>
            </a:r>
            <a:r>
              <a:rPr lang="ru-RU" sz="1600" dirty="0" smtClean="0">
                <a:solidFill>
                  <a:schemeClr val="tx1"/>
                </a:solidFill>
              </a:rPr>
              <a:t> млн.рублей - Осуществление государственных полномочий Чувашской Республики по обеспечению государственных гарантий реализации прав на получение общедоступного и бесплатного дошкольного образования.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1556792"/>
            <a:ext cx="1512168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15.7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63688" y="3068960"/>
            <a:ext cx="7200800" cy="32403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3333FF"/>
                </a:solidFill>
              </a:rPr>
              <a:t>Общее образование: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0,1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Организация временного трудоустройства несовершеннолетних граждан в возрасте от 14 до 18 лет в свободное от учебы время;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13,0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Обеспечение деятельности муниципальных общеобразовательных организаций;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72,7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5,3 </a:t>
            </a:r>
            <a:r>
              <a:rPr lang="ru-RU" sz="1600" dirty="0" smtClean="0">
                <a:solidFill>
                  <a:schemeClr val="tx1"/>
                </a:solidFill>
              </a:rPr>
              <a:t>млн.рублей  - Денежное вознаграждение за классное  руководство;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4,0 </a:t>
            </a:r>
            <a:r>
              <a:rPr lang="ru-RU" sz="1600" dirty="0" smtClean="0">
                <a:solidFill>
                  <a:schemeClr val="tx1"/>
                </a:solidFill>
              </a:rPr>
              <a:t>млн.рублей – Горячее питание;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3501008"/>
            <a:ext cx="1512168" cy="1584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101,2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259728" y="40652"/>
            <a:ext cx="8488736" cy="55083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«Образование» на 2022 год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051720" y="692696"/>
            <a:ext cx="51845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Всего – 134,6 </a:t>
            </a:r>
            <a:r>
              <a:rPr lang="ru-RU" dirty="0" smtClean="0">
                <a:solidFill>
                  <a:schemeClr val="tx1"/>
                </a:solidFill>
              </a:rPr>
              <a:t>млн.рублей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91680" y="3861048"/>
            <a:ext cx="7200800" cy="17281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3333FF"/>
                </a:solidFill>
              </a:rPr>
              <a:t>Молодежная политика: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0,3</a:t>
            </a:r>
            <a:r>
              <a:rPr lang="ru-RU" sz="1600" dirty="0" smtClean="0">
                <a:solidFill>
                  <a:schemeClr val="tx1"/>
                </a:solidFill>
              </a:rPr>
              <a:t> млн.рублей  - Обеспечение отдыха и оздоровления детей, в том числе детей, находящихся в трудной жизненной ситуации;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0,04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Проведение мероприятий в области образования для детей и молодежи;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0,4</a:t>
            </a:r>
            <a:r>
              <a:rPr lang="ru-RU" sz="1600" dirty="0" smtClean="0">
                <a:solidFill>
                  <a:schemeClr val="accent6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Приобретение путевок в детские оздоровительные лагеря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4221088"/>
            <a:ext cx="1512168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0,8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1844824"/>
            <a:ext cx="1512168" cy="10801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16,8 </a:t>
            </a:r>
            <a:r>
              <a:rPr lang="ru-RU" dirty="0" smtClean="0">
                <a:solidFill>
                  <a:schemeClr val="tx1"/>
                </a:solidFill>
              </a:rPr>
              <a:t>млн.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91680" y="1484784"/>
            <a:ext cx="7200800" cy="18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3333FF"/>
                </a:solidFill>
              </a:rPr>
              <a:t>Дополнительное образование детей: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9,1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Обеспечение деятельности МАУДО «ДЮСШ"Дельфин» Порецкого района;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4,1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Обеспечение деятельности МАУДО «</a:t>
            </a:r>
            <a:r>
              <a:rPr lang="ru-RU" sz="1600" dirty="0" err="1" smtClean="0">
                <a:solidFill>
                  <a:schemeClr val="tx1"/>
                </a:solidFill>
              </a:rPr>
              <a:t>Порецкая</a:t>
            </a:r>
            <a:r>
              <a:rPr lang="ru-RU" sz="1600" dirty="0" smtClean="0">
                <a:solidFill>
                  <a:schemeClr val="tx1"/>
                </a:solidFill>
              </a:rPr>
              <a:t> ДШИ»;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* </a:t>
            </a:r>
            <a:r>
              <a:rPr lang="ru-RU" sz="1600" dirty="0" smtClean="0">
                <a:solidFill>
                  <a:srgbClr val="FF0000"/>
                </a:solidFill>
              </a:rPr>
              <a:t>3,6</a:t>
            </a:r>
            <a:r>
              <a:rPr lang="ru-RU" sz="1600" dirty="0" smtClean="0">
                <a:solidFill>
                  <a:schemeClr val="accent6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млн.рублей - Персонифицированное финансирование дополнительного образования детей.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84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37964</TotalTime>
  <Words>1807</Words>
  <Application>Microsoft Office PowerPoint</Application>
  <PresentationFormat>Экран (4:3)</PresentationFormat>
  <Paragraphs>328</Paragraphs>
  <Slides>22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Общегосударственные вопросы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ОМ</dc:creator>
  <cp:lastModifiedBy>User</cp:lastModifiedBy>
  <cp:revision>4203</cp:revision>
  <cp:lastPrinted>2017-10-18T08:51:21Z</cp:lastPrinted>
  <dcterms:created xsi:type="dcterms:W3CDTF">2011-09-23T06:24:52Z</dcterms:created>
  <dcterms:modified xsi:type="dcterms:W3CDTF">2022-11-17T05:47:51Z</dcterms:modified>
</cp:coreProperties>
</file>