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Default Extension="xlsx" ContentType="application/vnd.openxmlformats-officedocument.spreadsheetml.sheet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6" r:id="rId2"/>
    <p:sldId id="287" r:id="rId3"/>
    <p:sldId id="288" r:id="rId4"/>
    <p:sldId id="290" r:id="rId5"/>
    <p:sldId id="292" r:id="rId6"/>
    <p:sldId id="261" r:id="rId7"/>
    <p:sldId id="284" r:id="rId8"/>
    <p:sldId id="291" r:id="rId9"/>
    <p:sldId id="268" r:id="rId10"/>
    <p:sldId id="262" r:id="rId11"/>
    <p:sldId id="298" r:id="rId12"/>
    <p:sldId id="299" r:id="rId13"/>
    <p:sldId id="300" r:id="rId14"/>
    <p:sldId id="293" r:id="rId15"/>
    <p:sldId id="301" r:id="rId16"/>
    <p:sldId id="264" r:id="rId17"/>
    <p:sldId id="283" r:id="rId18"/>
    <p:sldId id="269" r:id="rId19"/>
    <p:sldId id="294" r:id="rId20"/>
    <p:sldId id="272" r:id="rId21"/>
    <p:sldId id="273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Чеб. р-н Сергеева Мария Ивановна" initials="ЧрСМИ" lastIdx="1" clrIdx="0">
    <p:extLst>
      <p:ext uri="{19B8F6BF-5375-455C-9EA6-DF929625EA0E}">
        <p15:presenceInfo xmlns:p15="http://schemas.microsoft.com/office/powerpoint/2012/main" xmlns="" userId="S-1-5-21-220523388-854245398-1801674531-235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451B"/>
    <a:srgbClr val="F2D6E4"/>
    <a:srgbClr val="FBF3F7"/>
    <a:srgbClr val="F7D77D"/>
    <a:srgbClr val="F2D8E5"/>
    <a:srgbClr val="CEAEDC"/>
    <a:srgbClr val="B687CB"/>
    <a:srgbClr val="CCEDFE"/>
    <a:srgbClr val="000000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\\chebs-mfc\Home\fin\&#1057;&#1045;&#1056;&#1043;&#1045;&#1045;&#1042;&#1040;\&#1057;&#1051;&#1040;&#1049;&#1044;&#1067;\&#1058;&#1040;&#1041;&#1051;&#1048;&#1062;&#1067;%20&#1044;&#1051;&#1071;%20&#1057;&#1051;&#1040;&#1049;&#1044;&#1054;&#1042;\&#1087;&#1088;&#1086;&#1077;&#1082;&#1090;%20&#1073;&#1102;&#1076;&#1078;&#1077;&#1090;&#1072;\2017-2019\&#1089;&#1090;&#1088;&#1091;&#1082;&#1090;&#1091;&#1088;&#1072;%20&#1076;&#1086;&#1093;&#1086;&#1076;&#1086;&#1074;%20&#1085;&#1072;%202017-2019.xls" TargetMode="Externa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4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chebs-mfc\Home\fin\&#1057;&#1045;&#1056;&#1043;&#1045;&#1045;&#1042;&#1040;\&#1057;&#1051;&#1040;&#1049;&#1044;&#1067;\&#1058;&#1040;&#1041;&#1051;&#1048;&#1062;&#1067;%20&#1044;&#1051;&#1071;%20&#1057;&#1051;&#1040;&#1049;&#1044;&#1054;&#1042;\&#1087;&#1088;&#1086;&#1077;&#1082;&#1090;%20&#1073;&#1102;&#1076;&#1078;&#1077;&#1090;&#1072;\2017-2019\&#1089;&#1090;&#1088;&#1091;&#1082;&#1090;&#1091;&#1088;&#1072;%20&#1076;&#1086;&#1093;&#1086;&#1076;&#1086;&#1074;%20&#1085;&#1072;%202017-2019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chebs-mfc\Home\fin\&#1057;&#1045;&#1056;&#1043;&#1045;&#1045;&#1042;&#1040;\&#1057;&#1051;&#1040;&#1049;&#1044;&#1067;\&#1058;&#1040;&#1041;&#1051;&#1048;&#1062;&#1067;%20&#1044;&#1051;&#1071;%20&#1057;&#1051;&#1040;&#1049;&#1044;&#1054;&#1042;\&#1087;&#1088;&#1086;&#1077;&#1082;&#1090;%20&#1073;&#1102;&#1076;&#1078;&#1077;&#1090;&#1072;\2017-2019\&#1089;&#1090;&#1088;&#1091;&#1082;&#1090;&#1091;&#1088;&#1072;%20&#1076;&#1086;&#1093;&#1086;&#1076;&#1086;&#1074;%20&#1085;&#1072;%202017-2019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chebs-mfc\Home\fin\&#1057;&#1045;&#1056;&#1043;&#1045;&#1045;&#1042;&#1040;\&#1057;&#1051;&#1040;&#1049;&#1044;&#1067;\&#1058;&#1040;&#1041;&#1051;&#1048;&#1062;&#1067;%20&#1044;&#1051;&#1071;%20&#1057;&#1051;&#1040;&#1049;&#1044;&#1054;&#1042;\&#1087;&#1088;&#1086;&#1077;&#1082;&#1090;%20&#1073;&#1102;&#1076;&#1078;&#1077;&#1090;&#1072;\2017-2019\&#1089;&#1090;&#1088;&#1091;&#1082;&#1090;&#1091;&#1088;&#1072;%20&#1076;&#1086;&#1093;&#1086;&#1076;&#1086;&#1074;%20&#1085;&#1072;%202017-2019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chebs-mfc\Home\fin\&#1057;&#1045;&#1056;&#1043;&#1045;&#1045;&#1042;&#1040;\&#1057;&#1051;&#1040;&#1049;&#1044;&#1067;\&#1058;&#1040;&#1041;&#1051;&#1048;&#1062;&#1067;%20&#1044;&#1051;&#1071;%20&#1057;&#1051;&#1040;&#1049;&#1044;&#1054;&#1042;\&#1087;&#1088;&#1086;&#1077;&#1082;&#1090;%20&#1073;&#1102;&#1076;&#1078;&#1077;&#1090;&#1072;\2017-2019\&#1089;&#1090;&#1088;&#1091;&#1082;&#1090;&#1091;&#1088;&#1072;%20&#1076;&#1086;&#1093;&#1086;&#1076;&#1086;&#1074;%20&#1085;&#1072;%202017-2019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\\chebs-mfc\Home\fin\&#1057;&#1045;&#1056;&#1043;&#1045;&#1045;&#1042;&#1040;\&#1057;&#1051;&#1040;&#1049;&#1044;&#1067;\&#1058;&#1040;&#1041;&#1051;&#1048;&#1062;&#1067;%20&#1044;&#1051;&#1071;%20&#1057;&#1051;&#1040;&#1049;&#1044;&#1054;&#1042;\&#1087;&#1088;&#1086;&#1077;&#1082;&#1090;%20&#1073;&#1102;&#1076;&#1078;&#1077;&#1090;&#1072;\2017-2019\&#1089;&#1090;&#1088;&#1091;&#1082;&#1090;&#1091;&#1088;&#1072;%20&#1076;&#1086;&#1093;&#1086;&#1076;&#1086;&#1074;%20&#1085;&#1072;%202017-2019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8888888888889E-2"/>
          <c:y val="0.16708333333333469"/>
          <c:w val="0.9388888888888921"/>
          <c:h val="0.67145778652668464"/>
        </c:manualLayout>
      </c:layout>
      <c:pie3DChart>
        <c:varyColors val="1"/>
        <c:ser>
          <c:idx val="0"/>
          <c:order val="0"/>
          <c:spPr>
            <a:solidFill>
              <a:srgbClr val="CCFF99"/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explosion val="15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EDF-459E-9ABC-FAFD4854F070}"/>
              </c:ext>
            </c:extLst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DF-459E-9ABC-FAFD4854F070}"/>
              </c:ext>
            </c:extLst>
          </c:dPt>
          <c:val>
            <c:numRef>
              <c:f>Лист1!$C$5:$C$6</c:f>
              <c:numCache>
                <c:formatCode>#,##0.0</c:formatCode>
                <c:ptCount val="2"/>
                <c:pt idx="0">
                  <c:v>28.453293634448762</c:v>
                </c:pt>
                <c:pt idx="1">
                  <c:v>71.546706365551188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DF-459E-9ABC-FAFD4854F070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0600490903914839"/>
          <c:y val="7.5108941653849723E-2"/>
          <c:w val="0.49630270668171933"/>
          <c:h val="0.674342147438078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79A-47CD-AC5C-E5C678E3E9EC}"/>
              </c:ext>
            </c:extLst>
          </c:dPt>
          <c:dPt>
            <c:idx val="1"/>
            <c:explosion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5B-47BD-B801-E0A572316172}"/>
              </c:ext>
            </c:extLst>
          </c:dPt>
          <c:dPt>
            <c:idx val="2"/>
            <c:explosion val="7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17D-4F89-898A-9DC9E9F0D17C}"/>
              </c:ext>
            </c:extLst>
          </c:dPt>
          <c:dPt>
            <c:idx val="3"/>
            <c:explosion val="11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9A-47CD-AC5C-E5C678E3E9EC}"/>
              </c:ext>
            </c:extLst>
          </c:dPt>
          <c:cat>
            <c:strRef>
              <c:f>Лист1!$A$2:$A$5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33.200000000000003</c:v>
                </c:pt>
                <c:pt idx="1">
                  <c:v>76.3</c:v>
                </c:pt>
                <c:pt idx="2">
                  <c:v>104.9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5B-47BD-B801-E0A572316172}"/>
            </c:ext>
          </c:extLst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9617649296574813"/>
          <c:y val="0.49597162557350488"/>
          <c:w val="0.27071557924487405"/>
          <c:h val="0.41830997281341126"/>
        </c:manualLayout>
      </c:layout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zero"/>
  </c:chart>
  <c:spPr>
    <a:solidFill>
      <a:schemeClr val="accent5">
        <a:lumMod val="20000"/>
        <a:lumOff val="80000"/>
      </a:schemeClr>
    </a:solidFill>
    <a:effectLst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0493771960049282E-2"/>
          <c:y val="8.9355381832432971E-3"/>
          <c:w val="0.9195062280399493"/>
          <c:h val="0.90170907998432415"/>
        </c:manualLayout>
      </c:layout>
      <c:pie3DChart>
        <c:varyColors val="1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dPt>
            <c:idx val="0"/>
            <c:explosion val="2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375-4B85-BDF3-6A5078769C4B}"/>
              </c:ext>
            </c:extLst>
          </c:dPt>
          <c:dPt>
            <c:idx val="1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375-4B85-BDF3-6A5078769C4B}"/>
              </c:ext>
            </c:extLst>
          </c:dPt>
          <c:val>
            <c:numRef>
              <c:f>Лист1!$E$5:$E$6</c:f>
              <c:numCache>
                <c:formatCode>#,##0.0</c:formatCode>
                <c:ptCount val="2"/>
                <c:pt idx="0">
                  <c:v>39.977712756431863</c:v>
                </c:pt>
                <c:pt idx="1">
                  <c:v>60.022287243568137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75-4B85-BDF3-6A5078769C4B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529798351640958"/>
          <c:y val="0.15098035944877741"/>
          <c:w val="0.82161116789377564"/>
          <c:h val="0.84901965446360039"/>
        </c:manualLayout>
      </c:layout>
      <c:pie3DChart>
        <c:varyColors val="1"/>
        <c:ser>
          <c:idx val="0"/>
          <c:order val="0"/>
          <c:spPr>
            <a:effectLst>
              <a:innerShdw blurRad="63500" dist="50800" dir="10800000">
                <a:prstClr val="black">
                  <a:alpha val="50000"/>
                </a:prstClr>
              </a:innerShdw>
            </a:effectLst>
          </c:spPr>
          <c:explosion val="6"/>
          <c:dPt>
            <c:idx val="0"/>
            <c:explosion val="17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0E3-4DA3-9B94-FF50326B4435}"/>
              </c:ext>
            </c:extLst>
          </c:dPt>
          <c:dPt>
            <c:idx val="1"/>
            <c:explosion val="1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E3-4DA3-9B94-FF50326B4435}"/>
              </c:ext>
            </c:extLst>
          </c:dPt>
          <c:val>
            <c:numRef>
              <c:f>Лист1!$G$5:$G$6</c:f>
              <c:numCache>
                <c:formatCode>#,##0.0</c:formatCode>
                <c:ptCount val="2"/>
                <c:pt idx="0">
                  <c:v>30.017930834732276</c:v>
                </c:pt>
                <c:pt idx="1">
                  <c:v>69.982069165267944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E3-4DA3-9B94-FF50326B4435}"/>
            </c:ext>
          </c:extLst>
        </c:ser>
      </c:pie3DChart>
      <c:spPr>
        <a:noFill/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2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9166669058945938E-2"/>
          <c:y val="0.14439487266138903"/>
          <c:w val="0.5854166326621254"/>
          <c:h val="0.79562571869465071"/>
        </c:manualLayout>
      </c:layout>
      <c:pie3DChart>
        <c:varyColors val="1"/>
        <c:ser>
          <c:idx val="2"/>
          <c:order val="0"/>
          <c:tx>
            <c:strRef>
              <c:f>Лист1!$A$2</c:f>
              <c:strCache>
                <c:ptCount val="1"/>
                <c:pt idx="0">
                  <c:v>2022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38100"/>
              <a:bevelB h="38100"/>
            </a:sp3d>
          </c:spPr>
          <c:explosion val="16"/>
          <c:dLbls>
            <c:dLbl>
              <c:idx val="0"/>
              <c:layout>
                <c:manualLayout>
                  <c:x val="9.5682217493620186E-2"/>
                  <c:y val="0.1171387880486176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AA-4D0E-88D8-98E358A289D1}"/>
                </c:ext>
              </c:extLst>
            </c:dLbl>
            <c:dLbl>
              <c:idx val="1"/>
              <c:layout>
                <c:manualLayout>
                  <c:x val="-0.10440962142467369"/>
                  <c:y val="1.12895625333875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AA-4D0E-88D8-98E358A289D1}"/>
                </c:ext>
              </c:extLst>
            </c:dLbl>
            <c:dLbl>
              <c:idx val="2"/>
              <c:layout>
                <c:manualLayout>
                  <c:x val="-8.7201901837426335E-2"/>
                  <c:y val="-0.14210869339344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AA-4D0E-88D8-98E358A289D1}"/>
                </c:ext>
              </c:extLst>
            </c:dLbl>
            <c:dLbl>
              <c:idx val="3"/>
              <c:layout>
                <c:manualLayout>
                  <c:x val="-7.4039048067507218E-2"/>
                  <c:y val="-0.18954192803800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EAA-4D0E-88D8-98E358A289D1}"/>
                </c:ext>
              </c:extLst>
            </c:dLbl>
            <c:dLbl>
              <c:idx val="4"/>
              <c:layout>
                <c:manualLayout>
                  <c:x val="-4.1266735668203387E-2"/>
                  <c:y val="-0.238788363469969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AA-4D0E-88D8-98E358A289D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Лист1!$B$1:$L$1</c:f>
              <c:strCache>
                <c:ptCount val="11"/>
                <c:pt idx="0">
                  <c:v>НДФЛ - 277,1 млн.р.</c:v>
                </c:pt>
                <c:pt idx="1">
                  <c:v>УСН - 53,3 млн.р.</c:v>
                </c:pt>
                <c:pt idx="2">
                  <c:v>Земельный налог -  44,4 млн.р.</c:v>
                </c:pt>
                <c:pt idx="3">
                  <c:v>Доходы от имущества - 36,4 млн.р.</c:v>
                </c:pt>
                <c:pt idx="4">
                  <c:v>Акцизы на подакцизные товары -  29,1 млн.р.</c:v>
                </c:pt>
                <c:pt idx="5">
                  <c:v>ЕСХН -  23,5 млн.р.</c:v>
                </c:pt>
                <c:pt idx="6">
                  <c:v>Налог на имущество ФЛ  -  18 млн.р.</c:v>
                </c:pt>
                <c:pt idx="7">
                  <c:v>Патентная система -  10,5 млн.р.</c:v>
                </c:pt>
                <c:pt idx="8">
                  <c:v>Транспортный налог -  6,7 млн.р.</c:v>
                </c:pt>
                <c:pt idx="9">
                  <c:v>Госпошлина - 6,2 млн.р.</c:v>
                </c:pt>
                <c:pt idx="10">
                  <c:v>Прочие доходы -  5,8 млн.р.</c:v>
                </c:pt>
              </c:strCache>
            </c:strRef>
          </c:cat>
          <c:val>
            <c:numRef>
              <c:f>Лист1!$B$2:$L$2</c:f>
              <c:numCache>
                <c:formatCode>0.0%</c:formatCode>
                <c:ptCount val="11"/>
                <c:pt idx="0">
                  <c:v>0.54227005870841494</c:v>
                </c:pt>
                <c:pt idx="1">
                  <c:v>0.10313467492260089</c:v>
                </c:pt>
                <c:pt idx="2">
                  <c:v>8.59133126934985E-2</c:v>
                </c:pt>
                <c:pt idx="3">
                  <c:v>7.0433436532507915E-2</c:v>
                </c:pt>
                <c:pt idx="4">
                  <c:v>5.630804953560372E-2</c:v>
                </c:pt>
                <c:pt idx="5">
                  <c:v>4.5472136222910318E-2</c:v>
                </c:pt>
                <c:pt idx="6">
                  <c:v>3.4829721362229102E-2</c:v>
                </c:pt>
                <c:pt idx="7">
                  <c:v>2.0317337461300392E-2</c:v>
                </c:pt>
                <c:pt idx="8">
                  <c:v>1.2964396284829724E-2</c:v>
                </c:pt>
                <c:pt idx="9">
                  <c:v>1.1996904024767803E-2</c:v>
                </c:pt>
                <c:pt idx="10">
                  <c:v>1.1222910216718304E-2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AA-4D0E-88D8-98E358A289D1}"/>
            </c:ext>
          </c:extLst>
        </c:ser>
        <c:dLbls>
          <c:showVal val="1"/>
        </c:dLbls>
      </c:pie3DChart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59708592495783397"/>
          <c:y val="3.4917321472488362E-2"/>
          <c:w val="0.39353907427321838"/>
          <c:h val="0.91542606020470307"/>
        </c:manualLayout>
      </c:layout>
    </c:legend>
    <c:plotVisOnly val="1"/>
    <c:dispBlanksAs val="zero"/>
  </c:chart>
  <c:spPr>
    <a:solidFill>
      <a:schemeClr val="bg1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88888888888889E-2"/>
          <c:y val="0.16708333333333394"/>
          <c:w val="0.93888888888889199"/>
          <c:h val="0.67145778652668464"/>
        </c:manualLayout>
      </c:layout>
      <c:pie3DChart>
        <c:varyColors val="1"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098034553640899"/>
          <c:w val="0.82161116789377564"/>
          <c:h val="0.84901965446360017"/>
        </c:manualLayout>
      </c:layout>
      <c:pie3DChart>
        <c:varyColors val="1"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title>
      <c:layout/>
    </c:title>
    <c:view3D>
      <c:rAngAx val="1"/>
    </c:view3D>
    <c:plotArea>
      <c:layout>
        <c:manualLayout>
          <c:layoutTarget val="inner"/>
          <c:xMode val="edge"/>
          <c:yMode val="edge"/>
          <c:x val="8.0715334840540803E-2"/>
          <c:y val="0.12035746060793157"/>
          <c:w val="0.90441272829141528"/>
          <c:h val="0.6044967786272796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на 2023-2025 годы, млн.руб.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slope"/>
              <a:contourClr>
                <a:srgbClr val="000000"/>
              </a:contourClr>
            </a:sp3d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slop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9C6-4098-9466-2CC9876B5A3D}"/>
              </c:ext>
            </c:extLst>
          </c:dPt>
          <c:dPt>
            <c:idx val="1"/>
            <c:spPr>
              <a:solidFill>
                <a:srgbClr val="F2D8E5"/>
              </a:solidFill>
              <a:scene3d>
                <a:camera prst="orthographicFront"/>
                <a:lightRig rig="threePt" dir="t"/>
              </a:scene3d>
              <a:sp3d>
                <a:bevelT prst="slop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C6-4098-9466-2CC9876B5A3D}"/>
              </c:ext>
            </c:extLst>
          </c:dPt>
          <c:dPt>
            <c:idx val="2"/>
            <c:spPr>
              <a:solidFill>
                <a:srgbClr val="B687CB"/>
              </a:solidFill>
              <a:scene3d>
                <a:camera prst="orthographicFront"/>
                <a:lightRig rig="threePt" dir="t"/>
              </a:scene3d>
              <a:sp3d>
                <a:bevelT prst="slop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9C6-4098-9466-2CC9876B5A3D}"/>
              </c:ext>
            </c:extLst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slop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C6-4098-9466-2CC9876B5A3D}"/>
              </c:ext>
            </c:extLst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slop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9C6-4098-9466-2CC9876B5A3D}"/>
              </c:ext>
            </c:extLst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1 815,6</a:t>
                    </a:r>
                    <a:endParaRPr lang="en-US" dirty="0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год
(первоначальный)</c:v>
                </c:pt>
                <c:pt idx="1">
                  <c:v>2022 год
(уточненный)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1542</c:v>
                </c:pt>
                <c:pt idx="1">
                  <c:v>2077</c:v>
                </c:pt>
                <c:pt idx="2">
                  <c:v>1815.6</c:v>
                </c:pt>
                <c:pt idx="3">
                  <c:v>1555.4</c:v>
                </c:pt>
                <c:pt idx="4">
                  <c:v>1592.6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9C6-4098-9466-2CC9876B5A3D}"/>
            </c:ext>
          </c:extLst>
        </c:ser>
        <c:shape val="box"/>
        <c:axId val="144826368"/>
        <c:axId val="144827904"/>
        <c:axId val="0"/>
      </c:bar3DChart>
      <c:catAx>
        <c:axId val="14482636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0" vert="horz" anchor="t" anchorCtr="1"/>
          <a:lstStyle/>
          <a:p>
            <a:pPr>
              <a:defRPr sz="1400" b="0"/>
            </a:pPr>
            <a:endParaRPr lang="ru-RU"/>
          </a:p>
        </c:txPr>
        <c:crossAx val="144827904"/>
        <c:crosses val="autoZero"/>
        <c:auto val="1"/>
        <c:lblAlgn val="ctr"/>
        <c:lblOffset val="100"/>
      </c:catAx>
      <c:valAx>
        <c:axId val="14482790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448263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00"/>
      <c:perspective val="30"/>
    </c:view3D>
    <c:plotArea>
      <c:layout>
        <c:manualLayout>
          <c:layoutTarget val="inner"/>
          <c:xMode val="edge"/>
          <c:yMode val="edge"/>
          <c:x val="0.26796608966639152"/>
          <c:y val="0.11830545678004843"/>
          <c:w val="0.73202106765830133"/>
          <c:h val="0.6464052517057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explosion val="1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b="1" dirty="0" smtClean="0"/>
                      <a:t>8,1%</a:t>
                    </a:r>
                    <a:endParaRPr lang="ru-RU" b="1" dirty="0"/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Национальная </a:t>
                    </a:r>
                    <a:r>
                      <a:rPr lang="ru-RU" dirty="0"/>
                      <a:t>оборона
</a:t>
                    </a:r>
                    <a:r>
                      <a:rPr lang="ru-RU" b="1" dirty="0"/>
                      <a:t>0,2%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</a:t>
                    </a:r>
                    <a:r>
                      <a:rPr lang="ru-RU" b="1" dirty="0"/>
                      <a:t>0,8%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2.1064386482939651E-2"/>
                  <c:y val="-9.4154755880207747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Национальная экономика</a:t>
                    </a:r>
                    <a:r>
                      <a:rPr lang="ru-RU" dirty="0"/>
                      <a:t>
</a:t>
                    </a:r>
                    <a:r>
                      <a:rPr lang="ru-RU" b="1" dirty="0" smtClean="0"/>
                      <a:t>12,4%</a:t>
                    </a:r>
                    <a:endParaRPr lang="ru-RU" b="1" dirty="0"/>
                  </a:p>
                </c:rich>
              </c:tx>
              <c:showCatName val="1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Жилищно-коммунальное хозяйство
</a:t>
                    </a: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11,8%</a:t>
                    </a:r>
                    <a:endParaRPr lang="ru-RU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CatName val="1"/>
              <c:showPercent val="1"/>
            </c:dLbl>
            <c:dLbl>
              <c:idx val="5"/>
              <c:layout>
                <c:manualLayout>
                  <c:x val="-0.12461564960629942"/>
                  <c:y val="6.7186496017527103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Образование</a:t>
                    </a:r>
                    <a:r>
                      <a:rPr lang="ru-RU" b="1" dirty="0"/>
                      <a:t>
</a:t>
                    </a:r>
                    <a:r>
                      <a:rPr lang="ru-RU" b="1" dirty="0" smtClean="0"/>
                      <a:t>55,3%</a:t>
                    </a:r>
                    <a:endParaRPr lang="ru-RU" b="1" dirty="0"/>
                  </a:p>
                </c:rich>
              </c:tx>
              <c:showCatName val="1"/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Культура</a:t>
                    </a:r>
                    <a:r>
                      <a:rPr lang="ru-RU" dirty="0" smtClean="0"/>
                      <a:t>, кинематография</a:t>
                    </a:r>
                    <a:r>
                      <a:rPr lang="ru-RU" dirty="0"/>
                      <a:t>
</a:t>
                    </a:r>
                    <a:r>
                      <a:rPr lang="ru-RU" b="1" dirty="0" smtClean="0"/>
                      <a:t>6,4%</a:t>
                    </a:r>
                    <a:endParaRPr lang="ru-RU" b="1" dirty="0"/>
                  </a:p>
                </c:rich>
              </c:tx>
              <c:showCatName val="1"/>
              <c:showPercent val="1"/>
            </c:dLbl>
            <c:dLbl>
              <c:idx val="7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/>
                      <a:t>Социальная политика
</a:t>
                    </a:r>
                    <a:r>
                      <a:rPr lang="ru-RU" b="1" dirty="0" smtClean="0"/>
                      <a:t>3,9%</a:t>
                    </a:r>
                    <a:endParaRPr lang="ru-RU" b="1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CatName val="1"/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b="1" dirty="0"/>
                      <a:t>1,5%</a:t>
                    </a:r>
                  </a:p>
                </c:rich>
              </c:tx>
              <c:showCatName val="1"/>
              <c:showPercent val="1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Культура,кинемотография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139.19999999999999</c:v>
                </c:pt>
                <c:pt idx="1">
                  <c:v>3.3</c:v>
                </c:pt>
                <c:pt idx="2">
                  <c:v>13.3</c:v>
                </c:pt>
                <c:pt idx="3">
                  <c:v>225.8</c:v>
                </c:pt>
                <c:pt idx="4">
                  <c:v>214.4</c:v>
                </c:pt>
                <c:pt idx="5">
                  <c:v>1003.2</c:v>
                </c:pt>
                <c:pt idx="6">
                  <c:v>116.7</c:v>
                </c:pt>
                <c:pt idx="7">
                  <c:v>71.5</c:v>
                </c:pt>
                <c:pt idx="8">
                  <c:v>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B29-426F-99D7-DA5023DD6990}"/>
            </c:ext>
          </c:extLst>
        </c:ser>
        <c:dLbls>
          <c:showCatName val="1"/>
          <c:showPercent val="1"/>
        </c:dLbls>
      </c:pie3DChart>
    </c:plotArea>
    <c:plotVisOnly val="1"/>
    <c:dispBlanksAs val="zero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0.26345</cdr:x>
      <cdr:y>0.8155</cdr:y>
    </cdr:from>
    <cdr:to>
      <cdr:x>0.73909</cdr:x>
      <cdr:y>0.9596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939944" y="2148267"/>
          <a:ext cx="1696996" cy="37960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5">
            <a:shade val="50000"/>
          </a:schemeClr>
        </a:lnRef>
        <a:fillRef xmlns:a="http://schemas.openxmlformats.org/drawingml/2006/main" idx="1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2023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0.07595</cdr:x>
      <cdr:y>0.03842</cdr:y>
    </cdr:from>
    <cdr:to>
      <cdr:x>0.57083</cdr:x>
      <cdr:y>0.14378</cdr:y>
    </cdr:to>
    <cdr:sp macro="" textlink="">
      <cdr:nvSpPr>
        <cdr:cNvPr id="2" name="Блок-схема: знак завершения 1">
          <a:extLst xmlns:a="http://schemas.openxmlformats.org/drawingml/2006/main">
            <a:ext uri="{FF2B5EF4-FFF2-40B4-BE49-F238E27FC236}">
              <a16:creationId xmlns:a16="http://schemas.microsoft.com/office/drawing/2014/main" xmlns="" id="{DD683834-78D0-6D60-469C-315CC80A88A1}"/>
            </a:ext>
          </a:extLst>
        </cdr:cNvPr>
        <cdr:cNvSpPr/>
      </cdr:nvSpPr>
      <cdr:spPr>
        <a:xfrm xmlns:a="http://schemas.openxmlformats.org/drawingml/2006/main">
          <a:off x="926008" y="219642"/>
          <a:ext cx="6033591" cy="602360"/>
        </a:xfrm>
        <a:prstGeom xmlns:a="http://schemas.openxmlformats.org/drawingml/2006/main" prst="flowChartTerminator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tx1"/>
              </a:solidFill>
            </a:rPr>
            <a:t>Сумма собственных доходов  -   511,0 млн.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0.22406</cdr:x>
      <cdr:y>0.21128</cdr:y>
    </cdr:from>
    <cdr:to>
      <cdr:x>0.32229</cdr:x>
      <cdr:y>0.2982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F886BA6F-A212-8FFC-A96E-CDE83CC4DACF}"/>
            </a:ext>
          </a:extLst>
        </cdr:cNvPr>
        <cdr:cNvCxnSpPr/>
      </cdr:nvCxnSpPr>
      <cdr:spPr>
        <a:xfrm xmlns:a="http://schemas.openxmlformats.org/drawingml/2006/main" flipV="1">
          <a:off x="2294790" y="1010839"/>
          <a:ext cx="1005999" cy="4158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0.01824</cdr:x>
      <cdr:y>0.07351</cdr:y>
    </cdr:from>
    <cdr:to>
      <cdr:x>0.19324</cdr:x>
      <cdr:y>0.55975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222422" y="414688"/>
          <a:ext cx="2133600" cy="2743200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solidFill>
            <a:srgbClr val="2C451B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prst="relaxedInset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Сумма расходов 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1 815,6 млн. руб.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0.48814</cdr:x>
      <cdr:y>0.34776</cdr:y>
    </cdr:from>
    <cdr:to>
      <cdr:x>0.62761</cdr:x>
      <cdr:y>0.44204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96124" y="1887521"/>
          <a:ext cx="1627459" cy="511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</a:rPr>
            <a:t>76,3 </a:t>
          </a:r>
          <a:r>
            <a:rPr lang="ru-RU" sz="2000" b="1" dirty="0">
              <a:solidFill>
                <a:schemeClr val="tx1"/>
              </a:solidFill>
            </a:rPr>
            <a:t>млн. руб.</a:t>
          </a:r>
          <a:endParaRPr lang="ru-RU" sz="2000" b="1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ru-RU" sz="2400" b="1" dirty="0">
              <a:solidFill>
                <a:schemeClr val="bg1"/>
              </a:solidFill>
            </a:rPr>
            <a:t> </a:t>
          </a:r>
        </a:p>
      </cdr:txBody>
    </cdr:sp>
  </cdr:relSizeAnchor>
  <cdr:relSizeAnchor xmlns:cdr="http://schemas.openxmlformats.org/drawingml/2006/chartDrawing">
    <cdr:from>
      <cdr:x>0.27247</cdr:x>
      <cdr:y>0.25348</cdr:y>
    </cdr:from>
    <cdr:to>
      <cdr:x>0.40474</cdr:x>
      <cdr:y>0.34776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79426" y="1375794"/>
          <a:ext cx="1543575" cy="511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</a:rPr>
            <a:t>104,9 </a:t>
          </a:r>
          <a:r>
            <a:rPr lang="ru-RU" sz="2000" b="1" dirty="0">
              <a:solidFill>
                <a:schemeClr val="tx1"/>
              </a:solidFill>
            </a:rPr>
            <a:t>млн. руб.</a:t>
          </a:r>
        </a:p>
      </cdr:txBody>
    </cdr:sp>
  </cdr:relSizeAnchor>
  <cdr:relSizeAnchor xmlns:cdr="http://schemas.openxmlformats.org/drawingml/2006/chartDrawing">
    <cdr:from>
      <cdr:x>0.47951</cdr:x>
      <cdr:y>0.10665</cdr:y>
    </cdr:from>
    <cdr:to>
      <cdr:x>0.61323</cdr:x>
      <cdr:y>0.17465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95458" y="578839"/>
          <a:ext cx="1560352" cy="369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/>
            <a:t>33,2 млн. руб.</a:t>
          </a:r>
        </a:p>
      </cdr:txBody>
    </cdr:sp>
  </cdr:relSizeAnchor>
  <cdr:relSizeAnchor xmlns:cdr="http://schemas.openxmlformats.org/drawingml/2006/chartDrawing">
    <cdr:from>
      <cdr:x>0.74869</cdr:x>
      <cdr:y>1.9426E-7</cdr:y>
    </cdr:from>
    <cdr:to>
      <cdr:x>0.98653</cdr:x>
      <cdr:y>0.35034</cdr:y>
    </cdr:to>
    <cdr:pic>
      <cdr:nvPicPr>
        <cdr:cNvPr id="6" name="Рисунок 5" descr="http://gov.cap.ru/UserFiles/photo/201705/29/Albom220826/img_0044.jpg">
          <a:extLst xmlns:a="http://schemas.openxmlformats.org/drawingml/2006/main">
            <a:ext uri="{FF2B5EF4-FFF2-40B4-BE49-F238E27FC236}">
              <a16:creationId xmlns:a16="http://schemas.microsoft.com/office/drawing/2014/main" xmlns="" id="{3F992921-FBF8-4088-BE07-1ED63EE0AC23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754186" y="1"/>
          <a:ext cx="2463336" cy="18034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glow rad="190500">
            <a:schemeClr val="bg1"/>
          </a:glow>
        </a:effectLst>
      </cdr:spPr>
    </cdr:pic>
  </cdr:relSizeAnchor>
  <cdr:relSizeAnchor xmlns:cdr="http://schemas.openxmlformats.org/drawingml/2006/chartDrawing">
    <cdr:from>
      <cdr:x>0.35754</cdr:x>
      <cdr:y>0.03451</cdr:y>
    </cdr:from>
    <cdr:to>
      <cdr:x>0.44583</cdr:x>
      <cdr:y>0.21214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47690CFF-98C0-4941-83F8-DBA4E9703AAB}"/>
            </a:ext>
          </a:extLst>
        </cdr:cNvPr>
        <cdr:cNvSpPr txBox="1"/>
      </cdr:nvSpPr>
      <cdr:spPr>
        <a:xfrm xmlns:a="http://schemas.openxmlformats.org/drawingml/2006/main">
          <a:off x="3703007" y="177633"/>
          <a:ext cx="914422" cy="914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20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B6D1E-D674-4A6E-8C66-EDD625EBB923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31A5E-2D08-4CAF-9653-5B75FD29A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51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2108E-18EA-4273-B420-D0851C07E4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39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2108E-18EA-4273-B420-D0851C07E4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866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цифры взять в рамку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2108E-18EA-4273-B420-D0851C07E49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1679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цифры взять в рамку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2108E-18EA-4273-B420-D0851C07E4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894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цифры взять в рамку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2108E-18EA-4273-B420-D0851C07E49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195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Все цифры взять в рамку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2108E-18EA-4273-B420-D0851C07E49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106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F74A8-CFF6-4CAC-A550-F337B71297E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72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047311-D750-4366-BE6C-4DB790675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40597B6-CBE4-4ACE-BCF7-80F2F352DF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46FC4A-F5DC-43EB-BFE5-FDDE7AC95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2C141F-73C8-4CCD-B057-1C8ED77A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A66049-D94F-43CD-8231-46A89B0A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836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F62D4D-6691-4DBE-8056-7C481A2F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261DF6F-4C5F-4C49-85A2-17BC9417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1012F3-F7B3-47D4-B4F9-E3442F39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0B959FB-313F-499E-BAE7-1162E01A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5EE7BB-22C4-4F5F-9713-CEE86339F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72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2D3A90D-5AB1-4699-83A4-1D89BA2A1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02B771A-B57B-42A3-A570-E75E732E5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557338-4D1D-4A82-82DF-1F5A2A33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890755-1F65-4029-938F-0EBEAB27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4B23E5-510B-41C5-BDC8-DE29FEAAB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84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5135BE-B500-46F1-90E3-B7C604D6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ED0D33-0818-44EC-9F1B-CD187E7DB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04673C-8D65-430D-949F-78F5F7CE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3A20A7-EE31-4E71-8DA6-33E93D54B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B9769B-CA29-49CB-ADE4-2B8A2DF7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71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542DF5-439E-4AA6-9176-6CCC09E12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BE3E8EE-7C19-49F8-9CCD-EE9B9ACE8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6AB7B4-1916-407F-BA68-F1DE3B79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33217F-5FC8-453B-B995-25B1CC17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02E449-C661-4BF1-AE34-3C4B4DFA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840268-BB61-47F3-BA02-18BE329B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7A0DBF-ACB3-4279-9993-70BEC7013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A046E24-2DC3-4EBD-8EBA-C54D5FF07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86FDE1A-578E-4880-8AA5-34A2C831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54ADE1-23C7-4B61-862C-0BF25A82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455CBA-A1E6-4C2C-9EA5-D041BF74F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62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0162E4-9ED0-45EE-8DB2-C6151064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6FCE4E-4115-4ABB-808A-0CA35B8B8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2F7E10C-415E-47AC-8DDB-B4D15A49F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7C333E6-019D-4785-B224-2D1037F35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8D1D950-DDDB-444A-8039-80719E150B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9BADAF8-C2B7-4461-82EF-E86BAE659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32001BD-4FBA-4D7D-B19C-027A376A6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20385EE-7A6C-47D0-A1EC-56E35EA8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828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C5588-3472-49EB-93B9-2BE72142C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328F818-897B-4998-95BA-69D3A653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E402500-7560-4BCD-971E-81A03A01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40ACD20-B0DD-454F-BF44-DB1ACD12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815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BD1C88A-8455-479E-8211-D5C7B70C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4DBB494-CA07-4867-999C-31C888C15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0B10CE4-6FF3-445F-8DD5-FE14A366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792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5BB7CA-01FB-4D03-8101-E19D5E1A1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BEBF7A-EAA7-48CD-98A8-BE30C1C7C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10F0EFB-822B-4EBB-AFE0-9608C7F2D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5685B0-9F4F-46CC-A51A-CC79ED21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03BAEE-0AF8-4A7B-9687-13FFAE81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E318DCF-95B0-4C3B-B947-3B660D63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19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992888-9B74-4D73-8C47-428B2BAD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B7486FA-F599-4E73-BEBE-43C8D0CC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6D26A4-07A3-4830-BE02-AC688EA41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4B36429-8924-4392-8C2D-5D0BEE10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8EDC0-C07A-4876-B4EA-D54A6320E3F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DB0DAF-1991-4C12-AA04-8E1CDF1D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D8F346-BA63-45DB-995E-A2F4ADBD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197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25D237-BE43-4344-AF4F-6A72C006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638322E-FF06-491A-A44F-541C4436F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FE974C-8781-4042-8C5F-A80638DD4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8EDC0-C07A-4876-B4EA-D54A6320E3F1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D8ECD4-7C0E-4A32-BF70-D6DF287EA1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F344FA-1BB6-42A7-8131-55DBAACEA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42179-08AE-40A1-B41C-14633325BA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54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100668" y="143933"/>
            <a:ext cx="11964872" cy="6248400"/>
          </a:xfr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anchor="ctr">
            <a:norm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Проект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бюджета Чебоксарского муниципального округа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на 2023 год и на плановый период 2024 и 2025 годов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694" y="278013"/>
            <a:ext cx="1247620" cy="15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565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3374558-8369-4FF9-BCCF-1FA8D46C732E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rgbClr val="2C451B"/>
                </a:solidFill>
              </a:rPr>
              <a:t>Структура расходов бюджета</a:t>
            </a:r>
          </a:p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rgbClr val="2C451B"/>
                </a:solidFill>
              </a:rPr>
              <a:t> Чебоксарского муниципального округа  на  2023 год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AF0797F-A13C-4E5B-839D-ABBD51B78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4054431618"/>
              </p:ext>
            </p:extLst>
          </p:nvPr>
        </p:nvGraphicFramePr>
        <p:xfrm>
          <a:off x="0" y="1216404"/>
          <a:ext cx="12192000" cy="5641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861485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FBA2EB4-49C4-42B2-9E36-D936B6AF403B}"/>
              </a:ext>
            </a:extLst>
          </p:cNvPr>
          <p:cNvSpPr/>
          <p:nvPr/>
        </p:nvSpPr>
        <p:spPr>
          <a:xfrm>
            <a:off x="1733797" y="267634"/>
            <a:ext cx="9524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Социально-культурная сфера, </a:t>
            </a:r>
            <a:r>
              <a:rPr lang="ru-RU" sz="3600" dirty="0" err="1">
                <a:solidFill>
                  <a:schemeClr val="bg1"/>
                </a:solidFill>
              </a:rPr>
              <a:t>млн.руб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  <a:endParaRPr lang="ru-RU" sz="135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8484068-F76F-4693-92A9-7CAE19EE4155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Общегосударственные вопросы на 2023 год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6067B37-780D-43CB-8975-C3DFAF1238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E6232FB4-6F46-1238-9DFA-2EC5C897EA93}"/>
              </a:ext>
            </a:extLst>
          </p:cNvPr>
          <p:cNvSpPr/>
          <p:nvPr/>
        </p:nvSpPr>
        <p:spPr>
          <a:xfrm>
            <a:off x="533401" y="1854751"/>
            <a:ext cx="3671214" cy="4190281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6211" tIns="78105" rIns="156211" bIns="78105" numCol="1" spcCol="1270" anchor="ctr" anchorCtr="0">
            <a:noAutofit/>
          </a:bodyPr>
          <a:lstStyle/>
          <a:p>
            <a:pPr algn="ctr" defTabSz="182240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олилиния 6">
            <a:extLst>
              <a:ext uri="{FF2B5EF4-FFF2-40B4-BE49-F238E27FC236}">
                <a16:creationId xmlns:a16="http://schemas.microsoft.com/office/drawing/2014/main" xmlns="" id="{B75AF949-EEBF-9897-E776-84BEE056B8C9}"/>
              </a:ext>
            </a:extLst>
          </p:cNvPr>
          <p:cNvSpPr/>
          <p:nvPr/>
        </p:nvSpPr>
        <p:spPr>
          <a:xfrm>
            <a:off x="4778477" y="1461434"/>
            <a:ext cx="7098890" cy="1220575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dirty="0"/>
              <a:t>       </a:t>
            </a:r>
            <a:r>
              <a:rPr lang="ru-RU" sz="2000" b="1" dirty="0"/>
              <a:t>*Содержание аппарата администрации, управления благоустройства и развития территорий, финансового отдела</a:t>
            </a:r>
            <a:endParaRPr lang="ru-RU" sz="2000" b="1" kern="1200" dirty="0"/>
          </a:p>
        </p:txBody>
      </p:sp>
      <p:sp>
        <p:nvSpPr>
          <p:cNvPr id="8" name="Полилиния 10">
            <a:extLst>
              <a:ext uri="{FF2B5EF4-FFF2-40B4-BE49-F238E27FC236}">
                <a16:creationId xmlns:a16="http://schemas.microsoft.com/office/drawing/2014/main" xmlns="" id="{3EB1E265-5789-3E44-0FAF-D4F8EA8D3C11}"/>
              </a:ext>
            </a:extLst>
          </p:cNvPr>
          <p:cNvSpPr/>
          <p:nvPr/>
        </p:nvSpPr>
        <p:spPr>
          <a:xfrm>
            <a:off x="4778477" y="2799778"/>
            <a:ext cx="7098891" cy="1291262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b="1" kern="1200" dirty="0"/>
              <a:t>        *Финансирование деятельности муниципального учреждения «Центр финансового и ресурсного обеспечения»</a:t>
            </a:r>
          </a:p>
        </p:txBody>
      </p:sp>
      <p:sp>
        <p:nvSpPr>
          <p:cNvPr id="11" name="Полилиния 14">
            <a:extLst>
              <a:ext uri="{FF2B5EF4-FFF2-40B4-BE49-F238E27FC236}">
                <a16:creationId xmlns:a16="http://schemas.microsoft.com/office/drawing/2014/main" xmlns="" id="{0DFB4B74-43B4-80FC-5049-E8B3657A52CE}"/>
              </a:ext>
            </a:extLst>
          </p:cNvPr>
          <p:cNvSpPr/>
          <p:nvPr/>
        </p:nvSpPr>
        <p:spPr>
          <a:xfrm>
            <a:off x="4801719" y="4200231"/>
            <a:ext cx="7075648" cy="966839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05" tIns="117211" rIns="322423" bIns="117211" numCol="1" spcCol="1270" anchor="ctr" anchorCtr="0">
            <a:noAutofit/>
          </a:bodyPr>
          <a:lstStyle/>
          <a:p>
            <a:pPr marL="457200" lvl="2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b="1" kern="1200" dirty="0"/>
              <a:t>*Расходы резервного фонда</a:t>
            </a:r>
          </a:p>
        </p:txBody>
      </p:sp>
      <p:sp>
        <p:nvSpPr>
          <p:cNvPr id="12" name="Полилиния 20">
            <a:extLst>
              <a:ext uri="{FF2B5EF4-FFF2-40B4-BE49-F238E27FC236}">
                <a16:creationId xmlns:a16="http://schemas.microsoft.com/office/drawing/2014/main" xmlns="" id="{B978B167-1BB4-F423-7EAB-5D5730131BD9}"/>
              </a:ext>
            </a:extLst>
          </p:cNvPr>
          <p:cNvSpPr/>
          <p:nvPr/>
        </p:nvSpPr>
        <p:spPr>
          <a:xfrm>
            <a:off x="4801719" y="5284839"/>
            <a:ext cx="7075648" cy="900831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05" tIns="117211" rIns="322423" bIns="117211" numCol="1" spcCol="1270" anchor="ctr" anchorCtr="0">
            <a:noAutofit/>
          </a:bodyPr>
          <a:lstStyle/>
          <a:p>
            <a:pPr marL="0" lvl="1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      </a:t>
            </a:r>
            <a:r>
              <a:rPr lang="ru-RU" sz="2000" b="1" kern="1200" dirty="0"/>
              <a:t>*Проведение комплексных кадастровых работ</a:t>
            </a:r>
          </a:p>
        </p:txBody>
      </p:sp>
      <p:sp>
        <p:nvSpPr>
          <p:cNvPr id="17" name="AutoShape 2">
            <a:extLst>
              <a:ext uri="{FF2B5EF4-FFF2-40B4-BE49-F238E27FC236}">
                <a16:creationId xmlns:a16="http://schemas.microsoft.com/office/drawing/2014/main" xmlns="" id="{62E33D02-6C93-F19C-B722-FCE8C9050B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xmlns="" id="{E64860B2-9342-2E29-F708-56FDD36AF8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E071405-010B-D7DF-545F-99FF04E34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5" y="1548715"/>
            <a:ext cx="4541852" cy="4613188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xmlns="" val="358201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A6D1EC35-75F3-453B-943D-01BC9430F51E}"/>
              </a:ext>
            </a:extLst>
          </p:cNvPr>
          <p:cNvSpPr/>
          <p:nvPr/>
        </p:nvSpPr>
        <p:spPr>
          <a:xfrm>
            <a:off x="4736757" y="1746421"/>
            <a:ext cx="3319847" cy="273145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71,5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E25B4441-8C2D-4393-BA69-C09EA457372C}"/>
              </a:ext>
            </a:extLst>
          </p:cNvPr>
          <p:cNvSpPr/>
          <p:nvPr/>
        </p:nvSpPr>
        <p:spPr>
          <a:xfrm>
            <a:off x="370843" y="1304385"/>
            <a:ext cx="3859481" cy="338294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</a:rPr>
              <a:t>1 </a:t>
            </a:r>
            <a:r>
              <a:rPr lang="ru-RU" sz="3600" b="1" dirty="0" smtClean="0">
                <a:solidFill>
                  <a:schemeClr val="tx1"/>
                </a:solidFill>
              </a:rPr>
              <a:t>003,2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4A77596D-3680-4379-A2E4-143B98F73F88}"/>
              </a:ext>
            </a:extLst>
          </p:cNvPr>
          <p:cNvSpPr/>
          <p:nvPr/>
        </p:nvSpPr>
        <p:spPr>
          <a:xfrm>
            <a:off x="8501448" y="1293341"/>
            <a:ext cx="3566983" cy="313861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Культура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 и спорт </a:t>
            </a:r>
          </a:p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144,7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FBA2EB4-49C4-42B2-9E36-D936B6AF403B}"/>
              </a:ext>
            </a:extLst>
          </p:cNvPr>
          <p:cNvSpPr/>
          <p:nvPr/>
        </p:nvSpPr>
        <p:spPr>
          <a:xfrm>
            <a:off x="1733797" y="267634"/>
            <a:ext cx="9524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Социально-культурная сфера, </a:t>
            </a:r>
            <a:r>
              <a:rPr lang="ru-RU" sz="3600" dirty="0" err="1">
                <a:solidFill>
                  <a:schemeClr val="bg1"/>
                </a:solidFill>
              </a:rPr>
              <a:t>млн.руб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  <a:endParaRPr lang="ru-RU" sz="135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30C0B58-CCBE-49D2-9E0C-1DDAACC524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5677" y="4827374"/>
            <a:ext cx="2858528" cy="167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5627FA3-4397-41D6-9E45-5A10945ED1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258" y="4909752"/>
            <a:ext cx="2578445" cy="16640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8484068-F76F-4693-92A9-7CAE19EE4155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Социально-культурная сфера на 2023 год, млн. руб.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6067B37-780D-43CB-8975-C3DFAF123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3B69B69-FB27-4A1A-BC6A-D1159AACFB3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0281" y="4786184"/>
            <a:ext cx="3130401" cy="1911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75776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FBA2EB4-49C4-42B2-9E36-D936B6AF403B}"/>
              </a:ext>
            </a:extLst>
          </p:cNvPr>
          <p:cNvSpPr/>
          <p:nvPr/>
        </p:nvSpPr>
        <p:spPr>
          <a:xfrm>
            <a:off x="1733797" y="267634"/>
            <a:ext cx="9524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Социально-культурная сфера, </a:t>
            </a:r>
            <a:r>
              <a:rPr lang="ru-RU" sz="3600" dirty="0" err="1">
                <a:solidFill>
                  <a:schemeClr val="bg1"/>
                </a:solidFill>
              </a:rPr>
              <a:t>млн.руб</a:t>
            </a:r>
            <a:r>
              <a:rPr lang="ru-RU" sz="3600" dirty="0">
                <a:solidFill>
                  <a:schemeClr val="bg1"/>
                </a:solidFill>
              </a:rPr>
              <a:t>.</a:t>
            </a:r>
            <a:endParaRPr lang="ru-RU" sz="135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30C0B58-CCBE-49D2-9E0C-1DDAACC524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43619" y="1364444"/>
            <a:ext cx="3386419" cy="231773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5627FA3-4397-41D6-9E45-5A10945ED1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461453" y="4203221"/>
            <a:ext cx="3386419" cy="238714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8484068-F76F-4693-92A9-7CAE19EE4155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Культура на 2023 год, млн. руб.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6067B37-780D-43CB-8975-C3DFAF123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sp>
        <p:nvSpPr>
          <p:cNvPr id="10" name="Полилиния 5">
            <a:extLst>
              <a:ext uri="{FF2B5EF4-FFF2-40B4-BE49-F238E27FC236}">
                <a16:creationId xmlns:a16="http://schemas.microsoft.com/office/drawing/2014/main" xmlns="" id="{F54D46C3-D1CA-CC0D-98AD-0D1438CE7828}"/>
              </a:ext>
            </a:extLst>
          </p:cNvPr>
          <p:cNvSpPr/>
          <p:nvPr/>
        </p:nvSpPr>
        <p:spPr>
          <a:xfrm>
            <a:off x="417216" y="1461434"/>
            <a:ext cx="1422172" cy="562111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kern="1200" dirty="0">
                <a:solidFill>
                  <a:schemeClr val="tx1"/>
                </a:solidFill>
              </a:rPr>
              <a:t>92,9</a:t>
            </a:r>
          </a:p>
        </p:txBody>
      </p:sp>
      <p:sp>
        <p:nvSpPr>
          <p:cNvPr id="15" name="Полилиния 5">
            <a:extLst>
              <a:ext uri="{FF2B5EF4-FFF2-40B4-BE49-F238E27FC236}">
                <a16:creationId xmlns:a16="http://schemas.microsoft.com/office/drawing/2014/main" xmlns="" id="{997E176D-F928-A72C-AF76-D4BB66A523DB}"/>
              </a:ext>
            </a:extLst>
          </p:cNvPr>
          <p:cNvSpPr/>
          <p:nvPr/>
        </p:nvSpPr>
        <p:spPr>
          <a:xfrm>
            <a:off x="406937" y="3105727"/>
            <a:ext cx="1422172" cy="646547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kern="1200" dirty="0">
                <a:solidFill>
                  <a:schemeClr val="tx1"/>
                </a:solidFill>
              </a:rPr>
              <a:t>1,5</a:t>
            </a:r>
          </a:p>
        </p:txBody>
      </p:sp>
      <p:sp>
        <p:nvSpPr>
          <p:cNvPr id="16" name="Полилиния 5">
            <a:extLst>
              <a:ext uri="{FF2B5EF4-FFF2-40B4-BE49-F238E27FC236}">
                <a16:creationId xmlns:a16="http://schemas.microsoft.com/office/drawing/2014/main" xmlns="" id="{666448C3-3C1F-6999-2EC0-7047AE46054D}"/>
              </a:ext>
            </a:extLst>
          </p:cNvPr>
          <p:cNvSpPr/>
          <p:nvPr/>
        </p:nvSpPr>
        <p:spPr>
          <a:xfrm>
            <a:off x="413819" y="3997758"/>
            <a:ext cx="1414754" cy="646547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kern="1200" dirty="0">
                <a:solidFill>
                  <a:schemeClr val="tx1"/>
                </a:solidFill>
              </a:rPr>
              <a:t>3,6</a:t>
            </a:r>
          </a:p>
        </p:txBody>
      </p:sp>
      <p:sp>
        <p:nvSpPr>
          <p:cNvPr id="17" name="Полилиния 5">
            <a:extLst>
              <a:ext uri="{FF2B5EF4-FFF2-40B4-BE49-F238E27FC236}">
                <a16:creationId xmlns:a16="http://schemas.microsoft.com/office/drawing/2014/main" xmlns="" id="{0D1E76FD-3CAD-0DD9-0C92-761F6BFBE48F}"/>
              </a:ext>
            </a:extLst>
          </p:cNvPr>
          <p:cNvSpPr/>
          <p:nvPr/>
        </p:nvSpPr>
        <p:spPr>
          <a:xfrm rot="10800000" flipV="1">
            <a:off x="344128" y="4861854"/>
            <a:ext cx="1495252" cy="841725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dirty="0" smtClean="0">
                <a:solidFill>
                  <a:schemeClr val="tx1"/>
                </a:solidFill>
              </a:rPr>
              <a:t>8,9</a:t>
            </a:r>
            <a:endParaRPr lang="ru-RU" sz="2200" b="1" kern="1200" dirty="0">
              <a:solidFill>
                <a:schemeClr val="tx1"/>
              </a:solidFill>
            </a:endParaRPr>
          </a:p>
        </p:txBody>
      </p:sp>
      <p:sp>
        <p:nvSpPr>
          <p:cNvPr id="18" name="Полилиния 5">
            <a:extLst>
              <a:ext uri="{FF2B5EF4-FFF2-40B4-BE49-F238E27FC236}">
                <a16:creationId xmlns:a16="http://schemas.microsoft.com/office/drawing/2014/main" xmlns="" id="{2298D93F-3BF2-F6E0-E5A6-713604744D65}"/>
              </a:ext>
            </a:extLst>
          </p:cNvPr>
          <p:cNvSpPr/>
          <p:nvPr/>
        </p:nvSpPr>
        <p:spPr>
          <a:xfrm>
            <a:off x="406401" y="2285939"/>
            <a:ext cx="1422172" cy="660708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kern="1200" dirty="0">
                <a:solidFill>
                  <a:schemeClr val="tx1"/>
                </a:solidFill>
              </a:rPr>
              <a:t>5,0</a:t>
            </a:r>
          </a:p>
        </p:txBody>
      </p:sp>
      <p:sp>
        <p:nvSpPr>
          <p:cNvPr id="19" name="Полилиния 4">
            <a:extLst>
              <a:ext uri="{FF2B5EF4-FFF2-40B4-BE49-F238E27FC236}">
                <a16:creationId xmlns:a16="http://schemas.microsoft.com/office/drawing/2014/main" xmlns="" id="{380C0B1A-FA7B-0DB8-80AD-169EB436D5E8}"/>
              </a:ext>
            </a:extLst>
          </p:cNvPr>
          <p:cNvSpPr/>
          <p:nvPr/>
        </p:nvSpPr>
        <p:spPr>
          <a:xfrm>
            <a:off x="1995558" y="1364443"/>
            <a:ext cx="6049499" cy="773870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118481" rIns="323693" bIns="118481" numCol="1" spcCol="1270" anchor="ctr" anchorCtr="0">
            <a:noAutofit/>
          </a:bodyPr>
          <a:lstStyle/>
          <a:p>
            <a:pPr marL="0" lvl="1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 * </a:t>
            </a:r>
            <a:r>
              <a:rPr lang="ru-RU" sz="2000" b="1" kern="1200" dirty="0"/>
              <a:t>Содержание учреждений культуры</a:t>
            </a:r>
          </a:p>
        </p:txBody>
      </p:sp>
      <p:sp>
        <p:nvSpPr>
          <p:cNvPr id="20" name="Полилиния 4">
            <a:extLst>
              <a:ext uri="{FF2B5EF4-FFF2-40B4-BE49-F238E27FC236}">
                <a16:creationId xmlns:a16="http://schemas.microsoft.com/office/drawing/2014/main" xmlns="" id="{D3CCD4D0-489D-C01F-6FD4-7745B339DFB7}"/>
              </a:ext>
            </a:extLst>
          </p:cNvPr>
          <p:cNvSpPr/>
          <p:nvPr/>
        </p:nvSpPr>
        <p:spPr>
          <a:xfrm>
            <a:off x="2048498" y="2142955"/>
            <a:ext cx="6049499" cy="898967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118481" rIns="323693" bIns="118481" numCol="1" spcCol="1270" anchor="ctr" anchorCtr="0">
            <a:noAutofit/>
          </a:bodyPr>
          <a:lstStyle/>
          <a:p>
            <a:pPr marL="0" lvl="1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 * </a:t>
            </a:r>
            <a:r>
              <a:rPr lang="ru-RU" sz="2000" b="1" kern="1200" dirty="0"/>
              <a:t>Создание модельной библиотеки</a:t>
            </a:r>
          </a:p>
        </p:txBody>
      </p:sp>
      <p:sp>
        <p:nvSpPr>
          <p:cNvPr id="21" name="Полилиния 4">
            <a:extLst>
              <a:ext uri="{FF2B5EF4-FFF2-40B4-BE49-F238E27FC236}">
                <a16:creationId xmlns:a16="http://schemas.microsoft.com/office/drawing/2014/main" xmlns="" id="{02A127AE-A042-A93B-DC21-9EF504ACC8BF}"/>
              </a:ext>
            </a:extLst>
          </p:cNvPr>
          <p:cNvSpPr/>
          <p:nvPr/>
        </p:nvSpPr>
        <p:spPr>
          <a:xfrm>
            <a:off x="2048498" y="3055421"/>
            <a:ext cx="6049499" cy="813805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118481" rIns="323693" bIns="118481" numCol="1" spcCol="1270" anchor="ctr" anchorCtr="0">
            <a:noAutofit/>
          </a:bodyPr>
          <a:lstStyle/>
          <a:p>
            <a:pPr marL="0" lvl="1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 * </a:t>
            </a:r>
            <a:r>
              <a:rPr lang="ru-RU" sz="2000" b="1" kern="1200" dirty="0"/>
              <a:t>Комплектование книжного фонда</a:t>
            </a:r>
          </a:p>
        </p:txBody>
      </p:sp>
      <p:sp>
        <p:nvSpPr>
          <p:cNvPr id="22" name="Полилиния 4">
            <a:extLst>
              <a:ext uri="{FF2B5EF4-FFF2-40B4-BE49-F238E27FC236}">
                <a16:creationId xmlns:a16="http://schemas.microsoft.com/office/drawing/2014/main" xmlns="" id="{F6B25948-108A-70C2-FEF8-6E0E2C2C1D90}"/>
              </a:ext>
            </a:extLst>
          </p:cNvPr>
          <p:cNvSpPr/>
          <p:nvPr/>
        </p:nvSpPr>
        <p:spPr>
          <a:xfrm>
            <a:off x="2048498" y="3914128"/>
            <a:ext cx="6049499" cy="813805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118481" rIns="323693" bIns="118481" numCol="1" spcCol="1270" anchor="ctr" anchorCtr="0">
            <a:noAutofit/>
          </a:bodyPr>
          <a:lstStyle/>
          <a:p>
            <a:pPr marL="0" lvl="1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 * </a:t>
            </a:r>
            <a:r>
              <a:rPr lang="ru-RU" sz="2200" b="1" kern="1200" dirty="0"/>
              <a:t>Ремонт учреждени</a:t>
            </a:r>
            <a:r>
              <a:rPr lang="ru-RU" sz="2200" b="1" dirty="0"/>
              <a:t>й культуры</a:t>
            </a:r>
            <a:endParaRPr lang="ru-RU" sz="2200" b="1" kern="1200" dirty="0"/>
          </a:p>
        </p:txBody>
      </p:sp>
      <p:sp>
        <p:nvSpPr>
          <p:cNvPr id="23" name="Полилиния 4">
            <a:extLst>
              <a:ext uri="{FF2B5EF4-FFF2-40B4-BE49-F238E27FC236}">
                <a16:creationId xmlns:a16="http://schemas.microsoft.com/office/drawing/2014/main" xmlns="" id="{8EED5F43-D1BC-DDA5-C7A0-2AE98F36E8B6}"/>
              </a:ext>
            </a:extLst>
          </p:cNvPr>
          <p:cNvSpPr/>
          <p:nvPr/>
        </p:nvSpPr>
        <p:spPr>
          <a:xfrm>
            <a:off x="2048498" y="4772835"/>
            <a:ext cx="6102443" cy="1042969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118481" rIns="323693" bIns="118481" numCol="1" spcCol="1270" anchor="ctr" anchorCtr="0">
            <a:noAutofit/>
          </a:bodyPr>
          <a:lstStyle/>
          <a:p>
            <a:pPr marL="0" lvl="1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 * </a:t>
            </a:r>
            <a:r>
              <a:rPr lang="ru-RU" sz="2000" b="1" dirty="0" smtClean="0"/>
              <a:t>Н</a:t>
            </a:r>
            <a:r>
              <a:rPr lang="ru-RU" sz="2000" b="1" kern="1200" dirty="0" smtClean="0"/>
              <a:t>а </a:t>
            </a:r>
            <a:r>
              <a:rPr lang="ru-RU" sz="2000" b="1" kern="1200" dirty="0"/>
              <a:t>реализацию инициативных проектов в сфере культуры </a:t>
            </a:r>
          </a:p>
        </p:txBody>
      </p:sp>
      <p:sp>
        <p:nvSpPr>
          <p:cNvPr id="24" name="Полилиния 5">
            <a:extLst>
              <a:ext uri="{FF2B5EF4-FFF2-40B4-BE49-F238E27FC236}">
                <a16:creationId xmlns:a16="http://schemas.microsoft.com/office/drawing/2014/main" xmlns="" id="{8F303971-633B-8D4F-AA39-C29CD7608C72}"/>
              </a:ext>
            </a:extLst>
          </p:cNvPr>
          <p:cNvSpPr/>
          <p:nvPr/>
        </p:nvSpPr>
        <p:spPr>
          <a:xfrm rot="10800000" flipV="1">
            <a:off x="312424" y="6025107"/>
            <a:ext cx="1458712" cy="694306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200" b="1" dirty="0">
                <a:solidFill>
                  <a:schemeClr val="tx1"/>
                </a:solidFill>
              </a:rPr>
              <a:t>1,7</a:t>
            </a:r>
            <a:endParaRPr lang="ru-RU" sz="2200" b="1" kern="1200" dirty="0">
              <a:solidFill>
                <a:schemeClr val="tx1"/>
              </a:solidFill>
            </a:endParaRPr>
          </a:p>
        </p:txBody>
      </p:sp>
      <p:sp>
        <p:nvSpPr>
          <p:cNvPr id="25" name="Полилиния 4">
            <a:extLst>
              <a:ext uri="{FF2B5EF4-FFF2-40B4-BE49-F238E27FC236}">
                <a16:creationId xmlns:a16="http://schemas.microsoft.com/office/drawing/2014/main" xmlns="" id="{806FB91B-4471-00CB-9838-6C843B3B8B1F}"/>
              </a:ext>
            </a:extLst>
          </p:cNvPr>
          <p:cNvSpPr/>
          <p:nvPr/>
        </p:nvSpPr>
        <p:spPr>
          <a:xfrm>
            <a:off x="2048498" y="5888136"/>
            <a:ext cx="6069293" cy="903608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118481" rIns="323693" bIns="118481" numCol="1" spcCol="1270" anchor="ctr" anchorCtr="0">
            <a:noAutofit/>
          </a:bodyPr>
          <a:lstStyle/>
          <a:p>
            <a:pPr marL="0" lvl="1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 * </a:t>
            </a:r>
            <a:r>
              <a:rPr lang="ru-RU" sz="2000" b="1" kern="1200" dirty="0"/>
              <a:t>Проведение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xmlns="" val="39093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rgbClr val="2C451B"/>
                </a:solidFill>
              </a:rPr>
              <a:t>Развитие физической культуры и спорта на  2023 год, млн. руб</a:t>
            </a:r>
            <a:r>
              <a:rPr lang="ru-RU" sz="29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5782289" y="1571293"/>
            <a:ext cx="5943615" cy="852376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118481" rIns="323693" bIns="118481" numCol="1" spcCol="1270" anchor="ctr" anchorCtr="0">
            <a:noAutofit/>
          </a:bodyPr>
          <a:lstStyle/>
          <a:p>
            <a:pPr marL="0" lvl="1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</a:t>
            </a:r>
            <a:r>
              <a:rPr lang="ru-RU" sz="2000" b="1" kern="1200" dirty="0"/>
              <a:t>* Содержание </a:t>
            </a:r>
            <a:r>
              <a:rPr lang="ru-RU" sz="2000" b="1" kern="1200" dirty="0" err="1"/>
              <a:t>Физкультурно</a:t>
            </a:r>
            <a:r>
              <a:rPr lang="ru-RU" sz="2000" b="1" kern="1200" dirty="0"/>
              <a:t> –спортивного </a:t>
            </a:r>
            <a:r>
              <a:rPr lang="ru-RU" sz="2000" b="1" dirty="0"/>
              <a:t>к</a:t>
            </a:r>
            <a:r>
              <a:rPr lang="ru-RU" sz="2000" b="1" kern="1200" dirty="0"/>
              <a:t>омплекса </a:t>
            </a:r>
            <a:r>
              <a:rPr lang="ru-RU" sz="2000" b="1" kern="1200" dirty="0" err="1" smtClean="0"/>
              <a:t>с.Ишлеи</a:t>
            </a:r>
            <a:endParaRPr lang="ru-RU" sz="2000" b="1" kern="1200" dirty="0"/>
          </a:p>
        </p:txBody>
      </p:sp>
      <p:sp>
        <p:nvSpPr>
          <p:cNvPr id="6" name="Полилиния 5"/>
          <p:cNvSpPr/>
          <p:nvPr/>
        </p:nvSpPr>
        <p:spPr>
          <a:xfrm>
            <a:off x="4030875" y="2680669"/>
            <a:ext cx="1422172" cy="748331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tx1"/>
                </a:solidFill>
              </a:rPr>
              <a:t>3,7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5782289" y="2586068"/>
            <a:ext cx="5876504" cy="852376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</a:t>
            </a:r>
            <a:r>
              <a:rPr lang="ru-RU" sz="2000" b="1" kern="1200" dirty="0"/>
              <a:t>*Ремонт хоккейной коробки (покрытие резинового покрытия)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373155" y="4518298"/>
            <a:ext cx="1422172" cy="647435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tx1"/>
                </a:solidFill>
              </a:rPr>
              <a:t>2,2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2065665" y="4586664"/>
            <a:ext cx="6007765" cy="665748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</a:t>
            </a:r>
            <a:r>
              <a:rPr lang="ru-RU" sz="2000" b="1" kern="1200" dirty="0"/>
              <a:t>*Проведение спортивных мероприятий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340380" y="5614220"/>
            <a:ext cx="1422172" cy="825909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</a:rPr>
              <a:t>3,3</a:t>
            </a:r>
            <a:endParaRPr lang="ru-RU" sz="2400" b="1" kern="1200" dirty="0">
              <a:solidFill>
                <a:schemeClr val="tx1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065664" y="5513475"/>
            <a:ext cx="6007766" cy="1022554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</a:t>
            </a:r>
            <a:r>
              <a:rPr lang="ru-RU" sz="2000" b="1" kern="1200" dirty="0"/>
              <a:t>* </a:t>
            </a:r>
            <a:r>
              <a:rPr lang="ru-RU" sz="2000" b="1" kern="1200" dirty="0" smtClean="0"/>
              <a:t>На </a:t>
            </a:r>
            <a:r>
              <a:rPr lang="ru-RU" sz="2000" b="1" kern="1200" dirty="0"/>
              <a:t>реализацию инициативных </a:t>
            </a:r>
            <a:r>
              <a:rPr lang="ru-RU" sz="2000" b="1" kern="1200" dirty="0" smtClean="0"/>
              <a:t>проектов  </a:t>
            </a:r>
            <a:r>
              <a:rPr lang="ru-RU" sz="2000" b="1" kern="1200" dirty="0"/>
              <a:t>в сфере физической культуры</a:t>
            </a:r>
          </a:p>
        </p:txBody>
      </p:sp>
      <p:sp>
        <p:nvSpPr>
          <p:cNvPr id="2" name="Полилиния 5">
            <a:extLst>
              <a:ext uri="{FF2B5EF4-FFF2-40B4-BE49-F238E27FC236}">
                <a16:creationId xmlns:a16="http://schemas.microsoft.com/office/drawing/2014/main" xmlns="" id="{1636B7BA-8182-6B93-5522-D767805006E6}"/>
              </a:ext>
            </a:extLst>
          </p:cNvPr>
          <p:cNvSpPr/>
          <p:nvPr/>
        </p:nvSpPr>
        <p:spPr>
          <a:xfrm>
            <a:off x="4030875" y="1646694"/>
            <a:ext cx="1422172" cy="776976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</a:rPr>
              <a:t>18,8</a:t>
            </a:r>
            <a:endParaRPr lang="ru-RU" sz="2400" b="1" kern="12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D6FE65-D2E5-9C6C-A171-43722100F9E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96049" y="1524610"/>
            <a:ext cx="3539230" cy="27326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3AE87C-70D6-7CBE-9891-15429150285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8262551" y="3978875"/>
            <a:ext cx="3575223" cy="248782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2666998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rgbClr val="2C451B"/>
                </a:solidFill>
              </a:rPr>
              <a:t>Социальная политика на  2023 год, млн. руб</a:t>
            </a:r>
            <a:r>
              <a:rPr lang="ru-RU" sz="29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4376276" y="1338733"/>
            <a:ext cx="7519675" cy="852376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118481" rIns="323693" bIns="118481" numCol="1" spcCol="1270" anchor="ctr" anchorCtr="0">
            <a:noAutofit/>
          </a:bodyPr>
          <a:lstStyle/>
          <a:p>
            <a:pPr marL="0" lvl="1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</a:t>
            </a:r>
            <a:r>
              <a:rPr lang="ru-RU" sz="2000" b="1" kern="1200" dirty="0"/>
              <a:t>* Обеспечение жильем молодых семей и молодых специалистов, проживающих в сельской местности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4376276" y="2259272"/>
            <a:ext cx="7519674" cy="852376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0" lvl="1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</a:t>
            </a:r>
            <a:r>
              <a:rPr lang="ru-RU" sz="2000" b="1" kern="1200" dirty="0"/>
              <a:t>*Обеспечение жильем детей-сирот и многодетных семей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4382530" y="3168618"/>
            <a:ext cx="7513420" cy="665748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</a:t>
            </a:r>
            <a:r>
              <a:rPr lang="ru-RU" sz="2000" b="1" kern="1200" dirty="0"/>
              <a:t>*Оказание социальной поддержке отдельным категориям граждан по оплате жилищно-коммунальных услуг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452715" y="4257235"/>
            <a:ext cx="7601482" cy="758078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</a:t>
            </a:r>
            <a:r>
              <a:rPr lang="ru-RU" sz="2000" b="1" kern="1200" dirty="0"/>
              <a:t>* Единовременная выплата гражданам, усыновившим (удочерившим) ребенка (детей)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D6FE65-D2E5-9C6C-A171-43722100F9E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70703" y="1507524"/>
            <a:ext cx="3657600" cy="249723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3AE87C-70D6-7CBE-9891-15429150285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319759" y="4257235"/>
            <a:ext cx="3419526" cy="227879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Полилиния 12">
            <a:extLst>
              <a:ext uri="{FF2B5EF4-FFF2-40B4-BE49-F238E27FC236}">
                <a16:creationId xmlns:a16="http://schemas.microsoft.com/office/drawing/2014/main" xmlns="" id="{155464BD-D6C0-965F-5FE5-3252F55D7654}"/>
              </a:ext>
            </a:extLst>
          </p:cNvPr>
          <p:cNvSpPr/>
          <p:nvPr/>
        </p:nvSpPr>
        <p:spPr>
          <a:xfrm>
            <a:off x="462223" y="5015314"/>
            <a:ext cx="7601482" cy="1030170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</a:t>
            </a:r>
            <a:r>
              <a:rPr lang="ru-RU" sz="2000" b="1" kern="1200" dirty="0"/>
              <a:t>* Выплата компенсации платы, взимаемой  с родителей за присмотр и уход за детьми в дошкольных образовательных учреждениях </a:t>
            </a:r>
          </a:p>
        </p:txBody>
      </p:sp>
      <p:sp>
        <p:nvSpPr>
          <p:cNvPr id="15" name="Полилиния 12">
            <a:extLst>
              <a:ext uri="{FF2B5EF4-FFF2-40B4-BE49-F238E27FC236}">
                <a16:creationId xmlns:a16="http://schemas.microsoft.com/office/drawing/2014/main" xmlns="" id="{0136D8AD-E36B-F6CC-0A53-70AA606879C3}"/>
              </a:ext>
            </a:extLst>
          </p:cNvPr>
          <p:cNvSpPr/>
          <p:nvPr/>
        </p:nvSpPr>
        <p:spPr>
          <a:xfrm>
            <a:off x="452715" y="6071501"/>
            <a:ext cx="7620715" cy="758078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</a:t>
            </a:r>
            <a:r>
              <a:rPr lang="ru-RU" sz="2000" b="1" kern="1200" dirty="0"/>
              <a:t>* Доплата к пенсии за выслугу лет муниципальных служащих</a:t>
            </a:r>
          </a:p>
        </p:txBody>
      </p:sp>
    </p:spTree>
    <p:extLst>
      <p:ext uri="{BB962C8B-B14F-4D97-AF65-F5344CB8AC3E}">
        <p14:creationId xmlns:p14="http://schemas.microsoft.com/office/powerpoint/2010/main" xmlns="" val="1142788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576" y="223882"/>
            <a:ext cx="6354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>
                <a:solidFill>
                  <a:schemeClr val="bg1"/>
                </a:solidFill>
              </a:rPr>
              <a:t>Образование</a:t>
            </a:r>
            <a:r>
              <a:rPr lang="ru-RU" sz="3600" u="sng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(696,4 </a:t>
            </a:r>
            <a:r>
              <a:rPr lang="ru-RU" sz="3600" dirty="0" err="1">
                <a:solidFill>
                  <a:schemeClr val="bg1"/>
                </a:solidFill>
              </a:rPr>
              <a:t>млн.руб</a:t>
            </a:r>
            <a:r>
              <a:rPr lang="ru-RU" sz="3600" dirty="0">
                <a:solidFill>
                  <a:schemeClr val="bg1"/>
                </a:solidFill>
              </a:rPr>
              <a:t>.)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F8DD738-9B64-4B70-84E7-E7C6FB4679E9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Расходы по разделу «Образование» на 2023 год, млн. руб.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7672CD7-E346-4794-A8F4-62BC8B3E67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sp>
        <p:nvSpPr>
          <p:cNvPr id="3" name="Полилиния 8">
            <a:extLst>
              <a:ext uri="{FF2B5EF4-FFF2-40B4-BE49-F238E27FC236}">
                <a16:creationId xmlns:a16="http://schemas.microsoft.com/office/drawing/2014/main" xmlns="" id="{1E7EC6A9-F8DD-E951-644C-E8026F353957}"/>
              </a:ext>
            </a:extLst>
          </p:cNvPr>
          <p:cNvSpPr/>
          <p:nvPr/>
        </p:nvSpPr>
        <p:spPr>
          <a:xfrm>
            <a:off x="1920561" y="1394316"/>
            <a:ext cx="6147090" cy="679682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89804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</a:t>
            </a:r>
            <a:r>
              <a:rPr lang="ru-RU" sz="2000" b="1" kern="1200" dirty="0"/>
              <a:t>* Обеспечение деятельности образовательных учреждений</a:t>
            </a:r>
          </a:p>
        </p:txBody>
      </p:sp>
      <p:sp>
        <p:nvSpPr>
          <p:cNvPr id="4" name="Полилиния 10">
            <a:extLst>
              <a:ext uri="{FF2B5EF4-FFF2-40B4-BE49-F238E27FC236}">
                <a16:creationId xmlns:a16="http://schemas.microsoft.com/office/drawing/2014/main" xmlns="" id="{4C304B76-2012-8943-7241-C27B68D67019}"/>
              </a:ext>
            </a:extLst>
          </p:cNvPr>
          <p:cNvSpPr/>
          <p:nvPr/>
        </p:nvSpPr>
        <p:spPr>
          <a:xfrm>
            <a:off x="1915130" y="2979124"/>
            <a:ext cx="6152522" cy="755447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</a:t>
            </a:r>
            <a:r>
              <a:rPr lang="ru-RU" sz="2000" b="1" kern="1200" dirty="0"/>
              <a:t>*Обеспечение антитеррористической защищен-</a:t>
            </a:r>
            <a:r>
              <a:rPr lang="ru-RU" sz="2000" b="1" kern="1200" dirty="0" err="1"/>
              <a:t>ности</a:t>
            </a:r>
            <a:endParaRPr lang="ru-RU" sz="2000" b="1" kern="1200" dirty="0"/>
          </a:p>
        </p:txBody>
      </p:sp>
      <p:sp>
        <p:nvSpPr>
          <p:cNvPr id="5" name="Полилиния 12">
            <a:extLst>
              <a:ext uri="{FF2B5EF4-FFF2-40B4-BE49-F238E27FC236}">
                <a16:creationId xmlns:a16="http://schemas.microsoft.com/office/drawing/2014/main" xmlns="" id="{98BB9357-B400-A04B-79FD-3D91A924DD66}"/>
              </a:ext>
            </a:extLst>
          </p:cNvPr>
          <p:cNvSpPr/>
          <p:nvPr/>
        </p:nvSpPr>
        <p:spPr>
          <a:xfrm>
            <a:off x="5738965" y="3770034"/>
            <a:ext cx="6374377" cy="1056082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0" lvl="1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</a:t>
            </a:r>
            <a:r>
              <a:rPr lang="ru-RU" sz="2000" b="1" kern="1200" dirty="0"/>
              <a:t>* Ремонт, укрепление материально-технической базы, благоустройство территорий </a:t>
            </a:r>
            <a:r>
              <a:rPr lang="ru-RU" sz="2000" b="1" kern="1200" dirty="0" err="1"/>
              <a:t>общеобразова</a:t>
            </a:r>
            <a:r>
              <a:rPr lang="ru-RU" sz="2000" b="1" kern="1200" dirty="0"/>
              <a:t>-тельных учреждений</a:t>
            </a:r>
          </a:p>
        </p:txBody>
      </p:sp>
      <p:sp>
        <p:nvSpPr>
          <p:cNvPr id="6" name="Полилиния 16">
            <a:extLst>
              <a:ext uri="{FF2B5EF4-FFF2-40B4-BE49-F238E27FC236}">
                <a16:creationId xmlns:a16="http://schemas.microsoft.com/office/drawing/2014/main" xmlns="" id="{FBE39A4C-868D-C06D-748F-4C0F15BD8993}"/>
              </a:ext>
            </a:extLst>
          </p:cNvPr>
          <p:cNvSpPr/>
          <p:nvPr/>
        </p:nvSpPr>
        <p:spPr>
          <a:xfrm>
            <a:off x="5738965" y="4860550"/>
            <a:ext cx="6374377" cy="999162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05" tIns="117211" rIns="322423" bIns="117211" numCol="1" spcCol="1270" anchor="ctr" anchorCtr="0">
            <a:noAutofit/>
          </a:bodyPr>
          <a:lstStyle/>
          <a:p>
            <a:pPr marL="0" lvl="1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</a:t>
            </a:r>
            <a:r>
              <a:rPr lang="ru-RU" sz="2000" b="1" kern="1200" dirty="0">
                <a:solidFill>
                  <a:schemeClr val="tx1"/>
                </a:solidFill>
              </a:rPr>
              <a:t>*Организация льготного горячего питания, включая начальные классы и детей из многодетных мало-имущих семей</a:t>
            </a:r>
          </a:p>
        </p:txBody>
      </p:sp>
      <p:sp>
        <p:nvSpPr>
          <p:cNvPr id="17" name="Скругленный прямоугольник 33">
            <a:extLst>
              <a:ext uri="{FF2B5EF4-FFF2-40B4-BE49-F238E27FC236}">
                <a16:creationId xmlns:a16="http://schemas.microsoft.com/office/drawing/2014/main" xmlns="" id="{752016E1-8617-F95A-9D14-851F5AF34454}"/>
              </a:ext>
            </a:extLst>
          </p:cNvPr>
          <p:cNvSpPr/>
          <p:nvPr/>
        </p:nvSpPr>
        <p:spPr>
          <a:xfrm>
            <a:off x="8335383" y="1459684"/>
            <a:ext cx="3425981" cy="2079929"/>
          </a:xfrm>
          <a:prstGeom prst="roundRect">
            <a:avLst/>
          </a:prstGeom>
          <a:solidFill>
            <a:srgbClr val="F7D77D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sz="2600" b="1" dirty="0">
              <a:solidFill>
                <a:schemeClr val="tx1"/>
              </a:solidFill>
            </a:endParaRPr>
          </a:p>
          <a:p>
            <a:pPr algn="ctr"/>
            <a:r>
              <a:rPr lang="ru-RU" sz="2600" b="1" dirty="0">
                <a:solidFill>
                  <a:schemeClr val="tx1"/>
                </a:solidFill>
              </a:rPr>
              <a:t>Расходы в сфере образования </a:t>
            </a:r>
          </a:p>
          <a:p>
            <a:pPr algn="ctr"/>
            <a:r>
              <a:rPr lang="ru-RU" sz="2600" b="1" dirty="0">
                <a:solidFill>
                  <a:schemeClr val="tx1"/>
                </a:solidFill>
              </a:rPr>
              <a:t>1 </a:t>
            </a:r>
            <a:r>
              <a:rPr lang="ru-RU" sz="2600" b="1" dirty="0" smtClean="0">
                <a:solidFill>
                  <a:schemeClr val="tx1"/>
                </a:solidFill>
              </a:rPr>
              <a:t>003,2 </a:t>
            </a:r>
            <a:r>
              <a:rPr lang="ru-RU" sz="2600" b="1" dirty="0">
                <a:solidFill>
                  <a:schemeClr val="tx1"/>
                </a:solidFill>
              </a:rPr>
              <a:t>млн. руб.</a:t>
            </a:r>
          </a:p>
        </p:txBody>
      </p:sp>
      <p:sp>
        <p:nvSpPr>
          <p:cNvPr id="19" name="Полилиния 22">
            <a:extLst>
              <a:ext uri="{FF2B5EF4-FFF2-40B4-BE49-F238E27FC236}">
                <a16:creationId xmlns:a16="http://schemas.microsoft.com/office/drawing/2014/main" xmlns="" id="{AE76DF57-E6BF-F8BA-23A9-207E52F8027E}"/>
              </a:ext>
            </a:extLst>
          </p:cNvPr>
          <p:cNvSpPr/>
          <p:nvPr/>
        </p:nvSpPr>
        <p:spPr>
          <a:xfrm>
            <a:off x="5738966" y="5875506"/>
            <a:ext cx="6346864" cy="957272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05" tIns="117211" rIns="322423" bIns="117211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 </a:t>
            </a:r>
            <a:r>
              <a:rPr lang="ru-RU" sz="2000" b="1" kern="1200" dirty="0">
                <a:solidFill>
                  <a:schemeClr val="tx1"/>
                </a:solidFill>
              </a:rPr>
              <a:t>* Организация </a:t>
            </a:r>
            <a:r>
              <a:rPr lang="ru-RU" sz="2000" b="1" dirty="0">
                <a:solidFill>
                  <a:schemeClr val="tx1"/>
                </a:solidFill>
              </a:rPr>
              <a:t>отдыха детей в загородных и при-школьных лагерях, проведение и организация </a:t>
            </a:r>
            <a:r>
              <a:rPr lang="ru-RU" sz="2000" b="1" dirty="0" err="1">
                <a:solidFill>
                  <a:schemeClr val="tx1"/>
                </a:solidFill>
              </a:rPr>
              <a:t>олим-пиад</a:t>
            </a:r>
            <a:r>
              <a:rPr lang="ru-RU" sz="2000" b="1" dirty="0">
                <a:solidFill>
                  <a:schemeClr val="tx1"/>
                </a:solidFill>
              </a:rPr>
              <a:t>, мероприятий для детей и молодежи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0" name="Полилиния 5">
            <a:extLst>
              <a:ext uri="{FF2B5EF4-FFF2-40B4-BE49-F238E27FC236}">
                <a16:creationId xmlns:a16="http://schemas.microsoft.com/office/drawing/2014/main" xmlns="" id="{8331105B-BE5A-C216-9787-97659BE09B43}"/>
              </a:ext>
            </a:extLst>
          </p:cNvPr>
          <p:cNvSpPr/>
          <p:nvPr/>
        </p:nvSpPr>
        <p:spPr>
          <a:xfrm>
            <a:off x="272395" y="3047336"/>
            <a:ext cx="1435395" cy="646547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tx1"/>
                </a:solidFill>
              </a:rPr>
              <a:t>31,9</a:t>
            </a:r>
          </a:p>
        </p:txBody>
      </p:sp>
      <p:sp>
        <p:nvSpPr>
          <p:cNvPr id="21" name="Полилиния 5">
            <a:extLst>
              <a:ext uri="{FF2B5EF4-FFF2-40B4-BE49-F238E27FC236}">
                <a16:creationId xmlns:a16="http://schemas.microsoft.com/office/drawing/2014/main" xmlns="" id="{45486C68-A43B-15BA-CDCA-F62D827C4F0F}"/>
              </a:ext>
            </a:extLst>
          </p:cNvPr>
          <p:cNvSpPr/>
          <p:nvPr/>
        </p:nvSpPr>
        <p:spPr>
          <a:xfrm>
            <a:off x="4011561" y="3788792"/>
            <a:ext cx="1556437" cy="952663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</a:rPr>
              <a:t>34,6</a:t>
            </a:r>
            <a:endParaRPr lang="ru-RU" sz="2400" b="1" kern="1200" dirty="0">
              <a:solidFill>
                <a:schemeClr val="tx1"/>
              </a:solidFill>
            </a:endParaRPr>
          </a:p>
        </p:txBody>
      </p:sp>
      <p:sp>
        <p:nvSpPr>
          <p:cNvPr id="22" name="Полилиния 5">
            <a:extLst>
              <a:ext uri="{FF2B5EF4-FFF2-40B4-BE49-F238E27FC236}">
                <a16:creationId xmlns:a16="http://schemas.microsoft.com/office/drawing/2014/main" xmlns="" id="{1F6CB603-EBF5-97F8-B375-503AC161DF28}"/>
              </a:ext>
            </a:extLst>
          </p:cNvPr>
          <p:cNvSpPr/>
          <p:nvPr/>
        </p:nvSpPr>
        <p:spPr>
          <a:xfrm>
            <a:off x="4011561" y="4924016"/>
            <a:ext cx="1556437" cy="773376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tx1"/>
                </a:solidFill>
              </a:rPr>
              <a:t>44,3</a:t>
            </a:r>
          </a:p>
        </p:txBody>
      </p:sp>
      <p:sp>
        <p:nvSpPr>
          <p:cNvPr id="23" name="Полилиния 5">
            <a:extLst>
              <a:ext uri="{FF2B5EF4-FFF2-40B4-BE49-F238E27FC236}">
                <a16:creationId xmlns:a16="http://schemas.microsoft.com/office/drawing/2014/main" xmlns="" id="{AB7C481F-C9C1-4EDF-3C91-411532E6F42E}"/>
              </a:ext>
            </a:extLst>
          </p:cNvPr>
          <p:cNvSpPr/>
          <p:nvPr/>
        </p:nvSpPr>
        <p:spPr>
          <a:xfrm>
            <a:off x="4011562" y="5967454"/>
            <a:ext cx="1520626" cy="773376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tx1"/>
                </a:solidFill>
              </a:rPr>
              <a:t>7,5</a:t>
            </a:r>
          </a:p>
        </p:txBody>
      </p:sp>
      <p:sp>
        <p:nvSpPr>
          <p:cNvPr id="24" name="Полилиния 5">
            <a:extLst>
              <a:ext uri="{FF2B5EF4-FFF2-40B4-BE49-F238E27FC236}">
                <a16:creationId xmlns:a16="http://schemas.microsoft.com/office/drawing/2014/main" xmlns="" id="{EAEEF96E-D398-ED96-45E9-3B4BED6C8AFD}"/>
              </a:ext>
            </a:extLst>
          </p:cNvPr>
          <p:cNvSpPr/>
          <p:nvPr/>
        </p:nvSpPr>
        <p:spPr>
          <a:xfrm>
            <a:off x="260106" y="2215146"/>
            <a:ext cx="1398155" cy="646547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tx1"/>
                </a:solidFill>
              </a:rPr>
              <a:t>3,3</a:t>
            </a:r>
          </a:p>
        </p:txBody>
      </p:sp>
      <p:sp>
        <p:nvSpPr>
          <p:cNvPr id="25" name="Полилиния 5">
            <a:extLst>
              <a:ext uri="{FF2B5EF4-FFF2-40B4-BE49-F238E27FC236}">
                <a16:creationId xmlns:a16="http://schemas.microsoft.com/office/drawing/2014/main" xmlns="" id="{66E71DD2-BFCA-7FF0-60AC-A116738A512A}"/>
              </a:ext>
            </a:extLst>
          </p:cNvPr>
          <p:cNvSpPr/>
          <p:nvPr/>
        </p:nvSpPr>
        <p:spPr>
          <a:xfrm>
            <a:off x="236088" y="1407853"/>
            <a:ext cx="1435395" cy="646547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>
                <a:solidFill>
                  <a:schemeClr val="tx1"/>
                </a:solidFill>
              </a:rPr>
              <a:t>824,9</a:t>
            </a:r>
          </a:p>
        </p:txBody>
      </p:sp>
      <p:sp>
        <p:nvSpPr>
          <p:cNvPr id="26" name="Полилиния 8">
            <a:extLst>
              <a:ext uri="{FF2B5EF4-FFF2-40B4-BE49-F238E27FC236}">
                <a16:creationId xmlns:a16="http://schemas.microsoft.com/office/drawing/2014/main" xmlns="" id="{4886731F-B313-5A9B-5B50-4B55115C05A7}"/>
              </a:ext>
            </a:extLst>
          </p:cNvPr>
          <p:cNvSpPr/>
          <p:nvPr/>
        </p:nvSpPr>
        <p:spPr>
          <a:xfrm>
            <a:off x="1925992" y="2212760"/>
            <a:ext cx="6152522" cy="679682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0" lvl="1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kern="1200" dirty="0"/>
              <a:t> </a:t>
            </a:r>
            <a:r>
              <a:rPr lang="ru-RU" sz="2000" b="1" kern="1200" dirty="0"/>
              <a:t>*Обеспечение противопожарной безопасности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96BC9681-7DE9-DC22-6833-6FE40CBFF3D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1232" y="4324865"/>
            <a:ext cx="3659362" cy="231483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21943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6637" y="0"/>
            <a:ext cx="96137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Национальная безопасность и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правоохранительная деятельность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025926" y="1312985"/>
            <a:ext cx="5943615" cy="605700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875" tIns="118481" rIns="323693" bIns="118481" numCol="1" spcCol="1270" anchor="ctr" anchorCtr="0">
            <a:noAutofit/>
          </a:bodyPr>
          <a:lstStyle/>
          <a:p>
            <a:pPr marL="228600" lvl="1" indent="-228600" algn="l" defTabSz="1111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/>
              <a:t>Содержание муниципальных пожарных служб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491262" y="1272137"/>
            <a:ext cx="1422172" cy="646547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b="1" kern="1200" dirty="0">
                <a:solidFill>
                  <a:schemeClr val="tx1"/>
                </a:solidFill>
              </a:rPr>
              <a:t>5,5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2025926" y="1996349"/>
            <a:ext cx="5901670" cy="679682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/>
              <a:t>Содержание единой диспетчерской службы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91262" y="2012473"/>
            <a:ext cx="1422172" cy="647435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b="1" kern="1200" dirty="0">
                <a:solidFill>
                  <a:schemeClr val="tx1"/>
                </a:solidFill>
              </a:rPr>
              <a:t>2,3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2025926" y="2737180"/>
            <a:ext cx="5876503" cy="665748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228600" lvl="1" indent="-228600" algn="just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/>
              <a:t>Обслуживание аппаратно-программного ком-</a:t>
            </a:r>
            <a:r>
              <a:rPr lang="ru-RU" sz="2000" b="1" kern="1200" dirty="0" err="1"/>
              <a:t>плекса</a:t>
            </a:r>
            <a:r>
              <a:rPr lang="ru-RU" sz="2000" b="1" kern="1200" dirty="0"/>
              <a:t> «Безопасный город»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491262" y="2734043"/>
            <a:ext cx="1422172" cy="650434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b="1" kern="1200" dirty="0">
                <a:solidFill>
                  <a:schemeClr val="tx1"/>
                </a:solidFill>
              </a:rPr>
              <a:t>1,5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2025926" y="3572822"/>
            <a:ext cx="5859725" cy="634881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17846" rIns="323058" bIns="117846" numCol="1" spcCol="1270" anchor="ctr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/>
              <a:t>Материальное стимулирование ДНД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491262" y="3554270"/>
            <a:ext cx="1422172" cy="653433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b="1" kern="1200" dirty="0">
                <a:solidFill>
                  <a:schemeClr val="tx1"/>
                </a:solidFill>
              </a:rPr>
              <a:t>0,2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2038509" y="4330168"/>
            <a:ext cx="5918448" cy="974876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05" tIns="117211" rIns="322423" bIns="117211" numCol="1" spcCol="1270" anchor="ctr" anchorCtr="0">
            <a:noAutofit/>
          </a:bodyPr>
          <a:lstStyle/>
          <a:p>
            <a:pPr marL="228600" lvl="1" indent="-228600" algn="just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/>
              <a:t>Приобретение и установку </a:t>
            </a:r>
            <a:r>
              <a:rPr lang="ru-RU" sz="2000" b="1" kern="1200" dirty="0" err="1"/>
              <a:t>автоматизиро</a:t>
            </a:r>
            <a:r>
              <a:rPr lang="ru-RU" sz="2000" b="1" kern="1200" dirty="0"/>
              <a:t>-ванной системы центрального оповещения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491262" y="4432168"/>
            <a:ext cx="1422172" cy="770875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b="1" kern="1200" dirty="0">
                <a:solidFill>
                  <a:schemeClr val="tx1"/>
                </a:solidFill>
              </a:rPr>
              <a:t>1,0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355047" y="1304014"/>
            <a:ext cx="3425981" cy="25895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Обеспечение безопасности жизнедеятельности населения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13,3 млн.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Расходы по разделу «Национальная безопасность и правоохранительная деятельность» на 2023 год, млн. руб.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sp>
        <p:nvSpPr>
          <p:cNvPr id="22" name="Полилиния 21"/>
          <p:cNvSpPr/>
          <p:nvPr/>
        </p:nvSpPr>
        <p:spPr>
          <a:xfrm>
            <a:off x="491262" y="5463988"/>
            <a:ext cx="1422172" cy="691028"/>
          </a:xfrm>
          <a:custGeom>
            <a:avLst/>
            <a:gdLst>
              <a:gd name="connsiteX0" fmla="*/ 0 w 1422172"/>
              <a:gd name="connsiteY0" fmla="*/ 136811 h 820849"/>
              <a:gd name="connsiteX1" fmla="*/ 136811 w 1422172"/>
              <a:gd name="connsiteY1" fmla="*/ 0 h 820849"/>
              <a:gd name="connsiteX2" fmla="*/ 1285361 w 1422172"/>
              <a:gd name="connsiteY2" fmla="*/ 0 h 820849"/>
              <a:gd name="connsiteX3" fmla="*/ 1422172 w 1422172"/>
              <a:gd name="connsiteY3" fmla="*/ 136811 h 820849"/>
              <a:gd name="connsiteX4" fmla="*/ 1422172 w 1422172"/>
              <a:gd name="connsiteY4" fmla="*/ 684038 h 820849"/>
              <a:gd name="connsiteX5" fmla="*/ 1285361 w 1422172"/>
              <a:gd name="connsiteY5" fmla="*/ 820849 h 820849"/>
              <a:gd name="connsiteX6" fmla="*/ 136811 w 1422172"/>
              <a:gd name="connsiteY6" fmla="*/ 820849 h 820849"/>
              <a:gd name="connsiteX7" fmla="*/ 0 w 1422172"/>
              <a:gd name="connsiteY7" fmla="*/ 684038 h 820849"/>
              <a:gd name="connsiteX8" fmla="*/ 0 w 1422172"/>
              <a:gd name="connsiteY8" fmla="*/ 136811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2172" h="820849">
                <a:moveTo>
                  <a:pt x="0" y="136811"/>
                </a:moveTo>
                <a:cubicBezTo>
                  <a:pt x="0" y="61252"/>
                  <a:pt x="61252" y="0"/>
                  <a:pt x="136811" y="0"/>
                </a:cubicBezTo>
                <a:lnTo>
                  <a:pt x="1285361" y="0"/>
                </a:lnTo>
                <a:cubicBezTo>
                  <a:pt x="1360920" y="0"/>
                  <a:pt x="1422172" y="61252"/>
                  <a:pt x="1422172" y="136811"/>
                </a:cubicBezTo>
                <a:lnTo>
                  <a:pt x="1422172" y="684038"/>
                </a:lnTo>
                <a:cubicBezTo>
                  <a:pt x="1422172" y="759597"/>
                  <a:pt x="1360920" y="820849"/>
                  <a:pt x="1285361" y="820849"/>
                </a:cubicBezTo>
                <a:lnTo>
                  <a:pt x="136811" y="820849"/>
                </a:lnTo>
                <a:cubicBezTo>
                  <a:pt x="61252" y="820849"/>
                  <a:pt x="0" y="759597"/>
                  <a:pt x="0" y="684038"/>
                </a:cubicBezTo>
                <a:lnTo>
                  <a:pt x="0" y="13681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561" tIns="95316" rIns="150561" bIns="95316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900" b="1" kern="1200" dirty="0">
                <a:solidFill>
                  <a:schemeClr val="tx1"/>
                </a:solidFill>
              </a:rPr>
              <a:t>0,2</a:t>
            </a:r>
          </a:p>
        </p:txBody>
      </p:sp>
      <p:sp>
        <p:nvSpPr>
          <p:cNvPr id="23" name="Полилиния 22"/>
          <p:cNvSpPr/>
          <p:nvPr/>
        </p:nvSpPr>
        <p:spPr>
          <a:xfrm>
            <a:off x="2073445" y="5421626"/>
            <a:ext cx="5935226" cy="733390"/>
          </a:xfrm>
          <a:custGeom>
            <a:avLst/>
            <a:gdLst>
              <a:gd name="connsiteX0" fmla="*/ 0 w 5707349"/>
              <a:gd name="connsiteY0" fmla="*/ 102606 h 820849"/>
              <a:gd name="connsiteX1" fmla="*/ 5296925 w 5707349"/>
              <a:gd name="connsiteY1" fmla="*/ 102606 h 820849"/>
              <a:gd name="connsiteX2" fmla="*/ 5296925 w 5707349"/>
              <a:gd name="connsiteY2" fmla="*/ 0 h 820849"/>
              <a:gd name="connsiteX3" fmla="*/ 5707349 w 5707349"/>
              <a:gd name="connsiteY3" fmla="*/ 410425 h 820849"/>
              <a:gd name="connsiteX4" fmla="*/ 5296925 w 5707349"/>
              <a:gd name="connsiteY4" fmla="*/ 820849 h 820849"/>
              <a:gd name="connsiteX5" fmla="*/ 5296925 w 5707349"/>
              <a:gd name="connsiteY5" fmla="*/ 718243 h 820849"/>
              <a:gd name="connsiteX6" fmla="*/ 0 w 5707349"/>
              <a:gd name="connsiteY6" fmla="*/ 718243 h 820849"/>
              <a:gd name="connsiteX7" fmla="*/ 0 w 5707349"/>
              <a:gd name="connsiteY7" fmla="*/ 102606 h 820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7349" h="820849">
                <a:moveTo>
                  <a:pt x="0" y="102606"/>
                </a:moveTo>
                <a:lnTo>
                  <a:pt x="5296925" y="102606"/>
                </a:lnTo>
                <a:lnTo>
                  <a:pt x="5296925" y="0"/>
                </a:lnTo>
                <a:lnTo>
                  <a:pt x="5707349" y="410425"/>
                </a:lnTo>
                <a:lnTo>
                  <a:pt x="5296925" y="820849"/>
                </a:lnTo>
                <a:lnTo>
                  <a:pt x="5296925" y="718243"/>
                </a:lnTo>
                <a:lnTo>
                  <a:pt x="0" y="718243"/>
                </a:lnTo>
                <a:lnTo>
                  <a:pt x="0" y="10260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9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dkEdge">
            <a:bevelT w="14445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605" tIns="117211" rIns="322423" bIns="117211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2000" b="1" kern="1200" dirty="0"/>
              <a:t>Антитеррористические мероприятия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7DB8DF5-E687-6E81-12DA-08045991B83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249265" y="4220671"/>
            <a:ext cx="3707053" cy="240191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531300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2865" y="1556951"/>
            <a:ext cx="2240692" cy="1639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1881" y="1590560"/>
            <a:ext cx="2141838" cy="1630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5491" y="1526152"/>
            <a:ext cx="2117125" cy="1686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660820" y="3379894"/>
            <a:ext cx="1935891" cy="2798484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tx1"/>
                </a:solidFill>
              </a:rPr>
              <a:t>Регулирование численности безнадзорных животны</a:t>
            </a:r>
            <a:r>
              <a:rPr lang="ru-RU" sz="1600" dirty="0">
                <a:solidFill>
                  <a:schemeClr val="tx1"/>
                </a:solidFill>
              </a:rPr>
              <a:t>х  </a:t>
            </a:r>
          </a:p>
          <a:p>
            <a:pPr algn="ctr"/>
            <a:endParaRPr lang="ru-RU" sz="1800" b="1" u="sng" dirty="0">
              <a:solidFill>
                <a:schemeClr val="tx1"/>
              </a:solidFill>
            </a:endParaRPr>
          </a:p>
          <a:p>
            <a:pPr algn="ctr"/>
            <a:r>
              <a:rPr lang="ru-RU" sz="1800" b="1" u="sng" dirty="0">
                <a:solidFill>
                  <a:schemeClr val="tx1"/>
                </a:solidFill>
              </a:rPr>
              <a:t>0,6 млн. руб.</a:t>
            </a:r>
            <a:endParaRPr lang="ru-RU" sz="1800" u="sng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364625" y="3393988"/>
            <a:ext cx="2257169" cy="2792627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tx1"/>
                </a:solidFill>
              </a:rPr>
              <a:t>Дорожное хозяйство 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800" b="1" u="sng" dirty="0" smtClean="0">
                <a:solidFill>
                  <a:schemeClr val="tx1"/>
                </a:solidFill>
              </a:rPr>
              <a:t>216,9 </a:t>
            </a:r>
            <a:r>
              <a:rPr lang="ru-RU" sz="1800" b="1" u="sng" dirty="0">
                <a:solidFill>
                  <a:schemeClr val="tx1"/>
                </a:solidFill>
              </a:rPr>
              <a:t>млн. руб.</a:t>
            </a:r>
            <a:endParaRPr lang="ru-RU" sz="1800" u="sng" dirty="0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26595" y="3352800"/>
            <a:ext cx="2108885" cy="2781295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tx1"/>
                </a:solidFill>
              </a:rPr>
              <a:t>Землеустроительные (кадастровые) работы, разработка генеральных планов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1600" b="1" u="sng" dirty="0">
              <a:solidFill>
                <a:schemeClr val="tx1"/>
              </a:solidFill>
            </a:endParaRPr>
          </a:p>
          <a:p>
            <a:pPr algn="ctr"/>
            <a:r>
              <a:rPr lang="ru-RU" sz="1600" b="1" u="sng" dirty="0">
                <a:solidFill>
                  <a:schemeClr val="tx1"/>
                </a:solidFill>
              </a:rPr>
              <a:t>4,8 млн. руб</a:t>
            </a:r>
            <a:r>
              <a:rPr lang="ru-RU" sz="1600" u="sng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6496" y="218986"/>
            <a:ext cx="86955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>
                <a:solidFill>
                  <a:schemeClr val="bg1"/>
                </a:solidFill>
              </a:rPr>
              <a:t>Национальная экономика </a:t>
            </a:r>
            <a:r>
              <a:rPr lang="ru-RU" sz="3600" dirty="0">
                <a:solidFill>
                  <a:schemeClr val="bg1"/>
                </a:solidFill>
              </a:rPr>
              <a:t>(109,8 </a:t>
            </a:r>
            <a:r>
              <a:rPr lang="ru-RU" sz="3600" dirty="0" err="1">
                <a:solidFill>
                  <a:schemeClr val="bg1"/>
                </a:solidFill>
              </a:rPr>
              <a:t>млн.руб</a:t>
            </a:r>
            <a:r>
              <a:rPr lang="ru-RU" sz="3600" dirty="0">
                <a:solidFill>
                  <a:schemeClr val="bg1"/>
                </a:solidFill>
              </a:rPr>
              <a:t>.)</a:t>
            </a:r>
          </a:p>
          <a:p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Расходы по разделу «Национальная экономика» на 2023 год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898" y="1532238"/>
            <a:ext cx="2306594" cy="1672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827373" y="3429000"/>
            <a:ext cx="2257168" cy="2732902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tx1"/>
                </a:solidFill>
              </a:rPr>
              <a:t>Борьба с борщевиком Сосновского </a:t>
            </a:r>
          </a:p>
          <a:p>
            <a:pPr algn="ctr"/>
            <a:endParaRPr lang="ru-RU" sz="1600" b="1" u="sng" dirty="0">
              <a:solidFill>
                <a:schemeClr val="tx1"/>
              </a:solidFill>
            </a:endParaRPr>
          </a:p>
          <a:p>
            <a:pPr algn="ctr"/>
            <a:r>
              <a:rPr lang="ru-RU" sz="1800" b="1" u="sng" dirty="0">
                <a:solidFill>
                  <a:schemeClr val="tx1"/>
                </a:solidFill>
              </a:rPr>
              <a:t>0,6  млн.руб.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6904" y="1557665"/>
            <a:ext cx="2197356" cy="1663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230660" y="3369276"/>
            <a:ext cx="2096528" cy="2767914"/>
          </a:xfrm>
          <a:prstGeom prst="rect">
            <a:avLst/>
          </a:prstGeom>
          <a:gradFill rotWithShape="1">
            <a:gsLst>
              <a:gs pos="0">
                <a:schemeClr val="accent1">
                  <a:tint val="65000"/>
                  <a:lumMod val="110000"/>
                </a:schemeClr>
              </a:gs>
              <a:gs pos="83000">
                <a:schemeClr val="accent1">
                  <a:tint val="90000"/>
                </a:schemeClr>
              </a:gs>
            </a:gsLst>
            <a:lin ang="5400000" scaled="0"/>
          </a:gra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tx1"/>
                </a:solidFill>
              </a:rPr>
              <a:t>Трудоустройство несовершеннолетних граждан от 14 до 18 лет и проведение оплачиваемых общественных работ</a:t>
            </a:r>
            <a:endParaRPr lang="ru-RU" sz="1600" dirty="0">
              <a:solidFill>
                <a:schemeClr val="tx1"/>
              </a:solidFill>
            </a:endParaRPr>
          </a:p>
          <a:p>
            <a:pPr algn="ctr"/>
            <a:endParaRPr lang="ru-RU" sz="1800" b="1" u="sng" dirty="0">
              <a:solidFill>
                <a:schemeClr val="tx1"/>
              </a:solidFill>
            </a:endParaRPr>
          </a:p>
          <a:p>
            <a:pPr algn="ctr"/>
            <a:r>
              <a:rPr lang="ru-RU" sz="1800" b="1" u="sng" dirty="0">
                <a:solidFill>
                  <a:schemeClr val="tx1"/>
                </a:solidFill>
              </a:rPr>
              <a:t>2,4 млн.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748976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951" y="215337"/>
            <a:ext cx="104661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>
                <a:solidFill>
                  <a:schemeClr val="bg1"/>
                </a:solidFill>
              </a:rPr>
              <a:t>Жилищно-коммунальное хозяйство </a:t>
            </a:r>
            <a:r>
              <a:rPr lang="ru-RU" sz="3600" dirty="0">
                <a:solidFill>
                  <a:schemeClr val="bg1"/>
                </a:solidFill>
              </a:rPr>
              <a:t>(36,7 </a:t>
            </a:r>
            <a:r>
              <a:rPr lang="ru-RU" sz="3600" dirty="0" err="1">
                <a:solidFill>
                  <a:schemeClr val="bg1"/>
                </a:solidFill>
              </a:rPr>
              <a:t>млн.руб</a:t>
            </a:r>
            <a:r>
              <a:rPr lang="ru-RU" sz="3600" dirty="0">
                <a:solidFill>
                  <a:schemeClr val="bg1"/>
                </a:solidFill>
              </a:rPr>
              <a:t>.)</a:t>
            </a:r>
          </a:p>
          <a:p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3297363635"/>
              </p:ext>
            </p:extLst>
          </p:nvPr>
        </p:nvGraphicFramePr>
        <p:xfrm>
          <a:off x="276837" y="1258350"/>
          <a:ext cx="11669086" cy="542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F3D5D0-6E78-4035-8940-5008A4236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250" y="4612651"/>
            <a:ext cx="2693565" cy="1851213"/>
          </a:xfrm>
          <a:prstGeom prst="rect">
            <a:avLst/>
          </a:prstGeom>
          <a:effectLst>
            <a:glow rad="381000">
              <a:schemeClr val="bg1"/>
            </a:glow>
          </a:effectLst>
        </p:spPr>
      </p:pic>
      <p:pic>
        <p:nvPicPr>
          <p:cNvPr id="14" name="Рисунок 13" descr="H:\foto_ЖКХ\2017\11\16 БМК\IMG_7455.JPG">
            <a:extLst>
              <a:ext uri="{FF2B5EF4-FFF2-40B4-BE49-F238E27FC236}">
                <a16:creationId xmlns:a16="http://schemas.microsoft.com/office/drawing/2014/main" xmlns="" id="{60A7E2FD-8CCA-4C1E-8AD0-F4BB30D72E2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65" y="1319742"/>
            <a:ext cx="2463336" cy="1803468"/>
          </a:xfrm>
          <a:prstGeom prst="rect">
            <a:avLst/>
          </a:prstGeom>
          <a:noFill/>
          <a:ln>
            <a:noFill/>
          </a:ln>
          <a:effectLst>
            <a:glow rad="393700">
              <a:schemeClr val="bg1"/>
            </a:glow>
            <a:softEdge rad="127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9A2A358-FDDF-4EEC-A6AA-CB680AD6C2B8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</a:p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по разделу «Жилищно-коммунальное хозяйство» на 2023 год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282F30-D990-495D-8F05-1AB34A9794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009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692209" y="2789357"/>
            <a:ext cx="2336217" cy="19056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</a:rPr>
              <a:t>Основы разработки проекта бюджета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383315" y="1687592"/>
            <a:ext cx="7310938" cy="811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Требования Бюджетного кодекса                                      Российской Федерации</a:t>
            </a:r>
          </a:p>
        </p:txBody>
      </p:sp>
      <p:cxnSp>
        <p:nvCxnSpPr>
          <p:cNvPr id="13" name="Прямая соединительная линия 12"/>
          <p:cNvCxnSpPr>
            <a:stCxn id="10" idx="3"/>
          </p:cNvCxnSpPr>
          <p:nvPr/>
        </p:nvCxnSpPr>
        <p:spPr>
          <a:xfrm>
            <a:off x="3028426" y="3742203"/>
            <a:ext cx="469517" cy="2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4383315" y="2710264"/>
            <a:ext cx="7294160" cy="8110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Законодательство Российской Федерации, Чувашской Республики и Чебоксарского муниципального округа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83313" y="3742203"/>
            <a:ext cx="7310940" cy="8733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Показатели прогноза социально-экономического развития Чебоксарского муниципального округа на 2023-2025 годы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383313" y="4914437"/>
            <a:ext cx="7310940" cy="1003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</a:rPr>
              <a:t>Основные направления бюджетной политики Чебоксарского муниципального округа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483428" y="2057757"/>
            <a:ext cx="29029" cy="3368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97943" y="3002008"/>
            <a:ext cx="844620" cy="3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512457" y="4149407"/>
            <a:ext cx="870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483430" y="2051863"/>
            <a:ext cx="860807" cy="5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512458" y="5416341"/>
            <a:ext cx="830105" cy="10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341690" y="128187"/>
            <a:ext cx="10656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Основы разработки проекта бюджета Чебоксарского района             на 2020 год и на плановый период 2021 и 2022 годов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C451B"/>
                </a:solidFill>
              </a:rPr>
              <a:t>Основы разработки проекта </a:t>
            </a:r>
          </a:p>
          <a:p>
            <a:pPr algn="ctr"/>
            <a:r>
              <a:rPr lang="ru-RU" sz="2800" b="1" dirty="0">
                <a:solidFill>
                  <a:srgbClr val="2C451B"/>
                </a:solidFill>
              </a:rPr>
              <a:t>бюджета  Чебоксарского муниципального округа  на  2023 год и на плановый период 2024 и 2025 годов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0" y="80255"/>
            <a:ext cx="827550" cy="1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4766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32551" y="3178323"/>
            <a:ext cx="2480469" cy="10283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32552" y="1850245"/>
            <a:ext cx="2480469" cy="94003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2549" y="4774803"/>
            <a:ext cx="2480471" cy="100274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chemeClr val="tx1"/>
                </a:solidFill>
              </a:rPr>
              <a:t>Дефицит (Профицит)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34911" y="4774802"/>
            <a:ext cx="1909926" cy="1002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77,8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534911" y="3178322"/>
            <a:ext cx="1909926" cy="1028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1 </a:t>
            </a:r>
            <a:r>
              <a:rPr lang="ru-RU" sz="3200" b="1" dirty="0" smtClean="0">
                <a:solidFill>
                  <a:schemeClr val="tx1"/>
                </a:solidFill>
              </a:rPr>
              <a:t>815,6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34913" y="1850247"/>
            <a:ext cx="1909924" cy="9400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1 </a:t>
            </a:r>
            <a:r>
              <a:rPr lang="ru-RU" sz="3200" b="1" dirty="0" smtClean="0">
                <a:solidFill>
                  <a:schemeClr val="tx1"/>
                </a:solidFill>
              </a:rPr>
              <a:t>737,8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7902" y="156230"/>
            <a:ext cx="5931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Проект бюджета на 2020 год</a:t>
            </a:r>
            <a:endParaRPr lang="ru-RU" sz="3600" dirty="0">
              <a:solidFill>
                <a:schemeClr val="bg1"/>
              </a:solidFill>
            </a:endParaRPr>
          </a:p>
          <a:p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Проект бюджета Чебоксарского муниципального округа</a:t>
            </a:r>
          </a:p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на 2023 год и плановый период 2024 и 2025 годов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183992" y="4733616"/>
            <a:ext cx="1909926" cy="1002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0,0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183992" y="3178323"/>
            <a:ext cx="1909926" cy="1028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1 555,4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183993" y="1850247"/>
            <a:ext cx="1909924" cy="9400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1 555,4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833073" y="4774800"/>
            <a:ext cx="1909926" cy="1002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0,0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8833073" y="3178322"/>
            <a:ext cx="1909926" cy="10283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1 592,6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800122" y="1874959"/>
            <a:ext cx="1909924" cy="94003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1"/>
                </a:solidFill>
              </a:rPr>
              <a:t>1 592,6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20406" y="1291256"/>
            <a:ext cx="1538936" cy="3906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6A1FA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2023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03031" y="1282150"/>
            <a:ext cx="1271848" cy="3906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6A1FA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049206" y="1282150"/>
            <a:ext cx="1271848" cy="3906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6A1FA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xmlns="" val="330733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625" y="1295400"/>
            <a:ext cx="11953842" cy="5494867"/>
          </a:xfrm>
          <a:prstGeom prst="rect">
            <a:avLst/>
          </a:prstGeo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91000">
                <a:schemeClr val="accent1">
                  <a:lumMod val="45000"/>
                  <a:lumOff val="55000"/>
                </a:schemeClr>
              </a:gs>
              <a:gs pos="9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07525" y="2815356"/>
            <a:ext cx="9387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ru-RU" sz="6000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F68CFA7-D25E-4A69-AD7E-CE23F4C4C1C9}"/>
              </a:ext>
            </a:extLst>
          </p:cNvPr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D4ED85-83BA-4B03-AFDD-0050B05E94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719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8089677" y="2446810"/>
            <a:ext cx="1524000" cy="4854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1 592,6</a:t>
            </a: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8094733" y="3083368"/>
            <a:ext cx="1524000" cy="4854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554,2</a:t>
            </a: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8127390" y="3719926"/>
            <a:ext cx="1524000" cy="4854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1 038,4</a:t>
            </a:r>
          </a:p>
        </p:txBody>
      </p:sp>
      <p:sp>
        <p:nvSpPr>
          <p:cNvPr id="135" name="Скругленный прямоугольник 134"/>
          <p:cNvSpPr/>
          <p:nvPr/>
        </p:nvSpPr>
        <p:spPr>
          <a:xfrm>
            <a:off x="8138274" y="4382844"/>
            <a:ext cx="1524000" cy="4854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1 592,6</a:t>
            </a:r>
          </a:p>
        </p:txBody>
      </p:sp>
      <p:sp>
        <p:nvSpPr>
          <p:cNvPr id="138" name="Скругленный прямоугольник 137"/>
          <p:cNvSpPr/>
          <p:nvPr/>
        </p:nvSpPr>
        <p:spPr>
          <a:xfrm>
            <a:off x="8171227" y="5133990"/>
            <a:ext cx="1524000" cy="4854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34,3</a:t>
            </a:r>
            <a:endParaRPr lang="ru-RU" dirty="0"/>
          </a:p>
        </p:txBody>
      </p:sp>
      <p:sp>
        <p:nvSpPr>
          <p:cNvPr id="141" name="Скругленный прямоугольник 140"/>
          <p:cNvSpPr/>
          <p:nvPr/>
        </p:nvSpPr>
        <p:spPr>
          <a:xfrm>
            <a:off x="8138274" y="5779331"/>
            <a:ext cx="1524000" cy="4854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0,0</a:t>
            </a:r>
          </a:p>
        </p:txBody>
      </p:sp>
      <p:cxnSp>
        <p:nvCxnSpPr>
          <p:cNvPr id="158" name="Прямая соединительная линия 157"/>
          <p:cNvCxnSpPr/>
          <p:nvPr/>
        </p:nvCxnSpPr>
        <p:spPr>
          <a:xfrm flipV="1">
            <a:off x="3198177" y="4320111"/>
            <a:ext cx="6880175" cy="2621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86" y="152400"/>
            <a:ext cx="10482943" cy="76200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2C45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характеристики проекта </a:t>
            </a:r>
            <a:br>
              <a:rPr lang="ru-RU" sz="2600" b="1" dirty="0">
                <a:solidFill>
                  <a:srgbClr val="2C451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b="1" dirty="0">
                <a:solidFill>
                  <a:srgbClr val="2C45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бюджета Чебоксарского </a:t>
            </a:r>
            <a:r>
              <a:rPr lang="ru-RU" sz="2400" b="1" dirty="0">
                <a:solidFill>
                  <a:srgbClr val="2C451B"/>
                </a:solidFill>
                <a:latin typeface="Calibri "/>
              </a:rPr>
              <a:t>муниципального округа  на  2023 год и на плановый период 2024 и 2025 годов </a:t>
            </a:r>
            <a:endParaRPr lang="ru-RU" sz="2600" b="1" dirty="0">
              <a:solidFill>
                <a:srgbClr val="2C451B"/>
              </a:solidFill>
              <a:latin typeface="Calibri "/>
              <a:cs typeface="Calibri" panose="020F050202020403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V="1">
            <a:off x="3176406" y="5691711"/>
            <a:ext cx="6880175" cy="2621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3187291" y="6421054"/>
            <a:ext cx="6880175" cy="2621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3537858" y="2422273"/>
            <a:ext cx="1546773" cy="4854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1 </a:t>
            </a:r>
            <a:r>
              <a:rPr lang="ru-RU" sz="2000" b="1" dirty="0" smtClean="0">
                <a:solidFill>
                  <a:schemeClr val="tx1"/>
                </a:solidFill>
              </a:rPr>
              <a:t>737,8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833125" y="2440813"/>
            <a:ext cx="1524000" cy="4854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1 555,4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527973" y="3063419"/>
            <a:ext cx="1524000" cy="4854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511,0</a:t>
            </a:r>
          </a:p>
          <a:p>
            <a:pPr algn="ctr"/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824887" y="3055181"/>
            <a:ext cx="1524000" cy="4854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533,9</a:t>
            </a:r>
          </a:p>
          <a:p>
            <a:pPr algn="ctr"/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527973" y="3732634"/>
            <a:ext cx="1524000" cy="4854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 </a:t>
            </a:r>
            <a:r>
              <a:rPr lang="ru-RU" dirty="0" smtClean="0"/>
              <a:t>226,8</a:t>
            </a:r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827681" y="3736110"/>
            <a:ext cx="1524000" cy="4854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1 021,5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527974" y="4384666"/>
            <a:ext cx="1524000" cy="4854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</a:t>
            </a:r>
            <a:r>
              <a:rPr lang="ru-RU" sz="2000" b="1" dirty="0" smtClean="0">
                <a:solidFill>
                  <a:schemeClr val="tx1"/>
                </a:solidFill>
              </a:rPr>
              <a:t>815,6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827681" y="4382844"/>
            <a:ext cx="1524000" cy="4854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1 555,4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527973" y="5138460"/>
            <a:ext cx="1524000" cy="4854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Х</a:t>
            </a:r>
            <a:endParaRPr lang="ru-RU" b="1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802967" y="5142185"/>
            <a:ext cx="1524000" cy="4854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15,9</a:t>
            </a:r>
            <a:endParaRPr lang="ru-RU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827681" y="5799555"/>
            <a:ext cx="1524000" cy="4854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0,0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890803" y="2275541"/>
            <a:ext cx="2390422" cy="6531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Доходы - всего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1054443" y="3119253"/>
            <a:ext cx="2191265" cy="4230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Налоговые и неналоговые доходы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037969" y="3704183"/>
            <a:ext cx="2199714" cy="4476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Безвозмездные поступления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88451" y="4357842"/>
            <a:ext cx="2368648" cy="6313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Расходы- всего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103870" y="5071225"/>
            <a:ext cx="2248930" cy="4975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Условно утверждаемые расходы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034216" y="5691711"/>
            <a:ext cx="2390417" cy="6313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Дефицит(-)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Профицит(+)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353037" y="1588257"/>
            <a:ext cx="1941689" cy="5757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2C451B"/>
                </a:solidFill>
              </a:rPr>
              <a:t>2023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645648" y="1588257"/>
            <a:ext cx="1941689" cy="5757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2C451B"/>
                </a:solidFill>
              </a:rPr>
              <a:t>2024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7885888" y="1672755"/>
            <a:ext cx="1941689" cy="5757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2C451B"/>
                </a:solidFill>
              </a:rPr>
              <a:t>2025</a:t>
            </a: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527972" y="5808027"/>
            <a:ext cx="1524000" cy="4854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77,8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5" y="80255"/>
            <a:ext cx="827550" cy="1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5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/>
          <p:cNvSpPr/>
          <p:nvPr/>
        </p:nvSpPr>
        <p:spPr>
          <a:xfrm>
            <a:off x="641871" y="1541127"/>
            <a:ext cx="5727940" cy="4284605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>
              <a:noFill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35822" y="1723327"/>
            <a:ext cx="8212667" cy="6592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</a:rPr>
              <a:t>Проект Закона Чувашской Республики «О республиканском бюджете на 2023 год и на плановый период 2024 и 2025 годов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35822" y="2644479"/>
            <a:ext cx="8212666" cy="8173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</a:rPr>
              <a:t>Прогнозные показатели Управления Федеральной налоговой службы по Чувашской Республики и других главных администраторов доходов бюджета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35822" y="3723713"/>
            <a:ext cx="8212667" cy="9402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</a:rPr>
              <a:t>Установленные Законом Чувашской Республики  дополнительные нормативы отчислений в бюджеты муниципальных образований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39533" y="5034212"/>
            <a:ext cx="8212667" cy="6111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50800" dir="1680000" algn="ctr" rotWithShape="0">
              <a:srgbClr val="000000">
                <a:alpha val="43137"/>
              </a:srgbClr>
            </a:outerShdw>
            <a:softEdge rad="1016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>
                <a:solidFill>
                  <a:schemeClr val="tx1"/>
                </a:solidFill>
              </a:rPr>
              <a:t>Оценка исполнения консолидированного бюджета района по доходам в текущем году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8627" y="4722080"/>
            <a:ext cx="19023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Основы                                    формирования                                     доходов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1511" y="170917"/>
            <a:ext cx="10297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Основы формирования доходов бюджета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Чебоксарского района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2C451B"/>
                </a:solidFill>
              </a:rPr>
              <a:t>Подходы к формированию доходной части проекта бюджета </a:t>
            </a:r>
          </a:p>
          <a:p>
            <a:pPr algn="ctr"/>
            <a:r>
              <a:rPr lang="ru-RU" sz="2800" b="1" dirty="0">
                <a:solidFill>
                  <a:srgbClr val="2C451B"/>
                </a:solidFill>
              </a:rPr>
              <a:t>Чебоксарского муниципального округа</a:t>
            </a:r>
          </a:p>
          <a:p>
            <a:pPr algn="ctr"/>
            <a:r>
              <a:rPr lang="ru-RU" sz="2800" b="1" dirty="0">
                <a:solidFill>
                  <a:srgbClr val="2C451B"/>
                </a:solidFill>
              </a:rPr>
              <a:t> на  2023 год и на плановый период 2024 и 2025 годов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0" y="80255"/>
            <a:ext cx="827550" cy="1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655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202987"/>
            <a:ext cx="12192000" cy="1386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16478"/>
            <a:ext cx="11273366" cy="1180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2C45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Структура доходов бюджета </a:t>
            </a:r>
            <a:r>
              <a:rPr lang="ru-RU" sz="3600" b="1" dirty="0">
                <a:solidFill>
                  <a:srgbClr val="2C45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Чебоксарского </a:t>
            </a:r>
            <a:r>
              <a:rPr lang="ru-RU" sz="3200" b="1" dirty="0">
                <a:solidFill>
                  <a:srgbClr val="2C451B"/>
                </a:solidFill>
                <a:latin typeface="Calibri "/>
              </a:rPr>
              <a:t>муниципального округа  на  2023 год и на плановый период 2024 и 2025 годов </a:t>
            </a:r>
            <a:endParaRPr lang="ru-RU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7130909"/>
              </p:ext>
            </p:extLst>
          </p:nvPr>
        </p:nvGraphicFramePr>
        <p:xfrm>
          <a:off x="411061" y="2341355"/>
          <a:ext cx="3567815" cy="2634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053017" y="2215978"/>
          <a:ext cx="3616410" cy="284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0072" y="5327609"/>
            <a:ext cx="6350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0072" y="6089609"/>
            <a:ext cx="635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123672" y="6089609"/>
            <a:ext cx="5282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- Налоговые и неналоговые доходы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23672" y="53276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- Межбюджетные трансферты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628911995"/>
              </p:ext>
            </p:extLst>
          </p:nvPr>
        </p:nvGraphicFramePr>
        <p:xfrm>
          <a:off x="8015416" y="1779374"/>
          <a:ext cx="3715265" cy="310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0" y="80255"/>
            <a:ext cx="827550" cy="1033289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 rot="10800000" flipV="1">
            <a:off x="5018068" y="4481385"/>
            <a:ext cx="1629866" cy="4118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2024 год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424085" y="4506097"/>
            <a:ext cx="1532239" cy="395417"/>
          </a:xfrm>
          <a:prstGeom prst="roundRect">
            <a:avLst>
              <a:gd name="adj" fmla="val 6389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2025 год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 flipH="1">
            <a:off x="10693019" y="2592396"/>
            <a:ext cx="1127928" cy="400744"/>
          </a:xfrm>
          <a:prstGeom prst="roundRect">
            <a:avLst>
              <a:gd name="adj" fmla="val 45446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34,8</a:t>
            </a:r>
            <a:r>
              <a:rPr lang="ru-RU" sz="2400" b="1" dirty="0">
                <a:solidFill>
                  <a:schemeClr val="tx1"/>
                </a:solidFill>
              </a:rPr>
              <a:t> %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386119" y="3715265"/>
            <a:ext cx="1268628" cy="39541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65,2%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5989" y="3682313"/>
            <a:ext cx="1265904" cy="391419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70,6 </a:t>
            </a:r>
            <a:r>
              <a:rPr lang="ru-RU" sz="20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 rot="10800000" flipV="1">
            <a:off x="4374292" y="3353695"/>
            <a:ext cx="1274729" cy="46042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65,7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67913" y="2644345"/>
            <a:ext cx="1219199" cy="39541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29,4 </a:t>
            </a:r>
            <a:r>
              <a:rPr lang="ru-RU" sz="20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22636" y="2757166"/>
            <a:ext cx="1222298" cy="40177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34,3 %</a:t>
            </a:r>
          </a:p>
        </p:txBody>
      </p:sp>
      <p:pic>
        <p:nvPicPr>
          <p:cNvPr id="24" name="Рисунок 8" descr="http://im5-tub-ru.yandex.net/i?id=144421196-29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877" y="1497764"/>
            <a:ext cx="2271243" cy="127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671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6" y="141514"/>
            <a:ext cx="11143674" cy="1001486"/>
          </a:xfrm>
        </p:spPr>
        <p:txBody>
          <a:bodyPr>
            <a:noAutofit/>
          </a:bodyPr>
          <a:lstStyle/>
          <a:p>
            <a:pPr algn="ctr"/>
            <a:r>
              <a:rPr lang="ru-RU" sz="2900" b="1" dirty="0">
                <a:solidFill>
                  <a:srgbClr val="2C451B"/>
                </a:solidFill>
                <a:latin typeface="+mn-lt"/>
              </a:rPr>
              <a:t>Структура налоговых и неналоговых доходов бюджета </a:t>
            </a:r>
            <a:r>
              <a:rPr lang="ru-RU" sz="2900" b="1" dirty="0">
                <a:solidFill>
                  <a:srgbClr val="2C451B"/>
                </a:solidFill>
                <a:latin typeface="+mn-lt"/>
                <a:cs typeface="Calibri" panose="020F0502020204030204" pitchFamily="34" charset="0"/>
              </a:rPr>
              <a:t>Чебоксарского </a:t>
            </a:r>
            <a:r>
              <a:rPr lang="ru-RU" sz="2900" b="1" dirty="0">
                <a:solidFill>
                  <a:srgbClr val="2C451B"/>
                </a:solidFill>
                <a:latin typeface="+mn-lt"/>
              </a:rPr>
              <a:t>муниципального округа  на  2023 год</a:t>
            </a:r>
            <a:endParaRPr lang="ru-RU" sz="29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407439" y="1606818"/>
            <a:ext cx="6234228" cy="279400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32839" y="1335930"/>
            <a:ext cx="2699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79388" fontAlgn="b"/>
            <a:r>
              <a:rPr lang="ru-RU" b="1" dirty="0">
                <a:solidFill>
                  <a:srgbClr val="FF0000"/>
                </a:solidFill>
              </a:rPr>
              <a:t>79,8 %</a:t>
            </a:r>
            <a:r>
              <a:rPr lang="ru-RU" b="1" dirty="0"/>
              <a:t>  </a:t>
            </a:r>
            <a:r>
              <a:rPr lang="ru-RU" b="1" dirty="0">
                <a:solidFill>
                  <a:srgbClr val="2A0DA3"/>
                </a:solidFill>
              </a:rPr>
              <a:t>(312 764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</a:t>
            </a:r>
            <a:r>
              <a:rPr lang="ru-RU" dirty="0">
                <a:solidFill>
                  <a:srgbClr val="2A0DA3"/>
                </a:solidFill>
              </a:rPr>
              <a:t>)</a:t>
            </a:r>
            <a:endParaRPr lang="ru-RU" dirty="0">
              <a:solidFill>
                <a:srgbClr val="2A0DA3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432839" y="2425605"/>
            <a:ext cx="1526761" cy="341173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43014" y="2156028"/>
            <a:ext cx="2623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79388" fontAlgn="b"/>
            <a:r>
              <a:rPr lang="ru-RU" b="1" dirty="0">
                <a:solidFill>
                  <a:srgbClr val="FF0000"/>
                </a:solidFill>
              </a:rPr>
              <a:t>7,1 %</a:t>
            </a:r>
            <a:r>
              <a:rPr lang="ru-RU" b="1" dirty="0"/>
              <a:t>  </a:t>
            </a:r>
            <a:r>
              <a:rPr lang="ru-RU" b="1" dirty="0">
                <a:solidFill>
                  <a:srgbClr val="2A0DA3"/>
                </a:solidFill>
              </a:rPr>
              <a:t>(28 100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.)                 </a:t>
            </a:r>
            <a:endParaRPr lang="ru-RU" b="1" dirty="0">
              <a:solidFill>
                <a:srgbClr val="2A0DA3"/>
              </a:solidFill>
              <a:latin typeface="Calibri" panose="020F0502020204030204" pitchFamily="34" charset="0"/>
            </a:endParaRPr>
          </a:p>
          <a:p>
            <a:pPr algn="r" fontAlgn="b"/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5432839" y="3173814"/>
            <a:ext cx="1358900" cy="341173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5432839" y="3800539"/>
            <a:ext cx="1041400" cy="341173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2863" y="2910198"/>
            <a:ext cx="2836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7,0 % </a:t>
            </a:r>
            <a:r>
              <a:rPr lang="ru-RU" b="1" dirty="0">
                <a:solidFill>
                  <a:srgbClr val="2A0DA3"/>
                </a:solidFill>
              </a:rPr>
              <a:t>(44 100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.)</a:t>
            </a:r>
          </a:p>
        </p:txBody>
      </p:sp>
      <p:sp>
        <p:nvSpPr>
          <p:cNvPr id="21" name="Стрелка вправо 20"/>
          <p:cNvSpPr/>
          <p:nvPr/>
        </p:nvSpPr>
        <p:spPr>
          <a:xfrm>
            <a:off x="5432839" y="4441186"/>
            <a:ext cx="824616" cy="341173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5432839" y="4998036"/>
            <a:ext cx="747828" cy="341173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5407439" y="5572806"/>
            <a:ext cx="595428" cy="341173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463947" y="3572722"/>
            <a:ext cx="3823984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1,9 % </a:t>
            </a:r>
            <a:r>
              <a:rPr lang="ru-RU" b="1" dirty="0">
                <a:solidFill>
                  <a:srgbClr val="2A0DA3"/>
                </a:solidFill>
              </a:rPr>
              <a:t>(8 148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.)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432839" y="4190347"/>
            <a:ext cx="2885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1,3%  </a:t>
            </a:r>
            <a:r>
              <a:rPr lang="ru-RU" b="1" dirty="0">
                <a:solidFill>
                  <a:srgbClr val="2A0DA3"/>
                </a:solidFill>
              </a:rPr>
              <a:t>(5 700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.)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418262" y="5269076"/>
            <a:ext cx="2717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1,1 % </a:t>
            </a:r>
            <a:r>
              <a:rPr lang="ru-RU" b="1" dirty="0">
                <a:solidFill>
                  <a:srgbClr val="2A0DA3"/>
                </a:solidFill>
              </a:rPr>
              <a:t>(4 500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.)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5357523" y="6116772"/>
            <a:ext cx="626294" cy="341173"/>
          </a:xfrm>
          <a:prstGeom prst="rightArrow">
            <a:avLst/>
          </a:prstGeom>
          <a:solidFill>
            <a:srgbClr val="BB6721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407439" y="5894515"/>
            <a:ext cx="229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0,5 % </a:t>
            </a:r>
            <a:r>
              <a:rPr lang="ru-RU" b="1" dirty="0">
                <a:solidFill>
                  <a:srgbClr val="2A0DA3"/>
                </a:solidFill>
              </a:rPr>
              <a:t>(3 256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18262" y="4724720"/>
            <a:ext cx="2296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1,2%  </a:t>
            </a:r>
            <a:r>
              <a:rPr lang="ru-RU" b="1" dirty="0">
                <a:solidFill>
                  <a:srgbClr val="2A0DA3"/>
                </a:solidFill>
              </a:rPr>
              <a:t>(3 000 </a:t>
            </a:r>
            <a:r>
              <a:rPr lang="ru-RU" b="1" dirty="0" err="1">
                <a:solidFill>
                  <a:srgbClr val="2A0DA3"/>
                </a:solidFill>
              </a:rPr>
              <a:t>тыс.руб</a:t>
            </a:r>
            <a:r>
              <a:rPr lang="ru-RU" b="1" dirty="0">
                <a:solidFill>
                  <a:srgbClr val="2A0DA3"/>
                </a:solidFill>
              </a:rPr>
              <a:t>.)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59" y="107749"/>
            <a:ext cx="827550" cy="1033289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811665" y="3656947"/>
            <a:ext cx="3052482" cy="1889689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Всего собственные доходы на 2022 год</a:t>
            </a:r>
          </a:p>
          <a:p>
            <a:pPr algn="ctr"/>
            <a:r>
              <a:rPr lang="ru-RU" sz="2400" b="1" u="sng" dirty="0">
                <a:solidFill>
                  <a:srgbClr val="FF0000"/>
                </a:solidFill>
              </a:rPr>
              <a:t>409 568,0 </a:t>
            </a:r>
            <a:r>
              <a:rPr lang="ru-RU" sz="2400" b="1" u="sng" dirty="0" err="1">
                <a:solidFill>
                  <a:srgbClr val="FF0000"/>
                </a:solidFill>
              </a:rPr>
              <a:t>тыс.руб</a:t>
            </a:r>
            <a:r>
              <a:rPr lang="ru-RU" sz="2400" b="1" u="sng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88661" y="1347061"/>
            <a:ext cx="4034170" cy="631372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Налог на доходы физических лиц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088661" y="2137846"/>
            <a:ext cx="4034170" cy="7372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</a:rPr>
              <a:t>Доходы от использования и реализации имущества, включая земельные участки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88660" y="3109891"/>
            <a:ext cx="4034169" cy="405096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</a:rPr>
              <a:t>УСН, налог на </a:t>
            </a:r>
            <a:r>
              <a:rPr lang="ru-RU" dirty="0" err="1">
                <a:solidFill>
                  <a:schemeClr val="tx1"/>
                </a:solidFill>
              </a:rPr>
              <a:t>проф.доход</a:t>
            </a:r>
            <a:r>
              <a:rPr lang="ru-RU" dirty="0">
                <a:solidFill>
                  <a:schemeClr val="tx1"/>
                </a:solidFill>
              </a:rPr>
              <a:t> и ПСН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096015" y="3626324"/>
            <a:ext cx="4034168" cy="403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</a:rPr>
              <a:t>Акцизы на нефтепродукты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88660" y="4278382"/>
            <a:ext cx="4026815" cy="446706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</a:rPr>
              <a:t>Транспортный налог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96015" y="4920323"/>
            <a:ext cx="4026814" cy="379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</a:rPr>
              <a:t>Штрафы, санкции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088661" y="5503700"/>
            <a:ext cx="3962400" cy="405096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</a:rPr>
              <a:t>Государственная пошлина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88660" y="6105629"/>
            <a:ext cx="3962399" cy="4036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ru-RU" dirty="0">
                <a:solidFill>
                  <a:schemeClr val="tx1"/>
                </a:solidFill>
              </a:rPr>
              <a:t>Прочие доходы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91280995"/>
              </p:ext>
            </p:extLst>
          </p:nvPr>
        </p:nvGraphicFramePr>
        <p:xfrm>
          <a:off x="1" y="1204507"/>
          <a:ext cx="12191999" cy="5716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092823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96314"/>
            <a:ext cx="11273366" cy="110111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2C451B"/>
                </a:solidFill>
                <a:latin typeface="+mn-lt"/>
              </a:rPr>
              <a:t>Структура безвозмездных поступлений бюджета Чебоксарского муниципального округа  на  2023 год</a:t>
            </a:r>
            <a:endParaRPr lang="ru-RU" sz="32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2158343"/>
              </p:ext>
            </p:extLst>
          </p:nvPr>
        </p:nvGraphicFramePr>
        <p:xfrm>
          <a:off x="-288037" y="2333090"/>
          <a:ext cx="4122058" cy="273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34098915"/>
              </p:ext>
            </p:extLst>
          </p:nvPr>
        </p:nvGraphicFramePr>
        <p:xfrm>
          <a:off x="6903256" y="992521"/>
          <a:ext cx="3659366" cy="241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6292978" y="964377"/>
          <a:ext cx="3144358" cy="190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50" y="80255"/>
            <a:ext cx="827550" cy="1033289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782033" y="1528669"/>
            <a:ext cx="2637715" cy="17159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Субсидии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248,6 </a:t>
            </a:r>
            <a:r>
              <a:rPr lang="ru-RU" b="1" dirty="0"/>
              <a:t>млн.руб</a:t>
            </a:r>
            <a:r>
              <a:rPr lang="ru-RU" dirty="0"/>
              <a:t>.</a:t>
            </a:r>
          </a:p>
        </p:txBody>
      </p:sp>
      <p:sp>
        <p:nvSpPr>
          <p:cNvPr id="30" name="Овал 29"/>
          <p:cNvSpPr/>
          <p:nvPr/>
        </p:nvSpPr>
        <p:spPr>
          <a:xfrm>
            <a:off x="782033" y="4664464"/>
            <a:ext cx="2637715" cy="1759905"/>
          </a:xfrm>
          <a:prstGeom prst="ellipse">
            <a:avLst/>
          </a:prstGeom>
          <a:solidFill>
            <a:srgbClr val="CCEDF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Left"/>
            <a:lightRig rig="contrasting" dir="t">
              <a:rot lat="0" lon="0" rev="1500000"/>
            </a:lightRig>
          </a:scene3d>
          <a:sp3d prstMaterial="metal">
            <a:bevelT w="88900" h="88900" prst="hardEdg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Иные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межбюджетные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трансферты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32,2 </a:t>
            </a:r>
            <a:r>
              <a:rPr lang="ru-RU" b="1" dirty="0"/>
              <a:t>млн.руб.</a:t>
            </a:r>
          </a:p>
        </p:txBody>
      </p:sp>
      <p:sp>
        <p:nvSpPr>
          <p:cNvPr id="32" name="Овал 31"/>
          <p:cNvSpPr/>
          <p:nvPr/>
        </p:nvSpPr>
        <p:spPr>
          <a:xfrm>
            <a:off x="4088464" y="2019549"/>
            <a:ext cx="3964420" cy="372497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  <a:sp3d>
            <a:bevelT w="114300" prst="hardEdg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Безвозмездные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поступления</a:t>
            </a:r>
          </a:p>
          <a:p>
            <a:pPr algn="ctr"/>
            <a:r>
              <a:rPr lang="ru-RU" sz="3733" b="1" dirty="0">
                <a:solidFill>
                  <a:schemeClr val="tx1"/>
                </a:solidFill>
              </a:rPr>
              <a:t>1 </a:t>
            </a:r>
            <a:r>
              <a:rPr lang="ru-RU" sz="3733" b="1" dirty="0" smtClean="0">
                <a:solidFill>
                  <a:schemeClr val="tx1"/>
                </a:solidFill>
              </a:rPr>
              <a:t>226,8</a:t>
            </a:r>
            <a:endParaRPr lang="ru-RU" sz="3733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млн. руб.</a:t>
            </a:r>
          </a:p>
        </p:txBody>
      </p:sp>
      <p:sp>
        <p:nvSpPr>
          <p:cNvPr id="33" name="Овал 32"/>
          <p:cNvSpPr/>
          <p:nvPr/>
        </p:nvSpPr>
        <p:spPr>
          <a:xfrm>
            <a:off x="8732939" y="1504166"/>
            <a:ext cx="2763736" cy="171591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Субвенции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747,1 </a:t>
            </a:r>
            <a:r>
              <a:rPr lang="ru-RU" b="1" dirty="0"/>
              <a:t>млн.руб.</a:t>
            </a:r>
          </a:p>
        </p:txBody>
      </p:sp>
      <p:sp>
        <p:nvSpPr>
          <p:cNvPr id="35" name="Стрелка вправо 34"/>
          <p:cNvSpPr/>
          <p:nvPr/>
        </p:nvSpPr>
        <p:spPr>
          <a:xfrm rot="1217691">
            <a:off x="3356532" y="2842905"/>
            <a:ext cx="650993" cy="31044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36" name="Стрелка вправо 35"/>
          <p:cNvSpPr/>
          <p:nvPr/>
        </p:nvSpPr>
        <p:spPr>
          <a:xfrm rot="20239146">
            <a:off x="3502994" y="4898640"/>
            <a:ext cx="618440" cy="31044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37" name="Стрелка вправо 36"/>
          <p:cNvSpPr/>
          <p:nvPr/>
        </p:nvSpPr>
        <p:spPr>
          <a:xfrm rot="9549146">
            <a:off x="8134120" y="2823075"/>
            <a:ext cx="650993" cy="31044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38" name="Стрелка вправо 37"/>
          <p:cNvSpPr/>
          <p:nvPr/>
        </p:nvSpPr>
        <p:spPr>
          <a:xfrm rot="12447423">
            <a:off x="8051247" y="4906371"/>
            <a:ext cx="636020" cy="31044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39" name="Овал 38"/>
          <p:cNvSpPr/>
          <p:nvPr/>
        </p:nvSpPr>
        <p:spPr>
          <a:xfrm>
            <a:off x="8732941" y="4708458"/>
            <a:ext cx="2763735" cy="1715911"/>
          </a:xfrm>
          <a:prstGeom prst="ellipse">
            <a:avLst/>
          </a:prstGeom>
          <a:solidFill>
            <a:srgbClr val="F2D8E5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Left"/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Дотации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198,9 </a:t>
            </a:r>
            <a:r>
              <a:rPr lang="ru-RU" b="1" dirty="0"/>
              <a:t>млн.руб.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87121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91986" y="1391808"/>
            <a:ext cx="11408027" cy="5080675"/>
          </a:xfrm>
          <a:custGeom>
            <a:avLst/>
            <a:gdLst>
              <a:gd name="connsiteX0" fmla="*/ 0 w 10280253"/>
              <a:gd name="connsiteY0" fmla="*/ 848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848380 h 5090178"/>
              <a:gd name="connsiteX0" fmla="*/ 0 w 10280253"/>
              <a:gd name="connsiteY0" fmla="*/ 467380 h 5090178"/>
              <a:gd name="connsiteX1" fmla="*/ 848380 w 10280253"/>
              <a:gd name="connsiteY1" fmla="*/ 0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848380 w 10280253"/>
              <a:gd name="connsiteY6" fmla="*/ 5090178 h 5090178"/>
              <a:gd name="connsiteX7" fmla="*/ 0 w 10280253"/>
              <a:gd name="connsiteY7" fmla="*/ 4241798 h 5090178"/>
              <a:gd name="connsiteX8" fmla="*/ 0 w 10280253"/>
              <a:gd name="connsiteY8" fmla="*/ 467380 h 5090178"/>
              <a:gd name="connsiteX0" fmla="*/ 0 w 10280253"/>
              <a:gd name="connsiteY0" fmla="*/ 467380 h 5092494"/>
              <a:gd name="connsiteX1" fmla="*/ 476905 w 10280253"/>
              <a:gd name="connsiteY1" fmla="*/ 9525 h 5092494"/>
              <a:gd name="connsiteX2" fmla="*/ 9431873 w 10280253"/>
              <a:gd name="connsiteY2" fmla="*/ 0 h 5092494"/>
              <a:gd name="connsiteX3" fmla="*/ 10280253 w 10280253"/>
              <a:gd name="connsiteY3" fmla="*/ 848380 h 5092494"/>
              <a:gd name="connsiteX4" fmla="*/ 10280253 w 10280253"/>
              <a:gd name="connsiteY4" fmla="*/ 4241798 h 5092494"/>
              <a:gd name="connsiteX5" fmla="*/ 9431873 w 10280253"/>
              <a:gd name="connsiteY5" fmla="*/ 5090178 h 5092494"/>
              <a:gd name="connsiteX6" fmla="*/ 848380 w 10280253"/>
              <a:gd name="connsiteY6" fmla="*/ 5090178 h 5092494"/>
              <a:gd name="connsiteX7" fmla="*/ 0 w 10280253"/>
              <a:gd name="connsiteY7" fmla="*/ 4679948 h 5092494"/>
              <a:gd name="connsiteX8" fmla="*/ 0 w 10280253"/>
              <a:gd name="connsiteY8" fmla="*/ 467380 h 5092494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848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67380 h 5090178"/>
              <a:gd name="connsiteX1" fmla="*/ 476905 w 10280253"/>
              <a:gd name="connsiteY1" fmla="*/ 9525 h 5090178"/>
              <a:gd name="connsiteX2" fmla="*/ 9431873 w 10280253"/>
              <a:gd name="connsiteY2" fmla="*/ 0 h 5090178"/>
              <a:gd name="connsiteX3" fmla="*/ 10280253 w 10280253"/>
              <a:gd name="connsiteY3" fmla="*/ 467380 h 5090178"/>
              <a:gd name="connsiteX4" fmla="*/ 10280253 w 10280253"/>
              <a:gd name="connsiteY4" fmla="*/ 4241798 h 5090178"/>
              <a:gd name="connsiteX5" fmla="*/ 9431873 w 10280253"/>
              <a:gd name="connsiteY5" fmla="*/ 5090178 h 5090178"/>
              <a:gd name="connsiteX6" fmla="*/ 667405 w 10280253"/>
              <a:gd name="connsiteY6" fmla="*/ 5061603 h 5090178"/>
              <a:gd name="connsiteX7" fmla="*/ 0 w 10280253"/>
              <a:gd name="connsiteY7" fmla="*/ 4679948 h 5090178"/>
              <a:gd name="connsiteX8" fmla="*/ 0 w 10280253"/>
              <a:gd name="connsiteY8" fmla="*/ 467380 h 5090178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80253 w 10280253"/>
              <a:gd name="connsiteY4" fmla="*/ 4232294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431873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  <a:gd name="connsiteX0" fmla="*/ 0 w 10280253"/>
              <a:gd name="connsiteY0" fmla="*/ 457876 h 5080674"/>
              <a:gd name="connsiteX1" fmla="*/ 476905 w 10280253"/>
              <a:gd name="connsiteY1" fmla="*/ 21 h 5080674"/>
              <a:gd name="connsiteX2" fmla="*/ 9793823 w 10280253"/>
              <a:gd name="connsiteY2" fmla="*/ 21 h 5080674"/>
              <a:gd name="connsiteX3" fmla="*/ 10280253 w 10280253"/>
              <a:gd name="connsiteY3" fmla="*/ 457876 h 5080674"/>
              <a:gd name="connsiteX4" fmla="*/ 10270728 w 10280253"/>
              <a:gd name="connsiteY4" fmla="*/ 4546619 h 5080674"/>
              <a:gd name="connsiteX5" fmla="*/ 9822398 w 10280253"/>
              <a:gd name="connsiteY5" fmla="*/ 5080674 h 5080674"/>
              <a:gd name="connsiteX6" fmla="*/ 667405 w 10280253"/>
              <a:gd name="connsiteY6" fmla="*/ 5052099 h 5080674"/>
              <a:gd name="connsiteX7" fmla="*/ 0 w 10280253"/>
              <a:gd name="connsiteY7" fmla="*/ 4670444 h 5080674"/>
              <a:gd name="connsiteX8" fmla="*/ 0 w 10280253"/>
              <a:gd name="connsiteY8" fmla="*/ 457876 h 508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80253" h="5080674">
                <a:moveTo>
                  <a:pt x="0" y="457876"/>
                </a:moveTo>
                <a:cubicBezTo>
                  <a:pt x="0" y="-10671"/>
                  <a:pt x="8358" y="21"/>
                  <a:pt x="476905" y="21"/>
                </a:cubicBezTo>
                <a:lnTo>
                  <a:pt x="9793823" y="21"/>
                </a:lnTo>
                <a:cubicBezTo>
                  <a:pt x="10262370" y="21"/>
                  <a:pt x="10280253" y="-10671"/>
                  <a:pt x="10280253" y="457876"/>
                </a:cubicBezTo>
                <a:lnTo>
                  <a:pt x="10270728" y="4546619"/>
                </a:lnTo>
                <a:cubicBezTo>
                  <a:pt x="10270728" y="5015166"/>
                  <a:pt x="10290945" y="5080674"/>
                  <a:pt x="9822398" y="5080674"/>
                </a:cubicBezTo>
                <a:lnTo>
                  <a:pt x="667405" y="5052099"/>
                </a:lnTo>
                <a:cubicBezTo>
                  <a:pt x="198858" y="5052099"/>
                  <a:pt x="0" y="5138991"/>
                  <a:pt x="0" y="4670444"/>
                </a:cubicBezTo>
                <a:lnTo>
                  <a:pt x="0" y="45787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1"/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073119" y="1768225"/>
            <a:ext cx="4404830" cy="1999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016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Сохранение всех социальных гарантий для населения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09361" y="1718984"/>
            <a:ext cx="4162193" cy="1999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1016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Контроль за недопущением кредиторской задолженности по принятым обязательствам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50588" y="4113088"/>
            <a:ext cx="4404830" cy="1999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016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tx1"/>
                </a:solidFill>
              </a:rPr>
              <a:t>Своевременность выплаты заработной платы работникам бюджетной сферы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09361" y="4046005"/>
            <a:ext cx="4209587" cy="19998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016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tx1"/>
                </a:solidFill>
              </a:rPr>
              <a:t>Софинансирование</a:t>
            </a:r>
            <a:r>
              <a:rPr lang="ru-RU" sz="2400" b="1" dirty="0">
                <a:solidFill>
                  <a:schemeClr val="tx1"/>
                </a:solidFill>
              </a:rPr>
              <a:t> расходов по региональным проектам по госпрограммам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78323" y="68369"/>
            <a:ext cx="10905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Основы формирования расходов бюджета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Чебоксарского района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2C451B"/>
                </a:solidFill>
              </a:rPr>
              <a:t>Основные принципы формирования расходов бюджета </a:t>
            </a:r>
          </a:p>
          <a:p>
            <a:pPr algn="ctr"/>
            <a:r>
              <a:rPr lang="ru-RU" sz="3200" b="1" dirty="0">
                <a:solidFill>
                  <a:srgbClr val="2C451B"/>
                </a:solidFill>
                <a:latin typeface="+mn-lt"/>
              </a:rPr>
              <a:t>Чебоксарского </a:t>
            </a:r>
            <a:r>
              <a:rPr lang="ru-RU" sz="3200" b="1" dirty="0">
                <a:solidFill>
                  <a:srgbClr val="2C451B"/>
                </a:solidFill>
                <a:latin typeface="Calibri "/>
              </a:rPr>
              <a:t>муниципального округа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537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625" y="1347036"/>
            <a:ext cx="11817002" cy="5415271"/>
          </a:xfrm>
          <a:prstGeom prst="rect">
            <a:avLst/>
          </a:prstGeom>
          <a:gradFill>
            <a:gsLst>
              <a:gs pos="61000">
                <a:schemeClr val="accent1">
                  <a:lumMod val="5000"/>
                  <a:lumOff val="95000"/>
                </a:schemeClr>
              </a:gs>
              <a:gs pos="82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00000000000000000000000000000000000000000000000000000000000000000000000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486110356"/>
              </p:ext>
            </p:extLst>
          </p:nvPr>
        </p:nvGraphicFramePr>
        <p:xfrm>
          <a:off x="348657" y="1662470"/>
          <a:ext cx="10241757" cy="478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0"/>
            <a:ext cx="12192000" cy="119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Бюджет Чебоксарского муниципального округа</a:t>
            </a:r>
          </a:p>
          <a:p>
            <a:pPr marL="533400" algn="ctr">
              <a:tabLst>
                <a:tab pos="533400" algn="l"/>
                <a:tab pos="1079500" algn="l"/>
              </a:tabLst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</a:rPr>
              <a:t> на 2023 год и на плановый  период 2024 и 2025 годов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625" y="80255"/>
            <a:ext cx="827550" cy="1033289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9559636" y="1113544"/>
            <a:ext cx="2467607" cy="330809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«Программный бюджет»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на основе </a:t>
            </a:r>
            <a:r>
              <a:rPr lang="ru-RU" b="1" dirty="0">
                <a:solidFill>
                  <a:schemeClr val="tx1"/>
                </a:solidFill>
              </a:rPr>
              <a:t>19</a:t>
            </a:r>
            <a:r>
              <a:rPr lang="ru-RU" sz="1600" b="1" dirty="0">
                <a:solidFill>
                  <a:schemeClr val="tx1"/>
                </a:solidFill>
              </a:rPr>
              <a:t> муниципальных программ Чебоксарского муниципального округа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DB5AAC2-DB55-43C8-B264-224205014543}"/>
              </a:ext>
            </a:extLst>
          </p:cNvPr>
          <p:cNvSpPr txBox="1"/>
          <p:nvPr/>
        </p:nvSpPr>
        <p:spPr>
          <a:xfrm rot="20372040">
            <a:off x="2532164" y="2504032"/>
            <a:ext cx="1092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+</a:t>
            </a:r>
            <a:r>
              <a:rPr lang="ru-RU" sz="1600" b="1" dirty="0" smtClean="0"/>
              <a:t>134,7</a:t>
            </a:r>
            <a:r>
              <a:rPr lang="ru-RU" sz="1600" b="1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11862911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4090</TotalTime>
  <Words>1154</Words>
  <Application>Microsoft Office PowerPoint</Application>
  <PresentationFormat>Произвольный</PresentationFormat>
  <Paragraphs>267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 бюджета Чебоксарского муниципального округа  на 2023 год и на плановый период 2024 и 2025 годов</vt:lpstr>
      <vt:lpstr>Слайд 2</vt:lpstr>
      <vt:lpstr>Основные характеристики проекта  бюджета Чебоксарского муниципального округа  на  2023 год и на плановый период 2024 и 2025 годов </vt:lpstr>
      <vt:lpstr>Слайд 4</vt:lpstr>
      <vt:lpstr>Структура доходов бюджета Чебоксарского муниципального округа  на  2023 год и на плановый период 2024 и 2025 годов </vt:lpstr>
      <vt:lpstr>Структура налоговых и неналоговых доходов бюджета Чебоксарского муниципального округа  на  2023 год</vt:lpstr>
      <vt:lpstr>Структура безвозмездных поступлений бюджета Чебоксарского муниципального округа  на  2023 год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Чеб. р-н Сергеева М.И.</dc:creator>
  <cp:lastModifiedBy>chfin01</cp:lastModifiedBy>
  <cp:revision>331</cp:revision>
  <cp:lastPrinted>2020-12-01T13:09:30Z</cp:lastPrinted>
  <dcterms:created xsi:type="dcterms:W3CDTF">2020-11-26T10:50:50Z</dcterms:created>
  <dcterms:modified xsi:type="dcterms:W3CDTF">2022-12-06T13:33:02Z</dcterms:modified>
</cp:coreProperties>
</file>