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72" r:id="rId4"/>
    <p:sldId id="274" r:id="rId5"/>
    <p:sldId id="285" r:id="rId6"/>
    <p:sldId id="283" r:id="rId7"/>
    <p:sldId id="284" r:id="rId8"/>
    <p:sldId id="282" r:id="rId9"/>
    <p:sldId id="287" r:id="rId10"/>
    <p:sldId id="277" r:id="rId11"/>
    <p:sldId id="286" r:id="rId12"/>
    <p:sldId id="279" r:id="rId13"/>
    <p:sldId id="280" r:id="rId14"/>
    <p:sldId id="281" r:id="rId15"/>
    <p:sldId id="263" r:id="rId16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нёк сергеев" initials="сс" lastIdx="0" clrIdx="0">
    <p:extLst>
      <p:ext uri="{19B8F6BF-5375-455C-9EA6-DF929625EA0E}">
        <p15:presenceInfo xmlns:p15="http://schemas.microsoft.com/office/powerpoint/2012/main" userId="00c270b7a085dd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A21"/>
    <a:srgbClr val="E7C2DA"/>
    <a:srgbClr val="E874A0"/>
    <a:srgbClr val="14AF2B"/>
    <a:srgbClr val="20B533"/>
    <a:srgbClr val="09A225"/>
    <a:srgbClr val="FFFFCC"/>
    <a:srgbClr val="9ED7F2"/>
    <a:srgbClr val="8CADD4"/>
    <a:srgbClr val="2CA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4" autoAdjust="0"/>
  </p:normalViewPr>
  <p:slideViewPr>
    <p:cSldViewPr>
      <p:cViewPr varScale="1">
        <p:scale>
          <a:sx n="76" d="100"/>
          <a:sy n="76" d="100"/>
        </p:scale>
        <p:origin x="126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84995242494897E-2"/>
          <c:y val="0.35968267207457894"/>
          <c:w val="0.29718793568892332"/>
          <c:h val="0.650627308237717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13500000" algn="b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232502187226688E-2"/>
          <c:y val="3.3017611079865082E-2"/>
          <c:w val="0.41474438515329498"/>
          <c:h val="0.861167225550838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4102591361785248E-3"/>
                  <c:y val="-2.6747720364741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3 434,5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D3-4B9B-A450-09961207BBC0}"/>
                </c:ext>
              </c:extLst>
            </c:dLbl>
            <c:dLbl>
              <c:idx val="1"/>
              <c:layout>
                <c:manualLayout>
                  <c:x val="4.4461554817071189E-3"/>
                  <c:y val="-2.91793313069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D3-4B9B-A450-09961207BBC0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3434.5</c:v>
                </c:pt>
                <c:pt idx="1">
                  <c:v>28067.5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3-4B9B-A450-09961207BB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4820518272356743E-3"/>
                  <c:y val="-4.62006079027356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65 332,8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D3-4B9B-A450-09961207BBC0}"/>
                </c:ext>
              </c:extLst>
            </c:dLbl>
            <c:dLbl>
              <c:idx val="1"/>
              <c:layout>
                <c:manualLayout>
                  <c:x val="1.185641461788565E-2"/>
                  <c:y val="-3.16109422492402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105 708,3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D3-4B9B-A450-09961207BB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D3-4B9B-A450-09961207BBC0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65332.800000000003</c:v>
                </c:pt>
                <c:pt idx="1">
                  <c:v>105708.3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D3-4B9B-A450-09961207B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627064"/>
        <c:axId val="240627456"/>
        <c:axId val="303715864"/>
      </c:bar3DChart>
      <c:catAx>
        <c:axId val="24062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8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27456"/>
        <c:crosses val="autoZero"/>
        <c:auto val="1"/>
        <c:lblAlgn val="ctr"/>
        <c:lblOffset val="100"/>
        <c:noMultiLvlLbl val="0"/>
      </c:catAx>
      <c:valAx>
        <c:axId val="240627456"/>
        <c:scaling>
          <c:orientation val="minMax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27064"/>
        <c:crosses val="autoZero"/>
        <c:crossBetween val="between"/>
      </c:valAx>
      <c:serAx>
        <c:axId val="303715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CCCCFF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40627456"/>
        <c:crosses val="autoZero"/>
        <c:tickLblSkip val="1"/>
        <c:tickMarkSkip val="1"/>
      </c:serAx>
      <c:spPr>
        <a:noFill/>
        <a:ln w="25381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2425657796850978E-2"/>
          <c:y val="0.9106618481200488"/>
          <c:w val="0.59727528130862118"/>
          <c:h val="6.7453653399708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9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83036003419195E-2"/>
          <c:y val="1.8427973099107302E-2"/>
          <c:w val="0.55948810163281248"/>
          <c:h val="0.55857760333149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82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 w="9518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82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9518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C25-40BF-80C3-E07F897F6C2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82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9518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C25-40BF-80C3-E07F897F6C26}"/>
              </c:ext>
            </c:extLst>
          </c:dPt>
          <c:dLbls>
            <c:dLbl>
              <c:idx val="0"/>
              <c:layout>
                <c:manualLayout>
                  <c:x val="4.4461554817071189E-3"/>
                  <c:y val="-8.0243161094225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25-40BF-80C3-E07F897F6C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13 413,8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5-40BF-80C3-E07F897F6C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35 541,3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25-40BF-80C3-E07F897F6C26}"/>
                </c:ext>
              </c:extLst>
            </c:dLbl>
            <c:dLbl>
              <c:idx val="3"/>
              <c:layout>
                <c:manualLayout>
                  <c:x val="1.4820518272357055E-2"/>
                  <c:y val="-8.02431610942249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25-40BF-80C3-E07F897F6C26}"/>
                </c:ext>
              </c:extLst>
            </c:dLbl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     Пенсионное обеспечение</c:v>
                </c:pt>
                <c:pt idx="1">
                  <c:v>      Социальное обеспечение населения</c:v>
                </c:pt>
                <c:pt idx="2">
                  <c:v>      Охрана семьи и детства</c:v>
                </c:pt>
                <c:pt idx="3">
                  <c:v>      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294.7</c:v>
                </c:pt>
                <c:pt idx="1">
                  <c:v>19006.8</c:v>
                </c:pt>
                <c:pt idx="2">
                  <c:v>37604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25-40BF-80C3-E07F897F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gapDepth val="354"/>
        <c:shape val="box"/>
        <c:axId val="242146048"/>
        <c:axId val="242146440"/>
        <c:axId val="0"/>
      </c:bar3DChart>
      <c:catAx>
        <c:axId val="2421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46440"/>
        <c:crosses val="autoZero"/>
        <c:auto val="1"/>
        <c:lblAlgn val="ctr"/>
        <c:lblOffset val="100"/>
        <c:noMultiLvlLbl val="0"/>
      </c:catAx>
      <c:valAx>
        <c:axId val="242146440"/>
        <c:scaling>
          <c:orientation val="minMax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4604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66-4512-9522-A3CDF09D0F98}"/>
              </c:ext>
            </c:extLst>
          </c:dPt>
          <c:dPt>
            <c:idx val="1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66-4512-9522-A3CDF09D0F9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1013.3</c:v>
                </c:pt>
                <c:pt idx="1">
                  <c:v>390.6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6-4512-9522-A3CDF09D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Собственные доходы</a:t>
            </a:r>
          </a:p>
        </c:rich>
      </c:tx>
      <c:layout>
        <c:manualLayout>
          <c:xMode val="edge"/>
          <c:yMode val="edge"/>
          <c:x val="0.1937545804930596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333</c:v>
                </c:pt>
                <c:pt idx="1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0-43C9-9626-E8B93727F2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360.7</c:v>
                </c:pt>
                <c:pt idx="1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0-43C9-9626-E8B93727F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127800"/>
        <c:axId val="238128192"/>
      </c:barChart>
      <c:catAx>
        <c:axId val="23812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28192"/>
        <c:crosses val="autoZero"/>
        <c:auto val="1"/>
        <c:lblAlgn val="ctr"/>
        <c:lblOffset val="100"/>
        <c:noMultiLvlLbl val="0"/>
      </c:catAx>
      <c:valAx>
        <c:axId val="23812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2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84995242494883E-2"/>
          <c:y val="0.35968267207457894"/>
          <c:w val="0.29718793568892332"/>
          <c:h val="0.6506273082377176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5"/>
      <c:depthPercent val="100"/>
      <c:rAngAx val="1"/>
    </c:view3D>
    <c:floor>
      <c:thickness val="0"/>
    </c:floor>
    <c:sideWall>
      <c:thickness val="0"/>
      <c:spPr>
        <a:noFill/>
        <a:ln w="25371">
          <a:noFill/>
        </a:ln>
      </c:spPr>
    </c:sideWall>
    <c:backWall>
      <c:thickness val="0"/>
      <c:spPr>
        <a:noFill/>
        <a:ln w="25371">
          <a:noFill/>
        </a:ln>
      </c:spPr>
    </c:backWall>
    <c:plotArea>
      <c:layout>
        <c:manualLayout>
          <c:layoutTarget val="inner"/>
          <c:xMode val="edge"/>
          <c:yMode val="edge"/>
          <c:x val="6.6981756120527314E-2"/>
          <c:y val="3.5913888888888891E-2"/>
          <c:w val="0.34850070621468965"/>
          <c:h val="0.62189861111111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73985908373991"/>
          <c:y val="3.4598967202821192E-2"/>
          <c:w val="0.7667922368172656"/>
          <c:h val="0.739871281848622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в бюджеты с/поселений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aseline="0" dirty="0"/>
                      <a:t>233 546,7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B-485B-B3C0-8C08B5DD9B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200" b="1" i="0" baseline="0" dirty="0">
                        <a:solidFill>
                          <a:schemeClr val="bg1"/>
                        </a:solidFill>
                      </a:rPr>
                      <a:t>136 721,1 </a:t>
                    </a:r>
                    <a:endParaRPr lang="en-US" sz="12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B-485B-B3C0-8C08B5DD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233546.7</c:v>
                </c:pt>
                <c:pt idx="1">
                  <c:v>233546.7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8-4DAC-ADE8-5E89F7DA8C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14938097934956E-2"/>
                  <c:y val="1.9175457347240049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en-US" sz="1600" b="1" i="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1 036 099,7</a:t>
                    </a:r>
                    <a:endParaRPr lang="en-US" sz="1600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0986657410283"/>
                      <c:h val="8.5816664106583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90B-485B-B3C0-8C08B5DD9B88}"/>
                </c:ext>
              </c:extLst>
            </c:dLbl>
            <c:dLbl>
              <c:idx val="1"/>
              <c:layout>
                <c:manualLayout>
                  <c:x val="1.8561606713313968E-2"/>
                  <c:y val="2.428901329840610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en-US" sz="1600" b="1" i="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1 290 950,6</a:t>
                    </a:r>
                    <a:endParaRPr lang="en-US" sz="1600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40074051068438"/>
                      <c:h val="0.101157029984375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90B-485B-B3C0-8C08B5DD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1036099.7699999998</c:v>
                </c:pt>
                <c:pt idx="1">
                  <c:v>1036099.7699999998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48-4DAC-ADE8-5E89F7DA8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941736"/>
        <c:axId val="12942128"/>
        <c:axId val="0"/>
      </c:bar3DChart>
      <c:catAx>
        <c:axId val="1294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2942128"/>
        <c:crosses val="autoZero"/>
        <c:auto val="1"/>
        <c:lblAlgn val="ctr"/>
        <c:lblOffset val="100"/>
        <c:noMultiLvlLbl val="0"/>
      </c:catAx>
      <c:valAx>
        <c:axId val="1294212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294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layout>
        <c:manualLayout>
          <c:xMode val="edge"/>
          <c:yMode val="edge"/>
          <c:x val="0.11974155202757429"/>
          <c:y val="0.85421357775381213"/>
          <c:w val="0.76051689594485139"/>
          <c:h val="0.1457864222461879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98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2051205780003"/>
          <c:y val="0.19712238802731141"/>
          <c:w val="0.82468816188882244"/>
          <c:h val="0.560616212609089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E7C2DA"/>
            </a:solidFill>
            <a:ln w="9486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141 907,3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3-499B-B378-320D39F26B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  <a:r>
                      <a:rPr lang="en-US" baseline="0" dirty="0"/>
                      <a:t> 577,6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E3-499B-B378-320D39F26B59}"/>
                </c:ext>
              </c:extLst>
            </c:dLbl>
            <c:spPr>
              <a:noFill/>
              <a:ln w="253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7" b="1">
                    <a:effectLst>
                      <a:glow rad="228600">
                        <a:srgbClr val="FFFFCC">
                          <a:alpha val="40000"/>
                        </a:srgbClr>
                      </a:glow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141907.29999999999</c:v>
                </c:pt>
                <c:pt idx="1">
                  <c:v>44577.599999999999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F-4613-B5D1-0CBDEE6B5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gapDepth val="394"/>
        <c:shape val="cylinder"/>
        <c:axId val="307107448"/>
        <c:axId val="307107840"/>
        <c:axId val="0"/>
      </c:bar3DChart>
      <c:catAx>
        <c:axId val="307107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307107840"/>
        <c:crosses val="autoZero"/>
        <c:auto val="1"/>
        <c:lblAlgn val="ctr"/>
        <c:lblOffset val="100"/>
        <c:noMultiLvlLbl val="0"/>
      </c:catAx>
      <c:valAx>
        <c:axId val="307107840"/>
        <c:scaling>
          <c:orientation val="minMax"/>
        </c:scaling>
        <c:delete val="0"/>
        <c:axPos val="l"/>
        <c:majorGridlines>
          <c:spPr>
            <a:ln>
              <a:solidFill>
                <a:srgbClr val="2CA544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97">
                <a:latin typeface="+mj-lt"/>
              </a:defRPr>
            </a:pPr>
            <a:endParaRPr lang="ru-RU"/>
          </a:p>
        </c:txPr>
        <c:crossAx val="307107448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txPr>
    <a:bodyPr/>
    <a:lstStyle/>
    <a:p>
      <a:pPr>
        <a:defRPr sz="1195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5"/>
      <c:depthPercent val="100"/>
      <c:rAngAx val="1"/>
    </c:view3D>
    <c:floor>
      <c:thickness val="0"/>
    </c:floor>
    <c:sideWall>
      <c:thickness val="0"/>
      <c:spPr>
        <a:noFill/>
        <a:ln w="25371">
          <a:noFill/>
        </a:ln>
      </c:spPr>
    </c:sideWall>
    <c:backWall>
      <c:thickness val="0"/>
      <c:spPr>
        <a:noFill/>
        <a:ln w="25371">
          <a:noFill/>
        </a:ln>
      </c:spPr>
    </c:backWall>
    <c:plotArea>
      <c:layout>
        <c:manualLayout>
          <c:layoutTarget val="inner"/>
          <c:xMode val="edge"/>
          <c:yMode val="edge"/>
          <c:x val="5.3628647742843392E-2"/>
          <c:y val="0.16251816805905073"/>
          <c:w val="0.34850070621468965"/>
          <c:h val="0.6218986111111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60-4CF9-9AD1-ECD557CC14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60-4CF9-9AD1-ECD557CC1428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60-4CF9-9AD1-ECD557CC142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60-4CF9-9AD1-ECD557CC1428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60-4CF9-9AD1-ECD557CC1428}"/>
              </c:ext>
            </c:extLst>
          </c:dPt>
          <c:dPt>
            <c:idx val="5"/>
            <c:bubble3D val="0"/>
            <c:explosion val="29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60-4CF9-9AD1-ECD557CC1428}"/>
              </c:ext>
            </c:extLst>
          </c:dPt>
          <c:dPt>
            <c:idx val="6"/>
            <c:bubble3D val="0"/>
            <c:spPr>
              <a:solidFill>
                <a:srgbClr val="E874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C960-4CF9-9AD1-ECD557CC1428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960-4CF9-9AD1-ECD557CC142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960-4CF9-9AD1-ECD557CC1428}"/>
              </c:ext>
            </c:extLst>
          </c:dPt>
          <c:dPt>
            <c:idx val="9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960-4CF9-9AD1-ECD557CC1428}"/>
              </c:ext>
            </c:extLst>
          </c:dPt>
          <c:dLbls>
            <c:dLbl>
              <c:idx val="0"/>
              <c:layout>
                <c:manualLayout>
                  <c:x val="0.10515185812687478"/>
                  <c:y val="1.39169584567059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4,6%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093295189423398"/>
                      <c:h val="6.091630080299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60-4CF9-9AD1-ECD557CC1428}"/>
                </c:ext>
              </c:extLst>
            </c:dLbl>
            <c:dLbl>
              <c:idx val="1"/>
              <c:layout>
                <c:manualLayout>
                  <c:x val="0.16723355969707071"/>
                  <c:y val="-0.384113027098936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    Национальная оборона,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779934173980662"/>
                      <c:h val="6.3436180563480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60-4CF9-9AD1-ECD557CC1428}"/>
                </c:ext>
              </c:extLst>
            </c:dLbl>
            <c:dLbl>
              <c:idx val="2"/>
              <c:layout>
                <c:manualLayout>
                  <c:x val="3.8632918101692365E-2"/>
                  <c:y val="-0.306146997615630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Нац. безопасность и </a:t>
                    </a:r>
                    <a:r>
                      <a:rPr lang="ru-RU" dirty="0" err="1"/>
                      <a:t>правоохран</a:t>
                    </a:r>
                    <a:r>
                      <a:rPr lang="ru-RU" dirty="0"/>
                      <a:t>. </a:t>
                    </a:r>
                    <a:r>
                      <a:rPr lang="ru-RU" dirty="0" err="1"/>
                      <a:t>деят</a:t>
                    </a:r>
                    <a:r>
                      <a:rPr lang="ru-RU" dirty="0"/>
                      <a:t>.,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0675515220531042"/>
                      <c:h val="6.55474666818817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60-4CF9-9AD1-ECD557CC1428}"/>
                </c:ext>
              </c:extLst>
            </c:dLbl>
            <c:dLbl>
              <c:idx val="3"/>
              <c:layout>
                <c:manualLayout>
                  <c:x val="0.17957391308373138"/>
                  <c:y val="9.77569203788566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10,5%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665560308113916"/>
                      <c:h val="6.091630080299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960-4CF9-9AD1-ECD557CC14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60-4CF9-9AD1-ECD557CC14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60-4CF9-9AD1-ECD557CC1428}"/>
                </c:ext>
              </c:extLst>
            </c:dLbl>
            <c:dLbl>
              <c:idx val="6"/>
              <c:layout>
                <c:manualLayout>
                  <c:x val="0.43519875106469663"/>
                  <c:y val="0.65753790517774646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Образование, </a:t>
                    </a:r>
                    <a:r>
                      <a:rPr lang="ru-RU" sz="2000" dirty="0">
                        <a:solidFill>
                          <a:srgbClr val="FF0000"/>
                        </a:solidFill>
                      </a:rPr>
                      <a:t>50,3%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126525293485911"/>
                      <c:h val="0.10661384916607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960-4CF9-9AD1-ECD557CC1428}"/>
                </c:ext>
              </c:extLst>
            </c:dLbl>
            <c:dLbl>
              <c:idx val="7"/>
              <c:layout>
                <c:manualLayout>
                  <c:x val="0.25552322890049256"/>
                  <c:y val="0.259406475036185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7,4%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260980261452432"/>
                      <c:h val="6.091630080299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960-4CF9-9AD1-ECD557CC1428}"/>
                </c:ext>
              </c:extLst>
            </c:dLbl>
            <c:dLbl>
              <c:idx val="8"/>
              <c:layout>
                <c:manualLayout>
                  <c:x val="0.28281093767359194"/>
                  <c:y val="9.28909586128612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3,5%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448378420916197"/>
                      <c:h val="5.83382382087795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960-4CF9-9AD1-ECD557CC1428}"/>
                </c:ext>
              </c:extLst>
            </c:dLbl>
            <c:dLbl>
              <c:idx val="9"/>
              <c:layout>
                <c:manualLayout>
                  <c:x val="0.17435296541125064"/>
                  <c:y val="-5.79060899033639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2,0%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054762433803653"/>
                      <c:h val="7.07232989591654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960-4CF9-9AD1-ECD557CC1428}"/>
                </c:ext>
              </c:extLst>
            </c:dLbl>
            <c:dLbl>
              <c:idx val="10"/>
              <c:layout>
                <c:manualLayout>
                  <c:x val="0.14374140772128083"/>
                  <c:y val="0.464234126984126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бюджетам поселений,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9,7%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60-4CF9-9AD1-ECD557CC1428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vertOverflow="overflow" horzOverflow="overflow" wrap="none">
                <a:no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бюджетам поселений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4.5999999999999999E-2</c:v>
                </c:pt>
                <c:pt idx="1">
                  <c:v>2.0939550493945412E-3</c:v>
                </c:pt>
                <c:pt idx="2">
                  <c:v>5.0000000000000018E-3</c:v>
                </c:pt>
                <c:pt idx="3">
                  <c:v>0.10500000000000002</c:v>
                </c:pt>
                <c:pt idx="4">
                  <c:v>0.113</c:v>
                </c:pt>
                <c:pt idx="5">
                  <c:v>0.503</c:v>
                </c:pt>
                <c:pt idx="6">
                  <c:v>7.3999999999999996E-2</c:v>
                </c:pt>
                <c:pt idx="7">
                  <c:v>3.500000000000001E-2</c:v>
                </c:pt>
                <c:pt idx="8">
                  <c:v>2.0000000000000007E-2</c:v>
                </c:pt>
                <c:pt idx="9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960-4CF9-9AD1-ECD557CC1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6941567081881E-2"/>
          <c:y val="2.8434637088225627E-2"/>
          <c:w val="0.41474438515329498"/>
          <c:h val="0.86116722555083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5442255606354521E-2"/>
                  <c:y val="-4.593716319016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6-487F-AD58-94AB0EAFCD78}"/>
                </c:ext>
              </c:extLst>
            </c:dLbl>
            <c:dLbl>
              <c:idx val="1"/>
              <c:layout>
                <c:manualLayout>
                  <c:x val="-2.5231174338319992E-2"/>
                  <c:y val="-9.7018638849731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6564.9</c:v>
                </c:pt>
                <c:pt idx="1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6-487F-AD58-94AB0EAFCD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268863527460895E-3"/>
                  <c:y val="6.675635047001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6-487F-AD58-94AB0EAFCD78}"/>
                </c:ext>
              </c:extLst>
            </c:dLbl>
            <c:dLbl>
              <c:idx val="1"/>
              <c:layout>
                <c:manualLayout>
                  <c:x val="8.56585055246579E-3"/>
                  <c:y val="6.412868981130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C6-487F-AD58-94AB0EAFCD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5044.6000000000004</c:v>
                </c:pt>
                <c:pt idx="1">
                  <c:v>5593.3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6-487F-AD58-94AB0EAFCD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14AF2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310219.59999999998</c:v>
                </c:pt>
                <c:pt idx="1">
                  <c:v>214017.8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C6-487F-AD58-94AB0EAFCD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68488891969983E-2"/>
                  <c:y val="3.528699598092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C6-487F-AD58-94AB0EAFCD78}"/>
                </c:ext>
              </c:extLst>
            </c:dLbl>
            <c:dLbl>
              <c:idx val="1"/>
              <c:layout>
                <c:manualLayout>
                  <c:x val="3.9800913675464539E-2"/>
                  <c:y val="3.825885345951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56552.2</c:v>
                </c:pt>
                <c:pt idx="1">
                  <c:v>55796.4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C6-487F-AD58-94AB0EAFCD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Лист1!$F$2:$F$3</c:f>
              <c:numCache>
                <c:formatCode>#,##0.00</c:formatCode>
                <c:ptCount val="2"/>
                <c:pt idx="0">
                  <c:v>405029.3</c:v>
                </c:pt>
                <c:pt idx="1">
                  <c:v>442951.2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9-4F19-9F10-4644991DC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625888"/>
        <c:axId val="240626280"/>
        <c:axId val="0"/>
      </c:bar3DChart>
      <c:catAx>
        <c:axId val="2406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8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26280"/>
        <c:crosses val="autoZero"/>
        <c:auto val="1"/>
        <c:lblAlgn val="ctr"/>
        <c:lblOffset val="100"/>
        <c:noMultiLvlLbl val="0"/>
      </c:catAx>
      <c:valAx>
        <c:axId val="240626280"/>
        <c:scaling>
          <c:orientation val="minMax"/>
          <c:min val="0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25888"/>
        <c:crosses val="autoZero"/>
        <c:crossBetween val="between"/>
      </c:valAx>
      <c:spPr>
        <a:noFill/>
        <a:ln w="25381">
          <a:noFill/>
        </a:ln>
      </c:spPr>
    </c:plotArea>
    <c:legend>
      <c:legendPos val="b"/>
      <c:layout>
        <c:manualLayout>
          <c:xMode val="edge"/>
          <c:yMode val="edge"/>
          <c:x val="0.48909886242433925"/>
          <c:y val="0.63903461754841118"/>
          <c:w val="0.4961099682215615"/>
          <c:h val="0.31921135755891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0.11233</cdr:x>
      <cdr:y>0.50247</cdr:y>
    </cdr:from>
    <cdr:to>
      <cdr:x>0.26636</cdr:x>
      <cdr:y>0.74101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5646" y="2424185"/>
          <a:ext cx="1351545" cy="1150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  <a:p xmlns:a="http://schemas.openxmlformats.org/drawingml/2006/main">
          <a:pPr algn="ctr"/>
          <a:endParaRPr lang="ru-RU" sz="1400" b="1" dirty="0">
            <a:latin typeface="+mj-lt"/>
          </a:endParaRPr>
        </a:p>
        <a:p xmlns:a="http://schemas.openxmlformats.org/drawingml/2006/main">
          <a:pPr algn="ctr"/>
          <a:r>
            <a:rPr lang="ru-RU" sz="1400" b="1" dirty="0">
              <a:latin typeface="+mj-lt"/>
            </a:rPr>
            <a:t> </a:t>
          </a:r>
        </a:p>
      </cdr:txBody>
    </cdr:sp>
  </cdr:relSizeAnchor>
  <cdr:relSizeAnchor xmlns:cdr="http://schemas.openxmlformats.org/drawingml/2006/chartDrawing">
    <cdr:from>
      <cdr:x>0.75279</cdr:x>
      <cdr:y>0.12613</cdr:y>
    </cdr:from>
    <cdr:to>
      <cdr:x>0.80954</cdr:x>
      <cdr:y>0.18919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86325" y="57606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0.85818</cdr:x>
      <cdr:y>0.79979</cdr:y>
    </cdr:from>
    <cdr:to>
      <cdr:x>0.96113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622429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0.5123</cdr:x>
      <cdr:y>0.03929</cdr:y>
    </cdr:from>
    <cdr:to>
      <cdr:x>0.73672</cdr:x>
      <cdr:y>0.28765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:a16="http://schemas.microsoft.com/office/drawing/2014/main" id="{93FE6A14-CC00-4B23-8F13-3FCC695098C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49781" y="200256"/>
          <a:ext cx="1905417" cy="126583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0.75279</cdr:x>
      <cdr:y>0.12613</cdr:y>
    </cdr:from>
    <cdr:to>
      <cdr:x>0.80954</cdr:x>
      <cdr:y>0.18919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86325" y="57606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0.85818</cdr:x>
      <cdr:y>0.79979</cdr:y>
    </cdr:from>
    <cdr:to>
      <cdr:x>0.96113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622429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0.55718</cdr:x>
      <cdr:y>0.09987</cdr:y>
    </cdr:from>
    <cdr:to>
      <cdr:x>0.95049</cdr:x>
      <cdr:y>0.20754</cdr:y>
    </cdr:to>
    <cdr:sp macro="" textlink="">
      <cdr:nvSpPr>
        <cdr:cNvPr id="20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id="{8AF13831-1EAE-4757-AEA6-F5F238BD5721}"/>
            </a:ext>
          </a:extLst>
        </cdr:cNvPr>
        <cdr:cNvSpPr/>
      </cdr:nvSpPr>
      <cdr:spPr>
        <a:xfrm xmlns:a="http://schemas.openxmlformats.org/drawingml/2006/main">
          <a:off x="4585369" y="496209"/>
          <a:ext cx="3236784" cy="53496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317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Безвозмездные поступления (с учетом возврата) – </a:t>
          </a:r>
          <a:r>
            <a:rPr lang="ru-RU" sz="2000" b="1" dirty="0">
              <a:solidFill>
                <a:srgbClr val="FF0000"/>
              </a:solidFill>
              <a:latin typeface="+mn-lt"/>
              <a:ea typeface="+mn-ea"/>
              <a:cs typeface="+mn-cs"/>
            </a:rPr>
            <a:t>1 013,3</a:t>
          </a:r>
          <a:endParaRPr lang="ru-RU" sz="1800" dirty="0">
            <a:solidFill>
              <a:srgbClr val="FF0000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0.02713</cdr:x>
      <cdr:y>0.099</cdr:y>
    </cdr:from>
    <cdr:to>
      <cdr:x>0.42126</cdr:x>
      <cdr:y>0.20757</cdr:y>
    </cdr:to>
    <cdr:sp macro="" textlink="">
      <cdr:nvSpPr>
        <cdr:cNvPr id="21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id="{8AF13831-1EAE-4757-AEA6-F5F238BD5721}"/>
            </a:ext>
          </a:extLst>
        </cdr:cNvPr>
        <cdr:cNvSpPr/>
      </cdr:nvSpPr>
      <cdr:spPr>
        <a:xfrm xmlns:a="http://schemas.openxmlformats.org/drawingml/2006/main">
          <a:off x="223269" y="491887"/>
          <a:ext cx="3243532" cy="53945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 w="317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Собственные доходы – </a:t>
          </a:r>
          <a:r>
            <a:rPr lang="ru-RU" sz="2000" b="1" dirty="0">
              <a:solidFill>
                <a:srgbClr val="FF0000"/>
              </a:solidFill>
              <a:latin typeface="+mn-lt"/>
              <a:ea typeface="+mn-ea"/>
              <a:cs typeface="+mn-cs"/>
            </a:rPr>
            <a:t>390,6</a:t>
          </a:r>
          <a:endParaRPr lang="ru-RU" sz="1800" b="1" dirty="0">
            <a:solidFill>
              <a:srgbClr val="FF0000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0.0339</cdr:x>
      <cdr:y>0.05715</cdr:y>
    </cdr:from>
    <cdr:to>
      <cdr:x>0.21189</cdr:x>
      <cdr:y>0.16567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2"/>
          <a:ext cx="1512168" cy="54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0.63084</cdr:x>
      <cdr:y>0.48297</cdr:y>
    </cdr:from>
    <cdr:to>
      <cdr:x>0.96095</cdr:x>
      <cdr:y>0.86651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A85AEFE6-E4A4-4774-81B0-94BD9E7A50D8}"/>
            </a:ext>
          </a:extLst>
        </cdr:cNvPr>
        <cdr:cNvSpPr/>
      </cdr:nvSpPr>
      <cdr:spPr>
        <a:xfrm xmlns:a="http://schemas.openxmlformats.org/drawingml/2006/main">
          <a:off x="5366742" y="2448272"/>
          <a:ext cx="2808312" cy="19442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Рабочая группа по снижению неформальной занятости, легализации теневой части заработной платы</a:t>
          </a:r>
        </a:p>
      </cdr:txBody>
    </cdr:sp>
  </cdr:relSizeAnchor>
  <cdr:relSizeAnchor xmlns:cdr="http://schemas.openxmlformats.org/drawingml/2006/chartDrawing">
    <cdr:from>
      <cdr:x>0.58852</cdr:x>
      <cdr:y>0.03405</cdr:y>
    </cdr:from>
    <cdr:to>
      <cdr:x>0.98634</cdr:x>
      <cdr:y>0.42615</cdr:y>
    </cdr:to>
    <cdr:sp macro="" textlink="">
      <cdr:nvSpPr>
        <cdr:cNvPr id="5" name="Овал 4">
          <a:extLst xmlns:a="http://schemas.openxmlformats.org/drawingml/2006/main">
            <a:ext uri="{FF2B5EF4-FFF2-40B4-BE49-F238E27FC236}">
              <a16:creationId xmlns:a16="http://schemas.microsoft.com/office/drawing/2014/main" id="{C913BF0C-B3D0-400E-A9E9-EB265709F0A5}"/>
            </a:ext>
          </a:extLst>
        </cdr:cNvPr>
        <cdr:cNvSpPr/>
      </cdr:nvSpPr>
      <cdr:spPr>
        <a:xfrm xmlns:a="http://schemas.openxmlformats.org/drawingml/2006/main">
          <a:off x="5006702" y="172616"/>
          <a:ext cx="3384376" cy="198762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За 2020 год 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проведено </a:t>
          </a:r>
          <a:r>
            <a:rPr lang="ru-RU" sz="2000" b="1" dirty="0">
              <a:solidFill>
                <a:srgbClr val="FF0000"/>
              </a:solidFill>
            </a:rPr>
            <a:t>5</a:t>
          </a:r>
          <a:r>
            <a:rPr lang="ru-RU" sz="1600" b="1" dirty="0">
              <a:solidFill>
                <a:srgbClr val="FF0000"/>
              </a:solidFill>
            </a:rPr>
            <a:t> </a:t>
          </a:r>
          <a:r>
            <a:rPr lang="ru-RU" sz="1600" b="1" dirty="0">
              <a:solidFill>
                <a:schemeClr val="tx1"/>
              </a:solidFill>
            </a:rPr>
            <a:t>заседаний, заслушано </a:t>
          </a:r>
          <a:r>
            <a:rPr lang="ru-RU" sz="2000" b="1" dirty="0">
              <a:solidFill>
                <a:srgbClr val="FF0000"/>
              </a:solidFill>
            </a:rPr>
            <a:t>23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1600" b="1" dirty="0">
              <a:solidFill>
                <a:schemeClr val="tx1"/>
              </a:solidFill>
            </a:rPr>
            <a:t>должников</a:t>
          </a:r>
        </a:p>
      </cdr:txBody>
    </cdr:sp>
  </cdr:relSizeAnchor>
  <cdr:relSizeAnchor xmlns:cdr="http://schemas.openxmlformats.org/drawingml/2006/chartDrawing">
    <cdr:from>
      <cdr:x>0.44982</cdr:x>
      <cdr:y>0.19031</cdr:y>
    </cdr:from>
    <cdr:to>
      <cdr:x>0.58525</cdr:x>
      <cdr:y>0.28974</cdr:y>
    </cdr:to>
    <cdr:sp macro="" textlink="">
      <cdr:nvSpPr>
        <cdr:cNvPr id="7" name="Стрелка: вправо с вырезом 6">
          <a:extLst xmlns:a="http://schemas.openxmlformats.org/drawingml/2006/main">
            <a:ext uri="{FF2B5EF4-FFF2-40B4-BE49-F238E27FC236}">
              <a16:creationId xmlns:a16="http://schemas.microsoft.com/office/drawing/2014/main" id="{9780CE3B-3F6F-4A42-B4DB-82266B4C2C0D}"/>
            </a:ext>
          </a:extLst>
        </cdr:cNvPr>
        <cdr:cNvSpPr/>
      </cdr:nvSpPr>
      <cdr:spPr>
        <a:xfrm xmlns:a="http://schemas.openxmlformats.org/drawingml/2006/main">
          <a:off x="3826768" y="964704"/>
          <a:ext cx="1152128" cy="504056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0.42811</cdr:x>
      <cdr:y>0.63972</cdr:y>
    </cdr:from>
    <cdr:to>
      <cdr:x>0.60023</cdr:x>
      <cdr:y>0.73916</cdr:y>
    </cdr:to>
    <cdr:sp macro="" textlink="">
      <cdr:nvSpPr>
        <cdr:cNvPr id="8" name="Стрелка: вправо с вырезом 7">
          <a:extLst xmlns:a="http://schemas.openxmlformats.org/drawingml/2006/main">
            <a:ext uri="{FF2B5EF4-FFF2-40B4-BE49-F238E27FC236}">
              <a16:creationId xmlns:a16="http://schemas.microsoft.com/office/drawing/2014/main" id="{25BCD347-7E51-4448-AB4F-AC6F55CBCAAB}"/>
            </a:ext>
          </a:extLst>
        </cdr:cNvPr>
        <cdr:cNvSpPr/>
      </cdr:nvSpPr>
      <cdr:spPr>
        <a:xfrm xmlns:a="http://schemas.openxmlformats.org/drawingml/2006/main" rot="9423345">
          <a:off x="3642056" y="3242859"/>
          <a:ext cx="1464303" cy="504056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0.04681</cdr:x>
      <cdr:y>0.61082</cdr:y>
    </cdr:from>
    <cdr:to>
      <cdr:x>0.38538</cdr:x>
      <cdr:y>0.98015</cdr:y>
    </cdr:to>
    <cdr:sp macro="" textlink="">
      <cdr:nvSpPr>
        <cdr:cNvPr id="9" name="Прямоугольник: скругленные углы 8">
          <a:extLst xmlns:a="http://schemas.openxmlformats.org/drawingml/2006/main">
            <a:ext uri="{FF2B5EF4-FFF2-40B4-BE49-F238E27FC236}">
              <a16:creationId xmlns:a16="http://schemas.microsoft.com/office/drawing/2014/main" id="{253BD731-B67E-47A3-8D59-0737C8490BFB}"/>
            </a:ext>
          </a:extLst>
        </cdr:cNvPr>
        <cdr:cNvSpPr/>
      </cdr:nvSpPr>
      <cdr:spPr>
        <a:xfrm xmlns:a="http://schemas.openxmlformats.org/drawingml/2006/main">
          <a:off x="398190" y="3096344"/>
          <a:ext cx="2880320" cy="187220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7C2DA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</a:rPr>
            <a:t>За 2020 год проведено  </a:t>
          </a:r>
          <a:r>
            <a:rPr lang="ru-RU" sz="2000" b="1" dirty="0">
              <a:solidFill>
                <a:srgbClr val="FF0000"/>
              </a:solidFill>
            </a:rPr>
            <a:t>5 </a:t>
          </a:r>
          <a:r>
            <a:rPr lang="ru-RU" sz="1800" b="1" dirty="0">
              <a:solidFill>
                <a:schemeClr val="tx1"/>
              </a:solidFill>
            </a:rPr>
            <a:t>рейдов,  посетили </a:t>
          </a:r>
          <a:r>
            <a:rPr lang="ru-RU" sz="2000" b="1" dirty="0">
              <a:solidFill>
                <a:srgbClr val="FF0000"/>
              </a:solidFill>
            </a:rPr>
            <a:t>36</a:t>
          </a:r>
          <a:r>
            <a:rPr lang="ru-RU" sz="1800" b="1" dirty="0">
              <a:solidFill>
                <a:srgbClr val="FF0000"/>
              </a:solidFill>
            </a:rPr>
            <a:t> </a:t>
          </a:r>
          <a:r>
            <a:rPr lang="ru-RU" sz="1800" b="1" dirty="0">
              <a:solidFill>
                <a:schemeClr val="tx1"/>
              </a:solidFill>
            </a:rPr>
            <a:t>хозяйствующих субъектов малого предпринимательства. </a:t>
          </a:r>
        </a:p>
      </cdr:txBody>
    </cdr:sp>
  </cdr:relSizeAnchor>
  <cdr:relSizeAnchor xmlns:cdr="http://schemas.openxmlformats.org/drawingml/2006/chartDrawing">
    <cdr:from>
      <cdr:x>0.00184</cdr:x>
      <cdr:y>0.02841</cdr:y>
    </cdr:from>
    <cdr:to>
      <cdr:x>0.05711</cdr:x>
      <cdr:y>0.08523</cdr:y>
    </cdr:to>
    <cdr:sp macro="" textlink="">
      <cdr:nvSpPr>
        <cdr:cNvPr id="10" name="Скругленный прямоугольник 12">
          <a:extLst xmlns:a="http://schemas.openxmlformats.org/drawingml/2006/main">
            <a:ext uri="{FF2B5EF4-FFF2-40B4-BE49-F238E27FC236}">
              <a16:creationId xmlns:a16="http://schemas.microsoft.com/office/drawing/2014/main" id="{073E5EC4-3A9F-445D-80B6-1968E427A744}"/>
            </a:ext>
          </a:extLst>
        </cdr:cNvPr>
        <cdr:cNvSpPr/>
      </cdr:nvSpPr>
      <cdr:spPr>
        <a:xfrm xmlns:a="http://schemas.openxmlformats.org/drawingml/2006/main">
          <a:off x="15677" y="144016"/>
          <a:ext cx="470198" cy="28803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0.5462</cdr:x>
      <cdr:y>0.5</cdr:y>
    </cdr:from>
    <cdr:to>
      <cdr:x>0.59977</cdr:x>
      <cdr:y>0.55666</cdr:y>
    </cdr:to>
    <cdr:sp macro="" textlink="">
      <cdr:nvSpPr>
        <cdr:cNvPr id="11" name="Скругленный прямоугольник 13">
          <a:extLst xmlns:a="http://schemas.openxmlformats.org/drawingml/2006/main">
            <a:ext uri="{FF2B5EF4-FFF2-40B4-BE49-F238E27FC236}">
              <a16:creationId xmlns:a16="http://schemas.microsoft.com/office/drawing/2014/main" id="{963D3DCF-7730-48B0-91D2-379932C34F9C}"/>
            </a:ext>
          </a:extLst>
        </cdr:cNvPr>
        <cdr:cNvSpPr/>
      </cdr:nvSpPr>
      <cdr:spPr>
        <a:xfrm xmlns:a="http://schemas.openxmlformats.org/drawingml/2006/main">
          <a:off x="4646662" y="2534580"/>
          <a:ext cx="455712" cy="28723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0.24557</cdr:x>
      <cdr:y>0.21745</cdr:y>
    </cdr:from>
    <cdr:to>
      <cdr:x>0.57884</cdr:x>
      <cdr:y>0.27844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1080120"/>
          <a:ext cx="1368165" cy="302955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+mj-lt"/>
            </a:rPr>
            <a:t>1 269 646,4</a:t>
          </a:r>
        </a:p>
      </cdr:txBody>
    </cdr:sp>
  </cdr:relSizeAnchor>
  <cdr:relSizeAnchor xmlns:cdr="http://schemas.openxmlformats.org/drawingml/2006/chartDrawing">
    <cdr:from>
      <cdr:x>0.6711</cdr:x>
      <cdr:y>0.17396</cdr:y>
    </cdr:from>
    <cdr:to>
      <cdr:x>0.98677</cdr:x>
      <cdr:y>0.23495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55050" y="864109"/>
          <a:ext cx="1295912" cy="302955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+mj-lt"/>
            </a:rPr>
            <a:t>1 427 671,7</a:t>
          </a:r>
          <a:endParaRPr lang="en-US" sz="1400" b="1" dirty="0">
            <a:solidFill>
              <a:prstClr val="black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0.42329</cdr:x>
      <cdr:y>0.0499</cdr:y>
    </cdr:from>
    <cdr:to>
      <cdr:x>0.73642</cdr:x>
      <cdr:y>0.09506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21087154">
          <a:off x="1737722" y="247876"/>
          <a:ext cx="1285485" cy="224323"/>
        </a:xfrm>
        <a:prstGeom xmlns:a="http://schemas.openxmlformats.org/drawingml/2006/main" prst="curvedDownArrow">
          <a:avLst>
            <a:gd name="adj1" fmla="val 25000"/>
            <a:gd name="adj2" fmla="val 96201"/>
            <a:gd name="adj3" fmla="val 25000"/>
          </a:avLst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 sz="1200">
            <a:solidFill>
              <a:srgbClr val="00B05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0.40706</cdr:x>
      <cdr:y>0</cdr:y>
    </cdr:from>
    <cdr:to>
      <cdr:x>0.59293</cdr:x>
      <cdr:y>0.0626</cdr:y>
    </cdr:to>
    <cdr:sp macro="" textlink="">
      <cdr:nvSpPr>
        <cdr:cNvPr id="5" name="TextBox 1"/>
        <cdr:cNvSpPr txBox="1"/>
      </cdr:nvSpPr>
      <cdr:spPr>
        <a:xfrm xmlns:a="http://schemas.openxmlformats.org/drawingml/2006/main" rot="20909735" flipH="1">
          <a:off x="1671113" y="-1123784"/>
          <a:ext cx="763047" cy="31095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2060"/>
              </a:solidFill>
              <a:latin typeface="+mj-lt"/>
            </a:rPr>
            <a:t>+12,4%</a:t>
          </a:r>
        </a:p>
      </cdr:txBody>
    </cdr:sp>
  </cdr:relSizeAnchor>
  <cdr:relSizeAnchor xmlns:cdr="http://schemas.openxmlformats.org/drawingml/2006/chartDrawing">
    <cdr:from>
      <cdr:x>0.45135</cdr:x>
      <cdr:y>0.06795</cdr:y>
    </cdr:from>
    <cdr:to>
      <cdr:x>0.69744</cdr:x>
      <cdr:y>0.1214</cdr:y>
    </cdr:to>
    <cdr:sp macro="" textlink="">
      <cdr:nvSpPr>
        <cdr:cNvPr id="6" name="TextBox 1"/>
        <cdr:cNvSpPr txBox="1"/>
      </cdr:nvSpPr>
      <cdr:spPr>
        <a:xfrm xmlns:a="http://schemas.openxmlformats.org/drawingml/2006/main" rot="21191046" flipH="1">
          <a:off x="1852899" y="337542"/>
          <a:ext cx="1010267" cy="265501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+mj-lt"/>
            </a:rPr>
            <a:t>+ 158 025,3</a:t>
          </a:r>
          <a:endParaRPr lang="en-US" sz="1600" b="1" dirty="0">
            <a:solidFill>
              <a:srgbClr val="FF0000"/>
            </a:solidFill>
            <a:latin typeface="+mj-lt"/>
          </a:endParaRPr>
        </a:p>
        <a:p xmlns:a="http://schemas.openxmlformats.org/drawingml/2006/main">
          <a:endParaRPr lang="ru-RU" sz="1200" b="1" dirty="0">
            <a:solidFill>
              <a:srgbClr val="00B050"/>
            </a:solidFill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0.43814</cdr:x>
      <cdr:y>0.29219</cdr:y>
    </cdr:from>
    <cdr:to>
      <cdr:x>0.971</cdr:x>
      <cdr:y>0.43382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1765665">
          <a:off x="1956060" y="1241353"/>
          <a:ext cx="2378944" cy="601711"/>
        </a:xfrm>
        <a:prstGeom xmlns:a="http://schemas.openxmlformats.org/drawingml/2006/main" prst="curvedDownArrow">
          <a:avLst>
            <a:gd name="adj1" fmla="val 25000"/>
            <a:gd name="adj2" fmla="val 230362"/>
            <a:gd name="adj3" fmla="val 51134"/>
          </a:avLst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0.64454</cdr:x>
      <cdr:y>0.19702</cdr:y>
    </cdr:from>
    <cdr:to>
      <cdr:x>0.80337</cdr:x>
      <cdr:y>0.29469</cdr:y>
    </cdr:to>
    <cdr:sp macro="" textlink="">
      <cdr:nvSpPr>
        <cdr:cNvPr id="5" name="TextBox 1"/>
        <cdr:cNvSpPr txBox="1"/>
      </cdr:nvSpPr>
      <cdr:spPr>
        <a:xfrm xmlns:a="http://schemas.openxmlformats.org/drawingml/2006/main" rot="1309564" flipH="1">
          <a:off x="2877528" y="837026"/>
          <a:ext cx="709096" cy="414948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-68,6%</a:t>
          </a:r>
        </a:p>
      </cdr:txBody>
    </cdr:sp>
  </cdr:relSizeAnchor>
  <cdr:relSizeAnchor xmlns:cdr="http://schemas.openxmlformats.org/drawingml/2006/chartDrawing">
    <cdr:from>
      <cdr:x>0.49878</cdr:x>
      <cdr:y>0.28519</cdr:y>
    </cdr:from>
    <cdr:to>
      <cdr:x>0.75685</cdr:x>
      <cdr:y>0.35086</cdr:y>
    </cdr:to>
    <cdr:sp macro="" textlink="">
      <cdr:nvSpPr>
        <cdr:cNvPr id="6" name="TextBox 1"/>
        <cdr:cNvSpPr txBox="1"/>
      </cdr:nvSpPr>
      <cdr:spPr>
        <a:xfrm xmlns:a="http://schemas.openxmlformats.org/drawingml/2006/main" rot="1304924" flipH="1">
          <a:off x="2226783" y="1211639"/>
          <a:ext cx="1152152" cy="27899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+mj-lt"/>
            </a:rPr>
            <a:t>    - 97 329,7</a:t>
          </a:r>
        </a:p>
      </cdr:txBody>
    </cdr:sp>
  </cdr:relSizeAnchor>
  <cdr:relSizeAnchor xmlns:cdr="http://schemas.openxmlformats.org/drawingml/2006/chartDrawing">
    <cdr:from>
      <cdr:x>0.16521</cdr:x>
      <cdr:y>0</cdr:y>
    </cdr:from>
    <cdr:to>
      <cdr:x>0.92327</cdr:x>
      <cdr:y>0.09414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37575" y="0"/>
          <a:ext cx="3384356" cy="399951"/>
        </a:xfrm>
        <a:prstGeom xmlns:a="http://schemas.openxmlformats.org/drawingml/2006/main" prst="round1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TimesET" pitchFamily="2" charset="0"/>
            </a:rPr>
            <a:t>Инвестиционные расходы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0.0339</cdr:x>
      <cdr:y>0.05715</cdr:y>
    </cdr:from>
    <cdr:to>
      <cdr:x>0.21189</cdr:x>
      <cdr:y>0.16567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2"/>
          <a:ext cx="1512168" cy="54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0.05922</cdr:x>
      <cdr:y>0.69066</cdr:y>
    </cdr:from>
    <cdr:to>
      <cdr:x>0.29722</cdr:x>
      <cdr:y>0.99877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6213D3D8-ADC3-474C-9EA9-AD6B769FBFE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3112" y="3480905"/>
          <a:ext cx="2022048" cy="15528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0.03379</cdr:x>
      <cdr:y>0</cdr:y>
    </cdr:from>
    <cdr:to>
      <cdr:x>0.25833</cdr:x>
      <cdr:y>0.13515</cdr:y>
    </cdr:to>
    <cdr:sp macro="" textlink="">
      <cdr:nvSpPr>
        <cdr:cNvPr id="4" name="Прямоугольная выноска 14">
          <a:extLst xmlns:a="http://schemas.openxmlformats.org/drawingml/2006/main">
            <a:ext uri="{FF2B5EF4-FFF2-40B4-BE49-F238E27FC236}">
              <a16:creationId xmlns:a16="http://schemas.microsoft.com/office/drawing/2014/main" id="{CE7A1821-8D83-453A-B368-2356A43B51AD}"/>
            </a:ext>
          </a:extLst>
        </cdr:cNvPr>
        <cdr:cNvSpPr/>
      </cdr:nvSpPr>
      <cdr:spPr>
        <a:xfrm xmlns:a="http://schemas.openxmlformats.org/drawingml/2006/main">
          <a:off x="291978" y="0"/>
          <a:ext cx="1940270" cy="720080"/>
        </a:xfrm>
        <a:prstGeom xmlns:a="http://schemas.openxmlformats.org/drawingml/2006/main" prst="wedgeRectCallout">
          <a:avLst>
            <a:gd name="adj1" fmla="val -584"/>
            <a:gd name="adj2" fmla="val 110145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800" b="1" dirty="0">
              <a:solidFill>
                <a:schemeClr val="accent2">
                  <a:lumMod val="75000"/>
                </a:schemeClr>
              </a:solidFill>
            </a:rPr>
            <a:t>1 427,7 млн.руб.</a:t>
          </a:r>
        </a:p>
        <a:p xmlns:a="http://schemas.openxmlformats.org/drawingml/2006/main">
          <a:pPr algn="ctr" eaLnBrk="1" hangingPunct="1">
            <a:defRPr/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(93,1 </a:t>
          </a:r>
          <a:r>
            <a:rPr lang="ru-RU" sz="1800" b="1" dirty="0">
              <a:solidFill>
                <a:schemeClr val="accent2">
                  <a:lumMod val="75000"/>
                </a:schemeClr>
              </a:solidFill>
            </a:rPr>
            <a:t>% от плана)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0.47093</cdr:x>
      <cdr:y>0.70294</cdr:y>
    </cdr:from>
    <cdr:to>
      <cdr:x>0.94508</cdr:x>
      <cdr:y>0.76704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4069261" y="3745277"/>
          <a:ext cx="4097111" cy="341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Жилищно-коммунальное хозяйство, </a:t>
          </a:r>
          <a:r>
            <a:rPr lang="ru-RU" sz="1600" b="1" dirty="0">
              <a:solidFill>
                <a:srgbClr val="FF0000"/>
              </a:solidFill>
            </a:rPr>
            <a:t>11,3%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0.29839</cdr:x>
      <cdr:y>0.41576</cdr:y>
    </cdr:from>
    <cdr:to>
      <cdr:x>0.41935</cdr:x>
      <cdr:y>0.46773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64295" y="2304256"/>
          <a:ext cx="1080118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>
            <a:lumMod val="20000"/>
            <a:lumOff val="80000"/>
          </a:srgbClr>
        </a:solidFill>
        <a:ln xmlns:a="http://schemas.openxmlformats.org/drawingml/2006/main" w="317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ysClr val="windowText" lastClr="000000"/>
              </a:solidFill>
            </a:rPr>
            <a:t>214 017,8</a:t>
          </a:r>
        </a:p>
      </cdr:txBody>
    </cdr:sp>
  </cdr:relSizeAnchor>
  <cdr:relSizeAnchor xmlns:cdr="http://schemas.openxmlformats.org/drawingml/2006/chartDrawing">
    <cdr:from>
      <cdr:x>0.08871</cdr:x>
      <cdr:y>0.3378</cdr:y>
    </cdr:from>
    <cdr:to>
      <cdr:x>0.20967</cdr:x>
      <cdr:y>0.39459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92087" y="1872208"/>
          <a:ext cx="1080069" cy="314737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>
            <a:lumMod val="20000"/>
            <a:lumOff val="80000"/>
          </a:srgbClr>
        </a:solidFill>
        <a:ln xmlns:a="http://schemas.openxmlformats.org/drawingml/2006/main" w="317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ysClr val="windowText" lastClr="000000"/>
              </a:solidFill>
            </a:rPr>
            <a:t>310 219,6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00E0E1-AB61-4759-8E53-9336AB5BB80A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1" tIns="46012" rIns="92021" bIns="460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15709"/>
            <a:ext cx="5438463" cy="4466511"/>
          </a:xfrm>
          <a:prstGeom prst="rect">
            <a:avLst/>
          </a:prstGeom>
        </p:spPr>
        <p:txBody>
          <a:bodyPr vert="horz" lIns="92021" tIns="46012" rIns="92021" bIns="4601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5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5"/>
            <a:ext cx="2944958" cy="496808"/>
          </a:xfrm>
          <a:prstGeom prst="rect">
            <a:avLst/>
          </a:prstGeom>
        </p:spPr>
        <p:txBody>
          <a:bodyPr vert="horz" wrap="square" lIns="92021" tIns="46012" rIns="92021" bIns="460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87FD30A-B018-4C2D-8AAA-BFB5A8A6C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FD30A-B018-4C2D-8AAA-BFB5A8A6CC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8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C5FC-5CFF-4A92-B666-049D5CD96D52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EB6B5-9AB4-428D-87A9-9FF017FAD0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823A-CB7A-4F75-9211-1A87EE8C4217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C1E9-2990-4EFD-9A31-D5F5E4F94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30A9-EBDA-4C23-AA5F-2E57971D7BB5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B3B4-20DD-410C-B505-6BD0B5A69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4148-4114-4242-80FF-79A10FFA0881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72C07-9502-4C7A-B62E-10B3A18E9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1EA2-2F93-4B3B-96E0-964ADA24AF5D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14731-5D35-45C6-8E5E-85DC33465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5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41D3-DBAA-4B79-968A-A8B55C5D8C43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FF0DE-B780-4DE3-9B0B-2BAC91A1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1B4B-D1FD-47EF-8E00-A1FD9D046EEB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3F5D0-C097-4C8E-9745-E7BF8490E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"/>
            <a:ext cx="12192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>
                <a:cs typeface="Arial" charset="0"/>
              </a:rPr>
              <a:t>       </a:t>
            </a:r>
            <a:endParaRPr lang="ru-RU" altLang="ru-RU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899584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6" y="0"/>
            <a:ext cx="10273141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423E-EF89-49FE-9A1F-9E6C612D1268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D083-CF09-4F39-9D79-9F76626E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8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C979-86A7-4410-9693-B073BD2DA894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5840A-8134-42B5-A68E-F00C1C7DD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3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6494-73D1-4F45-9EEA-F657675F93DC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AC01-9DE3-4264-8BE7-D36D149F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8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6D89-D3F1-49F9-8BE6-1043DF3DB1E6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1B133-3E1B-4F22-86E7-232EA5110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4" y="6356355"/>
            <a:ext cx="1742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9423E-EF89-49FE-9A1F-9E6C612D1268}" type="datetimeFigureOut">
              <a:rPr lang="ru-RU" smtClean="0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34737" y="6356355"/>
            <a:ext cx="4034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52217" y="6356355"/>
            <a:ext cx="14054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38EFD083-CF09-4F39-9D79-9F76626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-96688" y="2420888"/>
            <a:ext cx="11305256" cy="1223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sz="6000" b="1" i="1" dirty="0">
                <a:solidFill>
                  <a:schemeClr val="bg1"/>
                </a:solidFill>
              </a:rPr>
              <a:t>Публичные слушания по годовому отчету об исполнении бюджета Чебоксарского района</a:t>
            </a:r>
            <a:br>
              <a:rPr lang="ru-RU" sz="6000" b="1" i="1" dirty="0">
                <a:solidFill>
                  <a:schemeClr val="bg1"/>
                </a:solidFill>
              </a:rPr>
            </a:br>
            <a:r>
              <a:rPr lang="ru-RU" sz="6000" b="1" i="1" dirty="0">
                <a:solidFill>
                  <a:schemeClr val="bg1"/>
                </a:solidFill>
              </a:rPr>
              <a:t>за 2020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220088"/>
              </p:ext>
            </p:extLst>
          </p:nvPr>
        </p:nvGraphicFramePr>
        <p:xfrm>
          <a:off x="1703512" y="1196752"/>
          <a:ext cx="8640960" cy="532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5600" y="116632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бюджета Чебоксарского района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1904" y="4077072"/>
            <a:ext cx="4608512" cy="3600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Межбюджетные трансферты поселениям, </a:t>
            </a:r>
            <a:r>
              <a:rPr lang="ru-RU" sz="1600" b="1" dirty="0">
                <a:solidFill>
                  <a:srgbClr val="FF0000"/>
                </a:solidFill>
              </a:rPr>
              <a:t>9,6%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910869"/>
              </p:ext>
            </p:extLst>
          </p:nvPr>
        </p:nvGraphicFramePr>
        <p:xfrm>
          <a:off x="1847529" y="1124744"/>
          <a:ext cx="8928991" cy="554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41" y="1556792"/>
            <a:ext cx="2724376" cy="18230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74" y="2780928"/>
            <a:ext cx="2528338" cy="18962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154114" y="1185781"/>
            <a:ext cx="1357709" cy="3385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/>
              <a:t>783 410,6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727848" y="1185781"/>
            <a:ext cx="1224136" cy="3385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/>
              <a:t>718 370,6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07" y="188641"/>
            <a:ext cx="507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на образование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7687" y="1988838"/>
            <a:ext cx="1080069" cy="314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405 029,3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9819" y="1995799"/>
            <a:ext cx="100806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442 951,2</a:t>
            </a:r>
          </a:p>
        </p:txBody>
      </p:sp>
    </p:spTree>
    <p:extLst>
      <p:ext uri="{BB962C8B-B14F-4D97-AF65-F5344CB8AC3E}">
        <p14:creationId xmlns:p14="http://schemas.microsoft.com/office/powerpoint/2010/main" val="292518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98086"/>
              </p:ext>
            </p:extLst>
          </p:nvPr>
        </p:nvGraphicFramePr>
        <p:xfrm>
          <a:off x="1882654" y="1196753"/>
          <a:ext cx="8749850" cy="5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2852936"/>
            <a:ext cx="2736304" cy="20522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80" y="1628894"/>
            <a:ext cx="2850999" cy="16560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39616" y="260648"/>
            <a:ext cx="7740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на культуру и спорт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17891"/>
              </p:ext>
            </p:extLst>
          </p:nvPr>
        </p:nvGraphicFramePr>
        <p:xfrm>
          <a:off x="1631505" y="1196752"/>
          <a:ext cx="8822804" cy="536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41" y="3865051"/>
            <a:ext cx="2188475" cy="136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3632" y="260648"/>
            <a:ext cx="713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75" y="1576246"/>
            <a:ext cx="3356475" cy="223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07568" y="1772816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2990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Итоги исполнения бюджета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36609" y="1762769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1 403 938,6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6055" y="4454770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7572" y="3116057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35418" y="4444723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-23 733,1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35418" y="3095963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1 427 671,7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524004" y="144464"/>
            <a:ext cx="9143999" cy="69224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31504" y="94320"/>
            <a:ext cx="102251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Положение о регулировании бюджетных правоотношений</a:t>
            </a:r>
            <a:b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Чебоксарском районе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67808" y="1498266"/>
            <a:ext cx="6768752" cy="13681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подлежит рассмотрению Собранием депутатов Чебоксарского района и утверждению решением Собрания депутатов Чебоксарского района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403812" y="3212975"/>
            <a:ext cx="6768752" cy="14401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позднее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апреля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и материалы к нему направляются в Контрольно-счетный орган Чебоксарского района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403812" y="4969410"/>
            <a:ext cx="6696744" cy="158417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позднее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мая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представляется Собранию депутатов Чебоксарского района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063552" y="1493025"/>
            <a:ext cx="1944219" cy="13733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59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066294" y="5001709"/>
            <a:ext cx="1944219" cy="12733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62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063552" y="3218038"/>
            <a:ext cx="1944219" cy="143509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61</a:t>
            </a:r>
          </a:p>
        </p:txBody>
      </p:sp>
    </p:spTree>
    <p:extLst>
      <p:ext uri="{BB962C8B-B14F-4D97-AF65-F5344CB8AC3E}">
        <p14:creationId xmlns:p14="http://schemas.microsoft.com/office/powerpoint/2010/main" val="26535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79877" y="2654502"/>
            <a:ext cx="1960577" cy="91915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1 262 765,1</a:t>
            </a:r>
          </a:p>
        </p:txBody>
      </p:sp>
      <p:pic>
        <p:nvPicPr>
          <p:cNvPr id="17" name="Рисунок 1" descr="http://stvizhivka.org.ua/wp-content/uploads/2012/01/budge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t="-964" r="-468" b="-1270"/>
          <a:stretch>
            <a:fillRect/>
          </a:stretch>
        </p:blipFill>
        <p:spPr bwMode="auto">
          <a:xfrm>
            <a:off x="1559497" y="980729"/>
            <a:ext cx="2171910" cy="171009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67608" y="8915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Плановые показатели бюджета </a:t>
            </a:r>
            <a:b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Чебоксарского района на 2020 год</a:t>
            </a:r>
          </a:p>
          <a:p>
            <a:endParaRPr lang="ru-RU" sz="20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42284" y="2655149"/>
            <a:ext cx="1944166" cy="91851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712259" y="5085184"/>
            <a:ext cx="1969184" cy="916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Дефицит (-)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Профицит (+)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37277" y="3864344"/>
            <a:ext cx="1944166" cy="93015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962974" y="1478989"/>
            <a:ext cx="2097510" cy="9205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Первоначальный бюджет 2020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8786585" y="1442419"/>
            <a:ext cx="1917927" cy="917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Отклонение (%)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450923" y="1442420"/>
            <a:ext cx="1938237" cy="917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Уточненный бюджет 2020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90529" y="3864344"/>
            <a:ext cx="1969955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1 262 765,1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96336" y="5073475"/>
            <a:ext cx="1944118" cy="92816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0,0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55347" y="5073475"/>
            <a:ext cx="1933814" cy="92816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-135 821,0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50924" y="3864344"/>
            <a:ext cx="1938237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1 532 980,8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04783" y="2650199"/>
            <a:ext cx="1899236" cy="923460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1 397 159,8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84201" y="5073474"/>
            <a:ext cx="1915738" cy="92816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784201" y="3864344"/>
            <a:ext cx="1920311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+21,4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84201" y="2685109"/>
            <a:ext cx="1920311" cy="888550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+10,6</a:t>
            </a:r>
          </a:p>
        </p:txBody>
      </p:sp>
    </p:spTree>
    <p:extLst>
      <p:ext uri="{BB962C8B-B14F-4D97-AF65-F5344CB8AC3E}">
        <p14:creationId xmlns:p14="http://schemas.microsoft.com/office/powerpoint/2010/main" val="375310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608" y="18864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Доходы бюджета Чебоксарского района</a:t>
            </a:r>
          </a:p>
          <a:p>
            <a:endParaRPr lang="ru-RU" dirty="0"/>
          </a:p>
        </p:txBody>
      </p:sp>
      <p:graphicFrame>
        <p:nvGraphicFramePr>
          <p:cNvPr id="5" name="Диаграмма 11">
            <a:extLst>
              <a:ext uri="{FF2B5EF4-FFF2-40B4-BE49-F238E27FC236}">
                <a16:creationId xmlns:a16="http://schemas.microsoft.com/office/drawing/2014/main" id="{4678E904-0A2A-4389-978E-C13524365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29071"/>
              </p:ext>
            </p:extLst>
          </p:nvPr>
        </p:nvGraphicFramePr>
        <p:xfrm>
          <a:off x="1775520" y="1164793"/>
          <a:ext cx="86085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11704097"/>
              </p:ext>
            </p:extLst>
          </p:nvPr>
        </p:nvGraphicFramePr>
        <p:xfrm>
          <a:off x="2266530" y="4119952"/>
          <a:ext cx="3482476" cy="247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51584" y="2492896"/>
            <a:ext cx="1656184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51784" y="2492896"/>
            <a:ext cx="1224136" cy="6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1 013,3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1584" y="3182813"/>
            <a:ext cx="1656184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Собственные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51784" y="3182813"/>
            <a:ext cx="1224136" cy="646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390,6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6530" y="4412811"/>
            <a:ext cx="792088" cy="392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27,8%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87888" y="5675930"/>
            <a:ext cx="792088" cy="392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72,2%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64664838"/>
              </p:ext>
            </p:extLst>
          </p:nvPr>
        </p:nvGraphicFramePr>
        <p:xfrm>
          <a:off x="6441064" y="2924944"/>
          <a:ext cx="3624064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760296" y="1556792"/>
            <a:ext cx="1440160" cy="36004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3592" y="1628800"/>
            <a:ext cx="2952328" cy="5732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ВСЕГО  - 1 403,9                        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(с учетом возврата)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44823" y="3917516"/>
            <a:ext cx="834144" cy="4048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333,0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83677" y="3860223"/>
            <a:ext cx="834144" cy="4048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360,7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22301" y="4788116"/>
            <a:ext cx="591040" cy="4048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43,6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38054" y="4808702"/>
            <a:ext cx="591040" cy="3842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37,9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455827" y="3424418"/>
            <a:ext cx="447024" cy="144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655937">
            <a:off x="7239526" y="3241833"/>
            <a:ext cx="69762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+8,3%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976320" y="4496489"/>
            <a:ext cx="447024" cy="182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408074">
            <a:off x="8894892" y="4308973"/>
            <a:ext cx="7521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-13,1%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121A5-CE5D-4AFD-BB77-6753F212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Доходы бюджета Чебоксарского района</a:t>
            </a:r>
            <a:endParaRPr lang="ru-RU" sz="3000" dirty="0"/>
          </a:p>
        </p:txBody>
      </p:sp>
      <p:graphicFrame>
        <p:nvGraphicFramePr>
          <p:cNvPr id="4" name="Диаграмма 11">
            <a:extLst>
              <a:ext uri="{FF2B5EF4-FFF2-40B4-BE49-F238E27FC236}">
                <a16:creationId xmlns:a16="http://schemas.microsoft.com/office/drawing/2014/main" id="{96CC8D19-1207-4198-9D11-B4307B5DB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3028"/>
              </p:ext>
            </p:extLst>
          </p:nvPr>
        </p:nvGraphicFramePr>
        <p:xfrm>
          <a:off x="1919536" y="1196752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11" y="3465036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22,9</a:t>
            </a:r>
          </a:p>
        </p:txBody>
      </p:sp>
      <p:sp>
        <p:nvSpPr>
          <p:cNvPr id="13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09" y="2542443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317,0</a:t>
            </a:r>
          </a:p>
        </p:txBody>
      </p:sp>
      <p:sp>
        <p:nvSpPr>
          <p:cNvPr id="14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10" y="5310223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27,1</a:t>
            </a:r>
          </a:p>
        </p:txBody>
      </p:sp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09" y="4400970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23,6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204487" y="3464866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Стрелка вправо 2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ЕНВД,УСН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04487" y="2555613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Стрелка вправо 24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НДФЛ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04487" y="5310223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8" name="Стрелка вправо 27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Прочие налоговые и неналоговые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204487" y="4400970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1" name="Стрелка вправо 3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От продажи и ис-пользования мун. имущества</a:t>
              </a:r>
            </a:p>
          </p:txBody>
        </p:sp>
      </p:grpSp>
      <p:sp>
        <p:nvSpPr>
          <p:cNvPr id="33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4" y="3464866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514,4</a:t>
            </a:r>
          </a:p>
        </p:txBody>
      </p:sp>
      <p:sp>
        <p:nvSpPr>
          <p:cNvPr id="34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3" y="2555613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16,7</a:t>
            </a:r>
          </a:p>
        </p:txBody>
      </p:sp>
      <p:sp>
        <p:nvSpPr>
          <p:cNvPr id="35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3" y="5310053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65,9</a:t>
            </a:r>
          </a:p>
        </p:txBody>
      </p:sp>
      <p:sp>
        <p:nvSpPr>
          <p:cNvPr id="36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2" y="4400800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536,9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566540" y="3464696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Стрелка вправо 37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Субсидии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566540" y="2555443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Стрелка вправо 4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Дотации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566540" y="5310053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4" name="Стрелка вправо 43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Иные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566540" y="4400800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7" name="Стрелка вправо 46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Субвенция</a:t>
              </a:r>
            </a:p>
          </p:txBody>
        </p:sp>
      </p:grp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8729862" y="1287580"/>
            <a:ext cx="1365881" cy="29430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272378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5640" y="5055990"/>
            <a:ext cx="1728192" cy="1399703"/>
          </a:xfrm>
          <a:prstGeom prst="roundRect">
            <a:avLst/>
          </a:prstGeom>
          <a:solidFill>
            <a:srgbClr val="E7C2DA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1,3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7800" y="5055990"/>
            <a:ext cx="5710376" cy="1399703"/>
          </a:xfrm>
          <a:prstGeom prst="roundRect">
            <a:avLst/>
          </a:prstGeom>
          <a:solidFill>
            <a:srgbClr val="E7C2DA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Субвенции на выплату компенсации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образовательную программу дошкольного образования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5640" y="2637637"/>
            <a:ext cx="1728192" cy="1005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14 714,0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27799" y="2637637"/>
            <a:ext cx="5702028" cy="1005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Укрепление материально-технической базы муниципальных образовательных организаций (в части модернизации инфраструктуры)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31968" y="1536376"/>
            <a:ext cx="1751864" cy="848385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</a:rPr>
              <a:t>75 039,3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6990" y="1556792"/>
            <a:ext cx="1895103" cy="928842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Остатки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всего тыс.</a:t>
            </a:r>
            <a:r>
              <a:rPr lang="ru-RU" dirty="0">
                <a:solidFill>
                  <a:schemeClr val="tx1"/>
                </a:solidFill>
              </a:rPr>
              <a:t>руб.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7799" y="1556791"/>
            <a:ext cx="5710378" cy="827969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Возвращено в республиканский бюджет в январе 2021 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5480" y="116632"/>
            <a:ext cx="97930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Возврат неиспользованных остатков средств 2019 года </a:t>
            </a:r>
            <a:endParaRPr lang="en-US" sz="3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республиканский бюджет</a:t>
            </a:r>
          </a:p>
          <a:p>
            <a:endParaRPr lang="ru-RU" dirty="0"/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:a16="http://schemas.microsoft.com/office/drawing/2014/main" id="{5B3090C4-3C4F-48D1-9FBA-6F98FB3F66C8}"/>
              </a:ext>
            </a:extLst>
          </p:cNvPr>
          <p:cNvSpPr/>
          <p:nvPr/>
        </p:nvSpPr>
        <p:spPr>
          <a:xfrm>
            <a:off x="2855640" y="3925293"/>
            <a:ext cx="1728192" cy="910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60 324,0</a:t>
            </a:r>
          </a:p>
        </p:txBody>
      </p:sp>
      <p:sp>
        <p:nvSpPr>
          <p:cNvPr id="17" name="Скругленный прямоугольник 14">
            <a:extLst>
              <a:ext uri="{FF2B5EF4-FFF2-40B4-BE49-F238E27FC236}">
                <a16:creationId xmlns:a16="http://schemas.microsoft.com/office/drawing/2014/main" id="{3BBB45AE-590D-4387-960C-E85696AA9C9D}"/>
              </a:ext>
            </a:extLst>
          </p:cNvPr>
          <p:cNvSpPr/>
          <p:nvPr/>
        </p:nvSpPr>
        <p:spPr>
          <a:xfrm>
            <a:off x="4827798" y="3925293"/>
            <a:ext cx="5702029" cy="910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Субсидии на благоустройство дворовых территорий и тротуаров в населенных пунктах</a:t>
            </a:r>
          </a:p>
        </p:txBody>
      </p:sp>
    </p:spTree>
    <p:extLst>
      <p:ext uri="{BB962C8B-B14F-4D97-AF65-F5344CB8AC3E}">
        <p14:creationId xmlns:p14="http://schemas.microsoft.com/office/powerpoint/2010/main" val="143384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76352-4D23-4D3B-8C62-15B48D37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01" y="116632"/>
            <a:ext cx="8229600" cy="792088"/>
          </a:xfrm>
        </p:spPr>
        <p:txBody>
          <a:bodyPr/>
          <a:lstStyle/>
          <a:p>
            <a:r>
              <a:rPr lang="ru-RU" sz="3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Меры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 для пополнения бюджета доходами</a:t>
            </a:r>
          </a:p>
        </p:txBody>
      </p:sp>
      <p:graphicFrame>
        <p:nvGraphicFramePr>
          <p:cNvPr id="5" name="Диаграмма 9">
            <a:extLst>
              <a:ext uri="{FF2B5EF4-FFF2-40B4-BE49-F238E27FC236}">
                <a16:creationId xmlns:a16="http://schemas.microsoft.com/office/drawing/2014/main" id="{B6F88811-4234-4E63-89E6-F3D4E7CFF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808220"/>
              </p:ext>
            </p:extLst>
          </p:nvPr>
        </p:nvGraphicFramePr>
        <p:xfrm>
          <a:off x="1775520" y="1196752"/>
          <a:ext cx="8685162" cy="54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5AEFE6-E4A4-4774-81B0-94BD9E7A50D8}"/>
              </a:ext>
            </a:extLst>
          </p:cNvPr>
          <p:cNvSpPr/>
          <p:nvPr/>
        </p:nvSpPr>
        <p:spPr>
          <a:xfrm>
            <a:off x="2495600" y="1628800"/>
            <a:ext cx="3240360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Межведомственная комиссия по повышению устойчивости социально-экономического развития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1982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720080"/>
          </a:xfrm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latin typeface="+mn-lt"/>
              </a:rPr>
              <a:t>     Анализ недоимки по неналоговым доходам</a:t>
            </a:r>
          </a:p>
        </p:txBody>
      </p:sp>
      <p:sp>
        <p:nvSpPr>
          <p:cNvPr id="6" name="Скругленный прямоугольник 8"/>
          <p:cNvSpPr/>
          <p:nvPr/>
        </p:nvSpPr>
        <p:spPr>
          <a:xfrm>
            <a:off x="1847528" y="1196752"/>
            <a:ext cx="8693868" cy="5312618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986436" y="1581200"/>
            <a:ext cx="201622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4111452" y="1581200"/>
            <a:ext cx="128566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Недоимка на 01.01.2019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5508941" y="1581200"/>
            <a:ext cx="127993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Недоимка на 01.01.2020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6567" y="2348880"/>
            <a:ext cx="201622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Арендная плата за землю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59596" y="3059038"/>
            <a:ext cx="201622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 от использования имущества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5448" y="2361084"/>
            <a:ext cx="1357672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4 806,5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941" y="2348880"/>
            <a:ext cx="127993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2 697,9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71231" y="3073524"/>
            <a:ext cx="1357672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1 894,2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8941" y="3063707"/>
            <a:ext cx="127993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479,8</a:t>
            </a:r>
          </a:p>
        </p:txBody>
      </p:sp>
      <p:sp>
        <p:nvSpPr>
          <p:cNvPr id="23" name="Овал 22"/>
          <p:cNvSpPr/>
          <p:nvPr/>
        </p:nvSpPr>
        <p:spPr>
          <a:xfrm>
            <a:off x="1991544" y="4221088"/>
            <a:ext cx="3348372" cy="2088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Возбуждено исполнительное производство по </a:t>
            </a:r>
            <a:r>
              <a:rPr lang="ru-RU" b="1" dirty="0">
                <a:solidFill>
                  <a:srgbClr val="FF0000"/>
                </a:solidFill>
              </a:rPr>
              <a:t>20</a:t>
            </a:r>
            <a:r>
              <a:rPr lang="ru-RU" dirty="0">
                <a:solidFill>
                  <a:schemeClr val="tx1"/>
                </a:solidFill>
              </a:rPr>
              <a:t> договорам аренды на сумму  </a:t>
            </a:r>
            <a:r>
              <a:rPr lang="ru-RU" b="1" dirty="0">
                <a:solidFill>
                  <a:srgbClr val="FF0000"/>
                </a:solidFill>
              </a:rPr>
              <a:t>2 873,8 </a:t>
            </a:r>
            <a:r>
              <a:rPr lang="ru-RU" dirty="0">
                <a:solidFill>
                  <a:schemeClr val="tx1"/>
                </a:solidFill>
              </a:rPr>
              <a:t>тыс.руб. 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5447928" y="5157192"/>
            <a:ext cx="9018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28048" y="4442418"/>
            <a:ext cx="2304256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Поступило в бюджет  по 1 исполнительному листу </a:t>
            </a:r>
            <a:r>
              <a:rPr lang="ru-RU" b="1" dirty="0">
                <a:solidFill>
                  <a:srgbClr val="FF0000"/>
                </a:solidFill>
              </a:rPr>
              <a:t>48,6 </a:t>
            </a:r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189342" y="1695474"/>
            <a:ext cx="2304256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Количество действующих договоров аренды: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1400" b="1" dirty="0">
                <a:solidFill>
                  <a:srgbClr val="FF0000"/>
                </a:solidFill>
              </a:rPr>
              <a:t>на земельные участки -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</a:rPr>
              <a:t>                      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531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1400" b="1" dirty="0">
                <a:solidFill>
                  <a:srgbClr val="FF0000"/>
                </a:solidFill>
              </a:rPr>
              <a:t>на муниц. имущество –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</a:rPr>
              <a:t>                    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6888088" y="1581200"/>
            <a:ext cx="1027212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</a:rPr>
              <a:t>Отклоне-ние</a:t>
            </a:r>
            <a:r>
              <a:rPr lang="ru-RU" sz="1400" b="1" dirty="0">
                <a:solidFill>
                  <a:schemeClr val="tx1"/>
                </a:solidFill>
              </a:rPr>
              <a:t> (+,-)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38001" y="2348880"/>
            <a:ext cx="1151569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-2 108,6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88645" y="3068378"/>
            <a:ext cx="1200925" cy="998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- 1 414,4</a:t>
            </a:r>
          </a:p>
        </p:txBody>
      </p:sp>
    </p:spTree>
    <p:extLst>
      <p:ext uri="{BB962C8B-B14F-4D97-AF65-F5344CB8AC3E}">
        <p14:creationId xmlns:p14="http://schemas.microsoft.com/office/powerpoint/2010/main" val="200615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8"/>
          <p:cNvSpPr/>
          <p:nvPr/>
        </p:nvSpPr>
        <p:spPr>
          <a:xfrm>
            <a:off x="1847528" y="1196753"/>
            <a:ext cx="8496944" cy="5328591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263189"/>
              </p:ext>
            </p:extLst>
          </p:nvPr>
        </p:nvGraphicFramePr>
        <p:xfrm>
          <a:off x="1879022" y="1196753"/>
          <a:ext cx="410527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305013"/>
              </p:ext>
            </p:extLst>
          </p:nvPr>
        </p:nvGraphicFramePr>
        <p:xfrm>
          <a:off x="6006497" y="1556792"/>
          <a:ext cx="4464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5600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бюджета Чебоксарского района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27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16102</TotalTime>
  <Words>613</Words>
  <Application>Microsoft Office PowerPoint</Application>
  <PresentationFormat>Широкоэкранный</PresentationFormat>
  <Paragraphs>159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TimesET</vt:lpstr>
      <vt:lpstr>Тема1</vt:lpstr>
      <vt:lpstr>Публичные слушания по годовому отчету об исполнении бюджета Чебоксарского района за 2020 год</vt:lpstr>
      <vt:lpstr>Презентация PowerPoint</vt:lpstr>
      <vt:lpstr>Презентация PowerPoint</vt:lpstr>
      <vt:lpstr>Презентация PowerPoint</vt:lpstr>
      <vt:lpstr>Доходы бюджета Чебоксарского района</vt:lpstr>
      <vt:lpstr>Презентация PowerPoint</vt:lpstr>
      <vt:lpstr>Меры для пополнения бюджета доходами</vt:lpstr>
      <vt:lpstr>     Анализ недоимки по неналоговым доходам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sergeeva</dc:creator>
  <cp:lastModifiedBy>Чеб. р-н Сергеева М.И.</cp:lastModifiedBy>
  <cp:revision>421</cp:revision>
  <cp:lastPrinted>2021-05-19T06:19:43Z</cp:lastPrinted>
  <dcterms:created xsi:type="dcterms:W3CDTF">2015-04-20T06:27:27Z</dcterms:created>
  <dcterms:modified xsi:type="dcterms:W3CDTF">2021-05-20T13:47:48Z</dcterms:modified>
</cp:coreProperties>
</file>