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142" d="100"/>
          <a:sy n="142" d="100"/>
        </p:scale>
        <p:origin x="-62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defPPr/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798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0" marR="0" lv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1371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18288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defPPr/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defPPr/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187" cy="479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defPPr/>
            <a:lvl1pPr marL="0" marR="0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45026" y="1151333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defPPr/>
            <a:lvl1pPr marL="342900" marR="0" lvl="0" indent="-1397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783771" marR="0" lvl="1" indent="-12337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219200" marR="0" lvl="2" indent="-10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737360" marR="0" lvl="3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194560" marR="0" lvl="4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defPPr/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342900" marR="0" lvl="0" indent="-1397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783771" marR="0" lvl="1" indent="-12337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219200" marR="0" lvl="2" indent="-10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737360" marR="0" lvl="3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194560" marR="0" lvl="4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defPPr/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799" cy="4388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342900" marR="0" lvl="0" indent="-1397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783771" marR="0" lvl="1" indent="-12337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219200" marR="0" lvl="2" indent="-10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737360" marR="0" lvl="3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194560" marR="0" lvl="4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defPPr/>
            <a:lvl1pPr marL="0" marR="0" lvl="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defPPr/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342900" marR="0" lvl="0" indent="-165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790575" marR="0" lvl="1" indent="-155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234439" marR="0" lvl="2" indent="-1422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727199" marR="0" lvl="3" indent="-177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184400" marR="0" lvl="4" indent="-177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4785"/>
            <a:ext cx="3008314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defPPr/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342900" marR="0" lvl="0" indent="-1397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783771" marR="0" lvl="1" indent="-12337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219200" marR="0" lvl="2" indent="-10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737360" marR="0" lvl="3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194560" marR="0" lvl="4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4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342900" marR="0" lvl="0" indent="-1397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783771" marR="0" lvl="1" indent="-12337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219200" marR="0" lvl="2" indent="-10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737360" marR="0" lvl="3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194560" marR="0" lvl="4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defPPr/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792288" y="459581"/>
            <a:ext cx="5486400" cy="3086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342900" marR="0" lvl="0" indent="-1397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783771" marR="0" lvl="1" indent="-12337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219200" marR="0" lvl="2" indent="-10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737360" marR="0" lvl="3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194560" marR="0" lvl="4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defPPr/>
            <a:lvl1pPr marL="0" marR="0" lv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marR="0" lvl="1" indent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marR="0" lvl="2" indent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marR="0" lvl="3" indent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marR="0" lvl="4" indent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651760" marR="0" lvl="5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108960" marR="0" lvl="6" indent="-16256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566159" marR="0" lvl="7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023359" marR="0" lvl="8" indent="-162559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/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sldNum" idx="4"/>
          </p:nvPr>
        </p:nvSpPr>
        <p:spPr>
          <a:xfrm>
            <a:off x="8422817" y="4769563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‹#›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/>
      <a:lvl1pPr marL="0" marR="0" lvl="0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1pPr>
      <a:lvl2pPr marL="0" marR="0" lvl="1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2pPr>
      <a:lvl3pPr marL="0" marR="0" lvl="2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3pPr>
      <a:lvl4pPr marL="0" marR="0" lvl="3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4pPr>
      <a:lvl5pPr marL="0" marR="0" lvl="4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5pPr>
      <a:lvl6pPr marL="0" marR="0" lvl="5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6pPr>
      <a:lvl7pPr marL="0" marR="0" lvl="6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7pPr>
      <a:lvl8pPr marL="0" marR="0" lvl="7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8pPr>
      <a:lvl9pPr marL="0" marR="0" lvl="8" indent="0" algn="ctr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buNone/>
        <a:defRPr sz="44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9pPr>
    </p:titleStyle>
    <p:bodyStyle>
      <a:defPPr/>
      <a:lvl1pPr marL="342900" marR="0" lvl="0" indent="-139700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1pPr>
      <a:lvl2pPr marL="783771" marR="0" lvl="1" indent="-123371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–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2pPr>
      <a:lvl3pPr marL="1219200" marR="0" lvl="2" indent="-101600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3pPr>
      <a:lvl4pPr marL="1737360" marR="0" lvl="3" indent="-162560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–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4pPr>
      <a:lvl5pPr marL="2194560" marR="0" lvl="4" indent="-162560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»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5pPr>
      <a:lvl6pPr marL="2651760" marR="0" lvl="5" indent="-162560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6pPr>
      <a:lvl7pPr marL="3108960" marR="0" lvl="6" indent="-162560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7pPr>
      <a:lvl8pPr marL="3566159" marR="0" lvl="7" indent="-162559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8pPr>
      <a:lvl9pPr marL="4023359" marR="0" lvl="8" indent="-162559" algn="l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defRPr sz="3200" b="0" i="0" u="none" strike="noStrike" cap="none">
          <a:solidFill>
            <a:srgbClr val="000000"/>
          </a:solidFill>
          <a:latin typeface="Calibri"/>
          <a:ea typeface="Calibri"/>
          <a:cs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2311125" y="234675"/>
            <a:ext cx="4521600" cy="4521600"/>
          </a:xfrm>
          <a:prstGeom prst="ellipse">
            <a:avLst/>
          </a:prstGeom>
          <a:solidFill>
            <a:srgbClr val="F3D9C7">
              <a:alpha val="40850"/>
            </a:srgbClr>
          </a:solidFill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8" name="Shape 48"/>
          <p:cNvPicPr/>
          <p:nvPr/>
        </p:nvPicPr>
        <p:blipFill>
          <a:blip r:embed="rId2" cstate="print"/>
          <a:srcRect r="42831"/>
          <a:stretch/>
        </p:blipFill>
        <p:spPr>
          <a:xfrm>
            <a:off x="844600" y="701300"/>
            <a:ext cx="1906149" cy="4051048"/>
          </a:xfrm>
          <a:prstGeom prst="rect">
            <a:avLst/>
          </a:prstGeom>
          <a:ln>
            <a:noFill/>
          </a:ln>
        </p:spPr>
      </p:pic>
      <p:pic>
        <p:nvPicPr>
          <p:cNvPr id="50" name="Shape 50"/>
          <p:cNvPicPr/>
          <p:nvPr/>
        </p:nvPicPr>
        <p:blipFill>
          <a:blip r:embed="rId2" cstate="print"/>
          <a:srcRect l="64236" r="-1783"/>
          <a:stretch/>
        </p:blipFill>
        <p:spPr>
          <a:xfrm>
            <a:off x="6544649" y="677925"/>
            <a:ext cx="1276000" cy="4129074"/>
          </a:xfrm>
          <a:prstGeom prst="rect">
            <a:avLst/>
          </a:prstGeom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2523150" y="876924"/>
            <a:ext cx="4097700" cy="3050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spcBef>
                <a:spcPts val="1000"/>
              </a:spcBef>
              <a:spcAft>
                <a:spcPts val="2000"/>
              </a:spcAft>
            </a:pPr>
            <a:r>
              <a:rPr sz="2800" b="1" dirty="0" err="1">
                <a:solidFill>
                  <a:schemeClr val="dk1"/>
                </a:solidFill>
              </a:rPr>
              <a:t>Ваш</a:t>
            </a:r>
            <a:r>
              <a:rPr sz="2800" b="1" dirty="0">
                <a:solidFill>
                  <a:schemeClr val="dk1"/>
                </a:solidFill>
              </a:rPr>
              <a:t> </a:t>
            </a:r>
            <a:r>
              <a:rPr sz="2800" b="1" dirty="0" err="1">
                <a:solidFill>
                  <a:schemeClr val="dk1"/>
                </a:solidFill>
              </a:rPr>
              <a:t>успех</a:t>
            </a:r>
            <a:endParaRPr sz="2800" b="1" dirty="0">
              <a:solidFill>
                <a:schemeClr val="dk1"/>
              </a:solidFill>
            </a:endParaRPr>
          </a:p>
          <a:p>
            <a:pPr lvl="0" algn="ctr">
              <a:spcBef>
                <a:spcPts val="1000"/>
              </a:spcBef>
              <a:spcAft>
                <a:spcPts val="2000"/>
              </a:spcAft>
            </a:pPr>
            <a:r>
              <a:rPr sz="2800" b="1" dirty="0" err="1">
                <a:solidFill>
                  <a:schemeClr val="dk1"/>
                </a:solidFill>
              </a:rPr>
              <a:t>или</a:t>
            </a:r>
            <a:r>
              <a:rPr sz="2800" b="1" dirty="0">
                <a:solidFill>
                  <a:schemeClr val="dk1"/>
                </a:solidFill>
              </a:rPr>
              <a:t> </a:t>
            </a:r>
            <a:r>
              <a:rPr sz="2800" b="1" dirty="0" err="1">
                <a:solidFill>
                  <a:schemeClr val="dk1"/>
                </a:solidFill>
              </a:rPr>
              <a:t>зачем</a:t>
            </a:r>
            <a:r>
              <a:rPr sz="2800" b="1" dirty="0">
                <a:solidFill>
                  <a:schemeClr val="dk1"/>
                </a:solidFill>
              </a:rPr>
              <a:t> </a:t>
            </a:r>
            <a:r>
              <a:rPr sz="2800" b="1" dirty="0" err="1">
                <a:solidFill>
                  <a:schemeClr val="dk1"/>
                </a:solidFill>
              </a:rPr>
              <a:t>быть</a:t>
            </a:r>
            <a:r>
              <a:rPr sz="2800" b="1" dirty="0">
                <a:solidFill>
                  <a:schemeClr val="dk1"/>
                </a:solidFill>
              </a:rPr>
              <a:t> </a:t>
            </a:r>
            <a:r>
              <a:rPr sz="2800" b="1" dirty="0" err="1">
                <a:solidFill>
                  <a:schemeClr val="dk1"/>
                </a:solidFill>
              </a:rPr>
              <a:t>финансово</a:t>
            </a:r>
            <a:r>
              <a:rPr sz="2800" b="1" dirty="0">
                <a:solidFill>
                  <a:schemeClr val="dk1"/>
                </a:solidFill>
              </a:rPr>
              <a:t/>
            </a:r>
            <a:br>
              <a:rPr sz="2800" b="1" dirty="0">
                <a:solidFill>
                  <a:schemeClr val="dk1"/>
                </a:solidFill>
              </a:rPr>
            </a:br>
            <a:r>
              <a:rPr sz="2800" b="1" dirty="0" err="1">
                <a:solidFill>
                  <a:schemeClr val="dk1"/>
                </a:solidFill>
              </a:rPr>
              <a:t>грамотным</a:t>
            </a:r>
            <a:r>
              <a:rPr sz="2800" b="1" dirty="0">
                <a:solidFill>
                  <a:schemeClr val="dk1"/>
                </a:solidFill>
              </a:rPr>
              <a:t>? </a:t>
            </a:r>
          </a:p>
          <a:p>
            <a:pPr lvl="0" algn="ctr">
              <a:buNone/>
            </a:pPr>
            <a:endParaRPr sz="1200" i="1" dirty="0">
              <a:solidFill>
                <a:schemeClr val="dk1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/>
          <p:nvPr/>
        </p:nvPicPr>
        <p:blipFill>
          <a:blip r:embed="rId2" cstate="print"/>
          <a:srcRect l="4222" t="7208" r="4578" b="12250"/>
          <a:stretch/>
        </p:blipFill>
        <p:spPr>
          <a:xfrm>
            <a:off x="2068074" y="1243174"/>
            <a:ext cx="6079823" cy="3191449"/>
          </a:xfrm>
          <a:prstGeom prst="rect">
            <a:avLst/>
          </a:prstGeom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1800025" y="2636550"/>
            <a:ext cx="873899" cy="65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title" idx="4294967295"/>
          </p:nvPr>
        </p:nvSpPr>
        <p:spPr>
          <a:xfrm>
            <a:off x="1532401" y="183775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Как получить дополнительный доход </a:t>
            </a:r>
            <a:br>
              <a:rPr sz="2000" b="1">
                <a:latin typeface="Arial"/>
                <a:ea typeface="Arial"/>
                <a:cs typeface="Arial"/>
              </a:rPr>
            </a:br>
            <a:r>
              <a:rPr sz="2000" b="1">
                <a:latin typeface="Arial"/>
                <a:ea typeface="Arial"/>
                <a:cs typeface="Arial"/>
              </a:rPr>
              <a:t>с помощью </a:t>
            </a:r>
            <a:r>
              <a:rPr sz="2000" i="1">
                <a:latin typeface="Georgia"/>
                <a:ea typeface="Georgia"/>
                <a:cs typeface="Georgia"/>
              </a:rPr>
              <a:t>инвестиций</a:t>
            </a:r>
            <a:r>
              <a:rPr sz="2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?</a:t>
            </a:r>
          </a:p>
        </p:txBody>
      </p:sp>
      <p:pic>
        <p:nvPicPr>
          <p:cNvPr id="217" name="Shape 217"/>
          <p:cNvPicPr/>
          <p:nvPr/>
        </p:nvPicPr>
        <p:blipFill>
          <a:blip r:embed="rId3" cstate="print"/>
          <a:stretch/>
        </p:blipFill>
        <p:spPr>
          <a:xfrm>
            <a:off x="333550" y="2067970"/>
            <a:ext cx="1819800" cy="2658726"/>
          </a:xfrm>
          <a:prstGeom prst="rect">
            <a:avLst/>
          </a:prstGeom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 idx="4294967295"/>
          </p:nvPr>
        </p:nvSpPr>
        <p:spPr>
          <a:xfrm>
            <a:off x="4432174" y="1356150"/>
            <a:ext cx="1819800" cy="6984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>
                <a:latin typeface="Arial"/>
                <a:ea typeface="Arial"/>
                <a:cs typeface="Arial"/>
              </a:rPr>
              <a:t>Процент от прибыли акционерного общества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 idx="4294967295"/>
          </p:nvPr>
        </p:nvSpPr>
        <p:spPr>
          <a:xfrm>
            <a:off x="4432174" y="2869399"/>
            <a:ext cx="1819800" cy="6984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>
                <a:latin typeface="Arial"/>
                <a:ea typeface="Arial"/>
                <a:cs typeface="Arial"/>
              </a:rPr>
              <a:t>Ценные бумаги (акции, облигации)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title" idx="4294967295"/>
          </p:nvPr>
        </p:nvSpPr>
        <p:spPr>
          <a:xfrm>
            <a:off x="1906798" y="2589700"/>
            <a:ext cx="661199" cy="6984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>
                <a:latin typeface="Arial"/>
                <a:ea typeface="Arial"/>
                <a:cs typeface="Arial"/>
              </a:rPr>
              <a:t>Ценные</a:t>
            </a:r>
            <a:br>
              <a:rPr sz="1200">
                <a:latin typeface="Arial"/>
                <a:ea typeface="Arial"/>
                <a:cs typeface="Arial"/>
              </a:rPr>
            </a:br>
            <a:r>
              <a:rPr sz="1200">
                <a:latin typeface="Arial"/>
                <a:ea typeface="Arial"/>
                <a:cs typeface="Arial"/>
              </a:rPr>
              <a:t>бумаги 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title" idx="4294967295"/>
          </p:nvPr>
        </p:nvSpPr>
        <p:spPr>
          <a:xfrm>
            <a:off x="6323750" y="2487500"/>
            <a:ext cx="1209600" cy="38189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Инвестор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title" idx="4294967295"/>
          </p:nvPr>
        </p:nvSpPr>
        <p:spPr>
          <a:xfrm>
            <a:off x="6540699" y="4294675"/>
            <a:ext cx="747000" cy="3818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Брокер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title" idx="4294967295"/>
          </p:nvPr>
        </p:nvSpPr>
        <p:spPr>
          <a:xfrm>
            <a:off x="2365625" y="2559625"/>
            <a:ext cx="2365499" cy="457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Акционерное общество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title" idx="4294967295"/>
          </p:nvPr>
        </p:nvSpPr>
        <p:spPr>
          <a:xfrm>
            <a:off x="2801600" y="4047925"/>
            <a:ext cx="1525499" cy="457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Биржа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 idx="4294967295"/>
          </p:nvPr>
        </p:nvSpPr>
        <p:spPr>
          <a:xfrm>
            <a:off x="1532401" y="19550"/>
            <a:ext cx="5737500" cy="79241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Инвестировал? </a:t>
            </a:r>
            <a:r>
              <a:rPr sz="2000" i="1">
                <a:latin typeface="Georgia"/>
                <a:ea typeface="Georgia"/>
                <a:cs typeface="Georgia"/>
              </a:rPr>
              <a:t>Будь начеку!</a:t>
            </a:r>
          </a:p>
        </p:txBody>
      </p:sp>
      <p:pic>
        <p:nvPicPr>
          <p:cNvPr id="228" name="Shape 228"/>
          <p:cNvPicPr/>
          <p:nvPr/>
        </p:nvPicPr>
        <p:blipFill>
          <a:blip r:embed="rId2" cstate="print"/>
          <a:stretch/>
        </p:blipFill>
        <p:spPr>
          <a:xfrm>
            <a:off x="1603947" y="713528"/>
            <a:ext cx="5741232" cy="4305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/>
          <p:nvPr/>
        </p:nvPicPr>
        <p:blipFill>
          <a:blip r:embed="rId2" cstate="print"/>
          <a:srcRect b="9412"/>
          <a:stretch/>
        </p:blipFill>
        <p:spPr>
          <a:xfrm>
            <a:off x="362375" y="2294100"/>
            <a:ext cx="7366997" cy="2849399"/>
          </a:xfrm>
          <a:prstGeom prst="rect">
            <a:avLst/>
          </a:prstGeom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624226" y="1474975"/>
            <a:ext cx="2235300" cy="25994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 давайте деньги</a:t>
            </a:r>
            <a:r>
              <a:rPr sz="1300"/>
              <a:t/>
            </a:r>
            <a:br>
              <a:rPr sz="1300"/>
            </a:b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долг без расписки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title" idx="4294967295"/>
          </p:nvPr>
        </p:nvSpPr>
        <p:spPr>
          <a:xfrm>
            <a:off x="1532401" y="195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Как </a:t>
            </a:r>
            <a:r>
              <a:rPr sz="2000" i="1">
                <a:latin typeface="Georgia"/>
                <a:ea typeface="Georgia"/>
                <a:cs typeface="Georgia"/>
              </a:rPr>
              <a:t>не потерять </a:t>
            </a:r>
            <a:r>
              <a:rPr sz="2000" b="1">
                <a:latin typeface="Arial"/>
                <a:ea typeface="Arial"/>
                <a:cs typeface="Arial"/>
              </a:rPr>
              <a:t>свои деньги</a:t>
            </a:r>
            <a:r>
              <a:rPr sz="2000" b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?</a:t>
            </a:r>
          </a:p>
        </p:txBody>
      </p:sp>
      <p:sp>
        <p:nvSpPr>
          <p:cNvPr id="234" name="Shape 234"/>
          <p:cNvSpPr/>
          <p:nvPr/>
        </p:nvSpPr>
        <p:spPr>
          <a:xfrm>
            <a:off x="2639625" y="1474975"/>
            <a:ext cx="2235300" cy="107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/>
              <a:t>Не обращайтесь</a:t>
            </a:r>
            <a:br>
              <a:rPr sz="1300"/>
            </a:br>
            <a:r>
              <a:rPr sz="1300"/>
              <a:t>в организации без лицензии или записи</a:t>
            </a:r>
            <a:br>
              <a:rPr sz="1300"/>
            </a:br>
            <a:r>
              <a:rPr sz="1300"/>
              <a:t>в Госреестре</a:t>
            </a:r>
          </a:p>
        </p:txBody>
      </p:sp>
      <p:sp>
        <p:nvSpPr>
          <p:cNvPr id="235" name="Shape 235"/>
          <p:cNvSpPr/>
          <p:nvPr/>
        </p:nvSpPr>
        <p:spPr>
          <a:xfrm>
            <a:off x="4617125" y="1474975"/>
            <a:ext cx="1914000" cy="648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 давайте свой паспорт сомнительным лицам 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36" name="Shape 236"/>
          <p:cNvSpPr/>
          <p:nvPr/>
        </p:nvSpPr>
        <p:spPr>
          <a:xfrm>
            <a:off x="6673299" y="1474975"/>
            <a:ext cx="2163299" cy="25994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/>
              <a:t>Не пользуйтесь картой </a:t>
            </a:r>
            <a:br>
              <a:rPr sz="1300"/>
            </a:br>
            <a:r>
              <a:rPr sz="1300"/>
              <a:t>в “подозрительных” банкоматах </a:t>
            </a:r>
            <a:br>
              <a:rPr sz="1300"/>
            </a:br>
            <a:r>
              <a:rPr sz="1300"/>
              <a:t>и малолюдных местах</a:t>
            </a:r>
          </a:p>
        </p:txBody>
      </p:sp>
      <p:pic>
        <p:nvPicPr>
          <p:cNvPr id="238" name="Shape 238"/>
          <p:cNvPicPr/>
          <p:nvPr/>
        </p:nvPicPr>
        <p:blipFill>
          <a:blip r:embed="rId3" cstate="print"/>
          <a:stretch/>
        </p:blipFill>
        <p:spPr>
          <a:xfrm>
            <a:off x="646250" y="1179150"/>
            <a:ext cx="238725" cy="238725"/>
          </a:xfrm>
          <a:prstGeom prst="rect">
            <a:avLst/>
          </a:prstGeom>
          <a:ln>
            <a:noFill/>
          </a:ln>
        </p:spPr>
      </p:pic>
      <p:pic>
        <p:nvPicPr>
          <p:cNvPr id="240" name="Shape 240"/>
          <p:cNvPicPr/>
          <p:nvPr/>
        </p:nvPicPr>
        <p:blipFill>
          <a:blip r:embed="rId3" cstate="print"/>
          <a:stretch/>
        </p:blipFill>
        <p:spPr>
          <a:xfrm>
            <a:off x="2670475" y="1179150"/>
            <a:ext cx="238724" cy="238725"/>
          </a:xfrm>
          <a:prstGeom prst="rect">
            <a:avLst/>
          </a:prstGeom>
          <a:ln>
            <a:noFill/>
          </a:ln>
        </p:spPr>
      </p:pic>
      <p:pic>
        <p:nvPicPr>
          <p:cNvPr id="242" name="Shape 242"/>
          <p:cNvPicPr/>
          <p:nvPr/>
        </p:nvPicPr>
        <p:blipFill>
          <a:blip r:embed="rId3" cstate="print"/>
          <a:stretch/>
        </p:blipFill>
        <p:spPr>
          <a:xfrm>
            <a:off x="4622672" y="1179150"/>
            <a:ext cx="238724" cy="238725"/>
          </a:xfrm>
          <a:prstGeom prst="rect">
            <a:avLst/>
          </a:prstGeom>
          <a:ln>
            <a:noFill/>
          </a:ln>
        </p:spPr>
      </p:pic>
      <p:pic>
        <p:nvPicPr>
          <p:cNvPr id="244" name="Shape 244"/>
          <p:cNvPicPr/>
          <p:nvPr/>
        </p:nvPicPr>
        <p:blipFill>
          <a:blip r:embed="rId3" cstate="print"/>
          <a:stretch/>
        </p:blipFill>
        <p:spPr>
          <a:xfrm>
            <a:off x="6693596" y="1179150"/>
            <a:ext cx="238724" cy="2387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626850" y="1360950"/>
            <a:ext cx="2249400" cy="581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Ведите уч</a:t>
            </a:r>
            <a:r>
              <a:rPr sz="1300"/>
              <a:t>ё</a:t>
            </a: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 доходов</a:t>
            </a:r>
            <a:r>
              <a:rPr sz="1300"/>
              <a:t/>
            </a:r>
            <a:br>
              <a:rPr sz="1300"/>
            </a:b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расходов 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47" name="Shape 247"/>
          <p:cNvSpPr txBox="1">
            <a:spLocks noGrp="1"/>
          </p:cNvSpPr>
          <p:nvPr>
            <p:ph type="title" idx="4294967295"/>
          </p:nvPr>
        </p:nvSpPr>
        <p:spPr>
          <a:xfrm>
            <a:off x="1532401" y="195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Как избежать </a:t>
            </a:r>
            <a:r>
              <a:rPr sz="2000" i="1">
                <a:latin typeface="Georgia"/>
                <a:ea typeface="Georgia"/>
                <a:cs typeface="Georgia"/>
              </a:rPr>
              <a:t>финансовых ошибок?</a:t>
            </a:r>
          </a:p>
        </p:txBody>
      </p:sp>
      <p:sp>
        <p:nvSpPr>
          <p:cNvPr id="248" name="Shape 248"/>
          <p:cNvSpPr/>
          <p:nvPr/>
        </p:nvSpPr>
        <p:spPr>
          <a:xfrm>
            <a:off x="3059575" y="1360950"/>
            <a:ext cx="2898600" cy="1486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Думайте минимум три дня, </a:t>
            </a:r>
            <a:b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прежде чем принимать</a:t>
            </a:r>
            <a:r>
              <a:rPr sz="1300"/>
              <a:t/>
            </a:r>
            <a:br>
              <a:rPr sz="1300"/>
            </a:b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финансовые решения: </a:t>
            </a:r>
            <a:b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 день – </a:t>
            </a:r>
            <a:r>
              <a:rPr sz="1300"/>
              <a:t>и</a:t>
            </a: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дея, </a:t>
            </a:r>
            <a:b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2 день – </a:t>
            </a:r>
            <a:r>
              <a:rPr sz="1300"/>
              <a:t>с</a:t>
            </a: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бор информации,  </a:t>
            </a:r>
            <a:b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3 день – </a:t>
            </a:r>
            <a:r>
              <a:rPr sz="1300"/>
              <a:t>п</a:t>
            </a: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ринятие решения 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49" name="Shape 249"/>
          <p:cNvSpPr/>
          <p:nvPr/>
        </p:nvSpPr>
        <p:spPr>
          <a:xfrm>
            <a:off x="6130050" y="1360950"/>
            <a:ext cx="2642400" cy="1014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Передавайте деньги только после изучения и заключения договора, не стесняй</a:t>
            </a:r>
            <a:r>
              <a:rPr sz="1300"/>
              <a:t>тесь задавать вопросы</a:t>
            </a: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50" name="Shape 250"/>
          <p:cNvSpPr/>
          <p:nvPr/>
        </p:nvSpPr>
        <p:spPr>
          <a:xfrm>
            <a:off x="626850" y="2531350"/>
            <a:ext cx="2301599" cy="846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Подробно изучайте организацию, с которой собираетесь сотрудничать 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51" name="Shape 251"/>
          <p:cNvSpPr/>
          <p:nvPr/>
        </p:nvSpPr>
        <p:spPr>
          <a:xfrm>
            <a:off x="3059575" y="3293350"/>
            <a:ext cx="2704800" cy="1014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Сравнивайте финансовые продукты</a:t>
            </a:r>
            <a:r>
              <a:rPr sz="1300"/>
              <a:t> </a:t>
            </a: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услуги на основании информации с сайтов</a:t>
            </a:r>
            <a:r>
              <a:rPr sz="1300"/>
              <a:t> </a:t>
            </a:r>
            <a:r>
              <a: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поставщиков услуг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52" name="Shape 252"/>
          <p:cNvSpPr/>
          <p:nvPr/>
        </p:nvSpPr>
        <p:spPr>
          <a:xfrm>
            <a:off x="6130050" y="2912350"/>
            <a:ext cx="2381399" cy="71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sz="1300">
                <a:solidFill>
                  <a:schemeClr val="dk1"/>
                </a:solidFill>
              </a:rPr>
              <a:t>Не стесняйтесь просить скидку, это признак бережливости, а не бедности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54" name="Shape 254"/>
          <p:cNvPicPr/>
          <p:nvPr/>
        </p:nvPicPr>
        <p:blipFill>
          <a:blip r:embed="rId2" cstate="print"/>
          <a:stretch/>
        </p:blipFill>
        <p:spPr>
          <a:xfrm>
            <a:off x="688499" y="1062374"/>
            <a:ext cx="247249" cy="247250"/>
          </a:xfrm>
          <a:prstGeom prst="rect">
            <a:avLst/>
          </a:prstGeom>
          <a:ln>
            <a:noFill/>
          </a:ln>
        </p:spPr>
      </p:pic>
      <p:pic>
        <p:nvPicPr>
          <p:cNvPr id="256" name="Shape 256"/>
          <p:cNvPicPr/>
          <p:nvPr/>
        </p:nvPicPr>
        <p:blipFill>
          <a:blip r:embed="rId2" cstate="print"/>
          <a:stretch/>
        </p:blipFill>
        <p:spPr>
          <a:xfrm>
            <a:off x="3118724" y="1062374"/>
            <a:ext cx="247250" cy="247250"/>
          </a:xfrm>
          <a:prstGeom prst="rect">
            <a:avLst/>
          </a:prstGeom>
          <a:ln>
            <a:noFill/>
          </a:ln>
        </p:spPr>
      </p:pic>
      <p:pic>
        <p:nvPicPr>
          <p:cNvPr id="258" name="Shape 258"/>
          <p:cNvPicPr/>
          <p:nvPr/>
        </p:nvPicPr>
        <p:blipFill>
          <a:blip r:embed="rId2" cstate="print"/>
          <a:stretch/>
        </p:blipFill>
        <p:spPr>
          <a:xfrm>
            <a:off x="6151000" y="1062374"/>
            <a:ext cx="247250" cy="247250"/>
          </a:xfrm>
          <a:prstGeom prst="rect">
            <a:avLst/>
          </a:prstGeom>
          <a:ln>
            <a:noFill/>
          </a:ln>
        </p:spPr>
      </p:pic>
      <p:pic>
        <p:nvPicPr>
          <p:cNvPr id="260" name="Shape 260"/>
          <p:cNvPicPr/>
          <p:nvPr/>
        </p:nvPicPr>
        <p:blipFill>
          <a:blip r:embed="rId2" cstate="print"/>
          <a:stretch/>
        </p:blipFill>
        <p:spPr>
          <a:xfrm>
            <a:off x="688499" y="2220449"/>
            <a:ext cx="247249" cy="247250"/>
          </a:xfrm>
          <a:prstGeom prst="rect">
            <a:avLst/>
          </a:prstGeom>
          <a:ln>
            <a:noFill/>
          </a:ln>
        </p:spPr>
      </p:pic>
      <p:pic>
        <p:nvPicPr>
          <p:cNvPr id="262" name="Shape 262"/>
          <p:cNvPicPr/>
          <p:nvPr/>
        </p:nvPicPr>
        <p:blipFill>
          <a:blip r:embed="rId2" cstate="print"/>
          <a:stretch/>
        </p:blipFill>
        <p:spPr>
          <a:xfrm>
            <a:off x="3118724" y="2982449"/>
            <a:ext cx="247250" cy="247250"/>
          </a:xfrm>
          <a:prstGeom prst="rect">
            <a:avLst/>
          </a:prstGeom>
          <a:ln>
            <a:noFill/>
          </a:ln>
        </p:spPr>
      </p:pic>
      <p:pic>
        <p:nvPicPr>
          <p:cNvPr id="264" name="Shape 264"/>
          <p:cNvPicPr/>
          <p:nvPr/>
        </p:nvPicPr>
        <p:blipFill>
          <a:blip r:embed="rId2" cstate="print"/>
          <a:stretch/>
        </p:blipFill>
        <p:spPr>
          <a:xfrm>
            <a:off x="6182425" y="2601449"/>
            <a:ext cx="247250" cy="247250"/>
          </a:xfrm>
          <a:prstGeom prst="rect">
            <a:avLst/>
          </a:prstGeom>
          <a:ln>
            <a:noFill/>
          </a:ln>
        </p:spPr>
      </p:pic>
      <p:pic>
        <p:nvPicPr>
          <p:cNvPr id="266" name="Shape 266"/>
          <p:cNvPicPr/>
          <p:nvPr/>
        </p:nvPicPr>
        <p:blipFill>
          <a:blip r:embed="rId3" cstate="print"/>
          <a:srcRect t="68079"/>
          <a:stretch/>
        </p:blipFill>
        <p:spPr>
          <a:xfrm>
            <a:off x="381000" y="4613074"/>
            <a:ext cx="1971022" cy="638325"/>
          </a:xfrm>
          <a:prstGeom prst="rect">
            <a:avLst/>
          </a:prstGeom>
          <a:ln>
            <a:noFill/>
          </a:ln>
        </p:spPr>
      </p:pic>
      <p:pic>
        <p:nvPicPr>
          <p:cNvPr id="268" name="Shape 268"/>
          <p:cNvPicPr/>
          <p:nvPr/>
        </p:nvPicPr>
        <p:blipFill>
          <a:blip r:embed="rId4" cstate="print"/>
          <a:srcRect l="39544" t="2123" b="39529"/>
          <a:stretch/>
        </p:blipFill>
        <p:spPr>
          <a:xfrm rot="-1657793">
            <a:off x="5539774" y="3892975"/>
            <a:ext cx="948697" cy="928897"/>
          </a:xfrm>
          <a:prstGeom prst="rect">
            <a:avLst/>
          </a:prstGeom>
          <a:ln>
            <a:noFill/>
          </a:ln>
        </p:spPr>
      </p:pic>
      <p:pic>
        <p:nvPicPr>
          <p:cNvPr id="270" name="Shape 270"/>
          <p:cNvPicPr/>
          <p:nvPr/>
        </p:nvPicPr>
        <p:blipFill>
          <a:blip r:embed="rId5" cstate="print"/>
          <a:srcRect t="68079"/>
          <a:stretch/>
        </p:blipFill>
        <p:spPr>
          <a:xfrm>
            <a:off x="5188674" y="4690949"/>
            <a:ext cx="1187108" cy="384450"/>
          </a:xfrm>
          <a:prstGeom prst="rect">
            <a:avLst/>
          </a:prstGeom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2110025" y="4662825"/>
            <a:ext cx="3121199" cy="68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EFEFEF"/>
            </a:solidFill>
            <a:prstDash val="solid"/>
            <a:headEnd type="none" w="lg" len="lg"/>
            <a:tailEnd type="none" w="lg" len="lg"/>
          </a:ln>
        </p:spPr>
      </p:sp>
      <p:pic>
        <p:nvPicPr>
          <p:cNvPr id="273" name="Shape 273"/>
          <p:cNvPicPr/>
          <p:nvPr/>
        </p:nvPicPr>
        <p:blipFill>
          <a:blip r:embed="rId6" cstate="print"/>
          <a:srcRect l="39544" t="2123" b="39529"/>
          <a:stretch/>
        </p:blipFill>
        <p:spPr>
          <a:xfrm>
            <a:off x="1060227" y="3451876"/>
            <a:ext cx="1335040" cy="13071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978542" y="3076367"/>
            <a:ext cx="2680500" cy="542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Финансовые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пирамиды</a:t>
            </a:r>
          </a:p>
        </p:txBody>
      </p:sp>
      <p:sp>
        <p:nvSpPr>
          <p:cNvPr id="276" name="Shape 276"/>
          <p:cNvSpPr/>
          <p:nvPr/>
        </p:nvSpPr>
        <p:spPr>
          <a:xfrm>
            <a:off x="4237526" y="3076367"/>
            <a:ext cx="2680499" cy="542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Игровые автоматы</a:t>
            </a:r>
            <a:r>
              <a:rPr sz="1500"/>
              <a:t>,</a:t>
            </a:r>
            <a:br>
              <a:rPr sz="1500"/>
            </a:br>
            <a:r>
              <a:rPr sz="1500"/>
              <a:t>азартные игры </a:t>
            </a:r>
            <a:r>
              <a: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 казино</a:t>
            </a:r>
          </a:p>
        </p:txBody>
      </p:sp>
      <p:sp>
        <p:nvSpPr>
          <p:cNvPr id="277" name="Shape 277"/>
          <p:cNvSpPr/>
          <p:nvPr/>
        </p:nvSpPr>
        <p:spPr>
          <a:xfrm>
            <a:off x="7530073" y="3045792"/>
            <a:ext cx="790499" cy="3134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Форекс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title" idx="4294967295"/>
          </p:nvPr>
        </p:nvSpPr>
        <p:spPr>
          <a:xfrm>
            <a:off x="1532401" y="195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Стоит обходить </a:t>
            </a:r>
            <a:r>
              <a:rPr sz="2000" i="1">
                <a:latin typeface="Georgia"/>
                <a:ea typeface="Georgia"/>
                <a:cs typeface="Georgia"/>
              </a:rPr>
              <a:t>стороной</a:t>
            </a:r>
          </a:p>
        </p:txBody>
      </p:sp>
      <p:pic>
        <p:nvPicPr>
          <p:cNvPr id="280" name="Shape 280"/>
          <p:cNvPicPr/>
          <p:nvPr/>
        </p:nvPicPr>
        <p:blipFill>
          <a:blip r:embed="rId2" cstate="print"/>
          <a:stretch/>
        </p:blipFill>
        <p:spPr>
          <a:xfrm>
            <a:off x="242300" y="1355275"/>
            <a:ext cx="1987089" cy="3091924"/>
          </a:xfrm>
          <a:prstGeom prst="rect">
            <a:avLst/>
          </a:prstGeom>
          <a:ln>
            <a:noFill/>
          </a:ln>
        </p:spPr>
      </p:pic>
      <p:pic>
        <p:nvPicPr>
          <p:cNvPr id="282" name="Shape 282"/>
          <p:cNvPicPr/>
          <p:nvPr/>
        </p:nvPicPr>
        <p:blipFill>
          <a:blip r:embed="rId3" cstate="print"/>
          <a:stretch/>
        </p:blipFill>
        <p:spPr>
          <a:xfrm>
            <a:off x="2562550" y="1550075"/>
            <a:ext cx="5949201" cy="14191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 flipH="1">
            <a:off x="909649" y="3958375"/>
            <a:ext cx="7953000" cy="99929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CCCCC"/>
            </a:solidFill>
            <a:prstDash val="solid"/>
            <a:headEnd type="none" w="lg" len="lg"/>
            <a:tailEnd type="none" w="lg" len="lg"/>
          </a:ln>
        </p:spPr>
      </p:sp>
      <p:sp>
        <p:nvSpPr>
          <p:cNvPr id="285" name="Shape 285"/>
          <p:cNvSpPr/>
          <p:nvPr/>
        </p:nvSpPr>
        <p:spPr>
          <a:xfrm>
            <a:off x="630300" y="1567449"/>
            <a:ext cx="2762699" cy="129567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Банк дал вам неполную или искаженную информацию, навязал не ту финансовую услугу за которой вы обратились (мисселинг)</a:t>
            </a: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title" idx="4294967295"/>
          </p:nvPr>
        </p:nvSpPr>
        <p:spPr>
          <a:xfrm>
            <a:off x="1532401" y="195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Примеры </a:t>
            </a:r>
            <a:r>
              <a:rPr sz="2000" i="1">
                <a:latin typeface="Georgia"/>
                <a:ea typeface="Georgia"/>
                <a:cs typeface="Georgia"/>
              </a:rPr>
              <a:t>нарушения </a:t>
            </a:r>
            <a:r>
              <a:rPr sz="2000" b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ваших прав</a:t>
            </a:r>
          </a:p>
        </p:txBody>
      </p:sp>
      <p:sp>
        <p:nvSpPr>
          <p:cNvPr id="287" name="Shape 287"/>
          <p:cNvSpPr/>
          <p:nvPr/>
        </p:nvSpPr>
        <p:spPr>
          <a:xfrm>
            <a:off x="3262900" y="1567449"/>
            <a:ext cx="2924399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 вас оформили кредит</a:t>
            </a:r>
            <a:r>
              <a:t/>
            </a:r>
            <a:br/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или за</a:t>
            </a:r>
            <a:r>
              <a:t>ё</a:t>
            </a: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м без вашего ведома</a:t>
            </a:r>
            <a:b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</a:t>
            </a:r>
            <a:r>
              <a:t>э</a:t>
            </a: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то уголовное</a:t>
            </a:r>
            <a:r>
              <a:t> </a:t>
            </a: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преступление</a:t>
            </a:r>
            <a:r>
              <a:t>!)</a:t>
            </a:r>
          </a:p>
        </p:txBody>
      </p:sp>
      <p:sp>
        <p:nvSpPr>
          <p:cNvPr id="288" name="Shape 288"/>
          <p:cNvSpPr/>
          <p:nvPr/>
        </p:nvSpPr>
        <p:spPr>
          <a:xfrm>
            <a:off x="6242725" y="1567400"/>
            <a:ext cx="2619899" cy="11024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Страховая компания </a:t>
            </a:r>
            <a:r>
              <a:t>навязывает</a:t>
            </a: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вам дополнительные услуги </a:t>
            </a:r>
            <a:b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 оформлении обязательного полиса</a:t>
            </a:r>
          </a:p>
        </p:txBody>
      </p:sp>
      <p:pic>
        <p:nvPicPr>
          <p:cNvPr id="290" name="Shape 290"/>
          <p:cNvPicPr/>
          <p:nvPr/>
        </p:nvPicPr>
        <p:blipFill>
          <a:blip r:embed="rId2" cstate="print"/>
          <a:stretch/>
        </p:blipFill>
        <p:spPr>
          <a:xfrm rot="-523146">
            <a:off x="842473" y="2703870"/>
            <a:ext cx="5165474" cy="2437480"/>
          </a:xfrm>
          <a:prstGeom prst="rect">
            <a:avLst/>
          </a:prstGeom>
          <a:ln>
            <a:noFill/>
          </a:ln>
        </p:spPr>
      </p:pic>
      <p:pic>
        <p:nvPicPr>
          <p:cNvPr id="292" name="Shape 292"/>
          <p:cNvPicPr/>
          <p:nvPr/>
        </p:nvPicPr>
        <p:blipFill>
          <a:blip r:embed="rId3" cstate="print"/>
          <a:stretch/>
        </p:blipFill>
        <p:spPr>
          <a:xfrm>
            <a:off x="687575" y="1157000"/>
            <a:ext cx="301575" cy="301575"/>
          </a:xfrm>
          <a:prstGeom prst="rect">
            <a:avLst/>
          </a:prstGeom>
          <a:ln>
            <a:noFill/>
          </a:ln>
        </p:spPr>
      </p:pic>
      <p:pic>
        <p:nvPicPr>
          <p:cNvPr id="294" name="Shape 294"/>
          <p:cNvPicPr/>
          <p:nvPr/>
        </p:nvPicPr>
        <p:blipFill>
          <a:blip r:embed="rId3" cstate="print"/>
          <a:stretch/>
        </p:blipFill>
        <p:spPr>
          <a:xfrm>
            <a:off x="3320024" y="1157000"/>
            <a:ext cx="301575" cy="301575"/>
          </a:xfrm>
          <a:prstGeom prst="rect">
            <a:avLst/>
          </a:prstGeom>
          <a:ln>
            <a:noFill/>
          </a:ln>
        </p:spPr>
      </p:pic>
      <p:pic>
        <p:nvPicPr>
          <p:cNvPr id="296" name="Shape 296"/>
          <p:cNvPicPr/>
          <p:nvPr/>
        </p:nvPicPr>
        <p:blipFill>
          <a:blip r:embed="rId3" cstate="print"/>
          <a:stretch/>
        </p:blipFill>
        <p:spPr>
          <a:xfrm>
            <a:off x="6312625" y="1157000"/>
            <a:ext cx="301575" cy="3015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4502150" y="1402625"/>
            <a:ext cx="4304698" cy="1227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-69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Обратитесь в правоохранительные органы</a:t>
            </a:r>
          </a:p>
          <a:p>
            <a:pPr marL="0" marR="0" lvl="0" indent="-69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-69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Обратитесь в Роспотребнадзор</a:t>
            </a:r>
          </a:p>
          <a:p>
            <a:pPr marL="0" marR="0" lvl="0" indent="-69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>
                <a:solidFill>
                  <a:schemeClr val="accent1"/>
                </a:solidFill>
              </a:rPr>
              <a:t>www.rospotrebnadzor.ru</a:t>
            </a:r>
          </a:p>
          <a:p>
            <a:pPr marL="0" marR="0" lvl="0" indent="-69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>
              <a:buClr>
                <a:srgbClr val="000000"/>
              </a:buClr>
            </a:pPr>
            <a:r>
              <a:t>Направьте письменное обращение </a:t>
            </a:r>
            <a:br/>
            <a:r>
              <a:t>в </a:t>
            </a:r>
            <a:r>
              <a:rPr b="1"/>
              <a:t>Службу по защите прав потребителей и обеспечению доступности финансовых услуг Банка России</a:t>
            </a:r>
            <a:r>
              <a:t> </a:t>
            </a:r>
          </a:p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/>
              <a:t/>
            </a:r>
            <a:br>
              <a:rPr sz="1200"/>
            </a:br>
            <a:r>
              <a:rPr sz="1200"/>
              <a:t>по электронной почте </a:t>
            </a:r>
            <a:r>
              <a:rPr sz="1200" b="1">
                <a:solidFill>
                  <a:schemeClr val="accent1"/>
                </a:solidFill>
              </a:rPr>
              <a:t>fps@cbr.ru</a:t>
            </a:r>
            <a:r>
              <a:rPr sz="1200"/>
              <a:t> </a:t>
            </a:r>
            <a:br>
              <a:rPr sz="1200"/>
            </a:br>
            <a:r>
              <a:rPr sz="1200"/>
              <a:t/>
            </a:r>
            <a:br>
              <a:rPr sz="1200"/>
            </a:br>
            <a:r>
              <a:rPr sz="1200"/>
              <a:t>или через интернет-приёмную </a:t>
            </a:r>
            <a:br>
              <a:rPr sz="1200"/>
            </a:br>
            <a:r>
              <a:rPr sz="1200"/>
              <a:t>на сайте </a:t>
            </a:r>
            <a:r>
              <a:rPr sz="1200" b="1">
                <a:solidFill>
                  <a:schemeClr val="accent1"/>
                </a:solidFill>
              </a:rPr>
              <a:t>www.cbr.ru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9" name="Shape 299"/>
          <p:cNvSpPr txBox="1">
            <a:spLocks noGrp="1"/>
          </p:cNvSpPr>
          <p:nvPr>
            <p:ph type="title" idx="4294967295"/>
          </p:nvPr>
        </p:nvSpPr>
        <p:spPr>
          <a:xfrm>
            <a:off x="1508726" y="177175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Что делать, если ваши права</a:t>
            </a:r>
            <a:br>
              <a:rPr sz="2000" b="1">
                <a:latin typeface="Arial"/>
                <a:ea typeface="Arial"/>
                <a:cs typeface="Arial"/>
              </a:rPr>
            </a:br>
            <a:r>
              <a:rPr sz="2000" b="1">
                <a:latin typeface="Arial"/>
                <a:ea typeface="Arial"/>
                <a:cs typeface="Arial"/>
              </a:rPr>
              <a:t>были </a:t>
            </a:r>
            <a:r>
              <a:rPr sz="2000" i="1">
                <a:latin typeface="Georgia"/>
                <a:ea typeface="Georgia"/>
                <a:cs typeface="Georgia"/>
              </a:rPr>
              <a:t>нарушены? </a:t>
            </a:r>
          </a:p>
        </p:txBody>
      </p:sp>
      <p:pic>
        <p:nvPicPr>
          <p:cNvPr id="301" name="Shape 301"/>
          <p:cNvPicPr/>
          <p:nvPr/>
        </p:nvPicPr>
        <p:blipFill>
          <a:blip r:embed="rId2" cstate="print"/>
          <a:stretch/>
        </p:blipFill>
        <p:spPr>
          <a:xfrm>
            <a:off x="940424" y="945723"/>
            <a:ext cx="2149675" cy="3941049"/>
          </a:xfrm>
          <a:prstGeom prst="rect">
            <a:avLst/>
          </a:prstGeom>
          <a:ln>
            <a:noFill/>
          </a:ln>
        </p:spPr>
      </p:pic>
      <p:pic>
        <p:nvPicPr>
          <p:cNvPr id="303" name="Shape 303"/>
          <p:cNvPicPr/>
          <p:nvPr/>
        </p:nvPicPr>
        <p:blipFill>
          <a:blip r:embed="rId3" cstate="print"/>
          <a:srcRect b="-37759"/>
          <a:stretch/>
        </p:blipFill>
        <p:spPr>
          <a:xfrm>
            <a:off x="4160225" y="1443500"/>
            <a:ext cx="215600" cy="297024"/>
          </a:xfrm>
          <a:prstGeom prst="rect">
            <a:avLst/>
          </a:prstGeom>
          <a:ln>
            <a:noFill/>
          </a:ln>
        </p:spPr>
      </p:pic>
      <p:pic>
        <p:nvPicPr>
          <p:cNvPr id="305" name="Shape 305"/>
          <p:cNvPicPr/>
          <p:nvPr/>
        </p:nvPicPr>
        <p:blipFill>
          <a:blip r:embed="rId3" cstate="print"/>
          <a:stretch/>
        </p:blipFill>
        <p:spPr>
          <a:xfrm>
            <a:off x="4160225" y="1904350"/>
            <a:ext cx="215600" cy="215600"/>
          </a:xfrm>
          <a:prstGeom prst="rect">
            <a:avLst/>
          </a:prstGeom>
          <a:ln>
            <a:noFill/>
          </a:ln>
        </p:spPr>
      </p:pic>
      <p:pic>
        <p:nvPicPr>
          <p:cNvPr id="307" name="Shape 307"/>
          <p:cNvPicPr/>
          <p:nvPr/>
        </p:nvPicPr>
        <p:blipFill>
          <a:blip r:embed="rId3" cstate="print"/>
          <a:stretch/>
        </p:blipFill>
        <p:spPr>
          <a:xfrm>
            <a:off x="4160225" y="2514725"/>
            <a:ext cx="215600" cy="21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407625" y="2072775"/>
            <a:ext cx="2457300" cy="12278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Вести уч</a:t>
            </a:r>
            <a:r>
              <a:t>ё</a:t>
            </a:r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 доходов</a:t>
            </a:r>
            <a:r>
              <a:t/>
            </a:r>
            <a:br/>
            <a:r>
              <a: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расходов, иметь финансовую «подушку безопасности»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title" idx="4294967295"/>
          </p:nvPr>
        </p:nvSpPr>
        <p:spPr>
          <a:xfrm>
            <a:off x="1525351" y="183675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Чтобы стать </a:t>
            </a:r>
            <a:r>
              <a:rPr sz="2000" i="1">
                <a:latin typeface="Georgia"/>
                <a:ea typeface="Georgia"/>
                <a:cs typeface="Georgia"/>
              </a:rPr>
              <a:t>успешным</a:t>
            </a:r>
            <a:r>
              <a:rPr sz="2000" b="1">
                <a:latin typeface="Arial"/>
                <a:ea typeface="Arial"/>
                <a:cs typeface="Arial"/>
              </a:rPr>
              <a:t/>
            </a:r>
            <a:br>
              <a:rPr sz="2000" b="1">
                <a:latin typeface="Arial"/>
                <a:ea typeface="Arial"/>
                <a:cs typeface="Arial"/>
              </a:rPr>
            </a:br>
            <a:r>
              <a:rPr sz="2000" b="1">
                <a:latin typeface="Arial"/>
                <a:ea typeface="Arial"/>
                <a:cs typeface="Arial"/>
              </a:rPr>
              <a:t>и достичь финансовых целей, необходимо</a:t>
            </a:r>
            <a:r>
              <a:rPr sz="2000" i="1">
                <a:latin typeface="Georgia"/>
                <a:ea typeface="Georgia"/>
                <a:cs typeface="Georgia"/>
              </a:rPr>
              <a:t> </a:t>
            </a:r>
          </a:p>
        </p:txBody>
      </p:sp>
      <p:sp>
        <p:nvSpPr>
          <p:cNvPr id="311" name="Shape 311"/>
          <p:cNvSpPr/>
          <p:nvPr/>
        </p:nvSpPr>
        <p:spPr>
          <a:xfrm>
            <a:off x="657825" y="3880425"/>
            <a:ext cx="1956899" cy="6657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Изучать финансовые услуги и инструменты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6376050" y="2072775"/>
            <a:ext cx="1956900" cy="4994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Избегать финансовых ошибок и помнить </a:t>
            </a:r>
            <a:br>
              <a:rPr>
                <a:solidFill>
                  <a:schemeClr val="dk1"/>
                </a:solidFill>
              </a:rPr>
            </a:br>
            <a:r>
              <a:rPr>
                <a:solidFill>
                  <a:schemeClr val="dk1"/>
                </a:solidFill>
              </a:rPr>
              <a:t>о рисках 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6440550" y="3880425"/>
            <a:ext cx="1827900" cy="12278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Знать и отстаивать свои права</a:t>
            </a:r>
          </a:p>
        </p:txBody>
      </p:sp>
      <p:pic>
        <p:nvPicPr>
          <p:cNvPr id="315" name="Shape 315"/>
          <p:cNvPicPr/>
          <p:nvPr/>
        </p:nvPicPr>
        <p:blipFill>
          <a:blip r:embed="rId2" cstate="print"/>
          <a:stretch/>
        </p:blipFill>
        <p:spPr>
          <a:xfrm>
            <a:off x="1411625" y="1527999"/>
            <a:ext cx="449300" cy="449300"/>
          </a:xfrm>
          <a:prstGeom prst="rect">
            <a:avLst/>
          </a:prstGeom>
          <a:ln>
            <a:noFill/>
          </a:ln>
        </p:spPr>
      </p:pic>
      <p:pic>
        <p:nvPicPr>
          <p:cNvPr id="317" name="Shape 317"/>
          <p:cNvPicPr/>
          <p:nvPr/>
        </p:nvPicPr>
        <p:blipFill>
          <a:blip r:embed="rId2" cstate="print"/>
          <a:stretch/>
        </p:blipFill>
        <p:spPr>
          <a:xfrm>
            <a:off x="1411625" y="3369149"/>
            <a:ext cx="449300" cy="449300"/>
          </a:xfrm>
          <a:prstGeom prst="rect">
            <a:avLst/>
          </a:prstGeom>
          <a:ln>
            <a:noFill/>
          </a:ln>
        </p:spPr>
      </p:pic>
      <p:pic>
        <p:nvPicPr>
          <p:cNvPr id="319" name="Shape 319"/>
          <p:cNvPicPr/>
          <p:nvPr/>
        </p:nvPicPr>
        <p:blipFill>
          <a:blip r:embed="rId2" cstate="print"/>
          <a:stretch/>
        </p:blipFill>
        <p:spPr>
          <a:xfrm>
            <a:off x="7129850" y="1527999"/>
            <a:ext cx="449299" cy="449300"/>
          </a:xfrm>
          <a:prstGeom prst="rect">
            <a:avLst/>
          </a:prstGeom>
          <a:ln>
            <a:noFill/>
          </a:ln>
        </p:spPr>
      </p:pic>
      <p:pic>
        <p:nvPicPr>
          <p:cNvPr id="321" name="Shape 321"/>
          <p:cNvPicPr/>
          <p:nvPr/>
        </p:nvPicPr>
        <p:blipFill>
          <a:blip r:embed="rId2" cstate="print"/>
          <a:stretch/>
        </p:blipFill>
        <p:spPr>
          <a:xfrm>
            <a:off x="7129850" y="3369149"/>
            <a:ext cx="449299" cy="449300"/>
          </a:xfrm>
          <a:prstGeom prst="rect">
            <a:avLst/>
          </a:prstGeom>
          <a:ln>
            <a:noFill/>
          </a:ln>
        </p:spPr>
      </p:pic>
      <p:pic>
        <p:nvPicPr>
          <p:cNvPr id="323" name="Shape 323"/>
          <p:cNvPicPr/>
          <p:nvPr/>
        </p:nvPicPr>
        <p:blipFill>
          <a:blip r:embed="rId3" cstate="print"/>
          <a:stretch/>
        </p:blipFill>
        <p:spPr>
          <a:xfrm>
            <a:off x="2832224" y="1286171"/>
            <a:ext cx="3645987" cy="35578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632424" y="946912"/>
            <a:ext cx="3617400" cy="18713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Актуальные финансовые новости:</a:t>
            </a:r>
          </a:p>
          <a:p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r>
              <a: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Всероссийский Персональный навигатор по финансам </a:t>
            </a:r>
            <a:r>
              <a: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МОИ ФИНАНСЫ </a:t>
            </a:r>
            <a:r>
              <a:rPr sz="1400" b="1" i="0" u="none">
                <a:solidFill>
                  <a:srgbClr val="4F81BD"/>
                </a:solidFill>
                <a:latin typeface="Arial"/>
                <a:ea typeface="Arial"/>
                <a:cs typeface="Arial"/>
              </a:rPr>
              <a:t>https://моифинансы.рф/</a:t>
            </a:r>
          </a:p>
          <a:p>
            <a:pPr marL="0" marR="0" lvl="0" indent="-6984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-6984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Сообщество </a:t>
            </a:r>
            <a:r>
              <a: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ФИН21</a:t>
            </a:r>
            <a:r>
              <a: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(Центр финансовой грамотности Чувашии) </a:t>
            </a:r>
            <a:r>
              <a:rPr sz="14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ВКонтакте:</a:t>
            </a:r>
            <a:r>
              <a:t> </a:t>
            </a:r>
          </a:p>
          <a:p>
            <a:pPr marL="0" marR="0" lvl="0" indent="-698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br/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title" idx="4294967295"/>
          </p:nvPr>
        </p:nvSpPr>
        <p:spPr>
          <a:xfrm>
            <a:off x="1532401" y="195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Источники информации</a:t>
            </a:r>
          </a:p>
        </p:txBody>
      </p:sp>
      <p:pic>
        <p:nvPicPr>
          <p:cNvPr id="328" name="Shape 328"/>
          <p:cNvPicPr/>
          <p:nvPr/>
        </p:nvPicPr>
        <p:blipFill>
          <a:blip r:embed="rId2" cstate="print"/>
          <a:stretch/>
        </p:blipFill>
        <p:spPr>
          <a:xfrm>
            <a:off x="3662773" y="943049"/>
            <a:ext cx="5453174" cy="3852300"/>
          </a:xfrm>
          <a:prstGeom prst="rect">
            <a:avLst/>
          </a:prstGeom>
          <a:ln>
            <a:noFill/>
          </a:ln>
        </p:spPr>
      </p:pic>
      <p:pic>
        <p:nvPicPr>
          <p:cNvPr id="330" name="Shape 330"/>
          <p:cNvPicPr/>
          <p:nvPr/>
        </p:nvPicPr>
        <p:blipFill>
          <a:blip r:embed="rId3" cstate="print"/>
          <a:stretch/>
        </p:blipFill>
        <p:spPr>
          <a:xfrm>
            <a:off x="1115615" y="2818266"/>
            <a:ext cx="2173573" cy="21735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 idx="4294967295"/>
          </p:nvPr>
        </p:nvSpPr>
        <p:spPr>
          <a:xfrm>
            <a:off x="0" y="35225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 узнаете, </a:t>
            </a:r>
            <a:r>
              <a:rPr sz="3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как:</a:t>
            </a:r>
          </a:p>
        </p:txBody>
      </p:sp>
      <p:sp>
        <p:nvSpPr>
          <p:cNvPr id="57" name="Shape 57"/>
          <p:cNvSpPr/>
          <p:nvPr/>
        </p:nvSpPr>
        <p:spPr>
          <a:xfrm>
            <a:off x="428400" y="1126700"/>
            <a:ext cx="1457100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u="none" strike="noStrike" cap="none">
                <a:solidFill>
                  <a:srgbClr val="000000"/>
                </a:solidFill>
              </a:rPr>
              <a:t>Управлять расходами </a:t>
            </a:r>
            <a:br>
              <a:rPr b="0" i="0" u="none" strike="noStrike" cap="none">
                <a:solidFill>
                  <a:srgbClr val="000000"/>
                </a:solidFill>
              </a:rPr>
            </a:br>
            <a:r>
              <a:rPr b="0" i="0" u="none" strike="noStrike" cap="none">
                <a:solidFill>
                  <a:srgbClr val="000000"/>
                </a:solidFill>
              </a:rPr>
              <a:t>и доходами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Shape 59"/>
          <p:cNvPicPr/>
          <p:nvPr/>
        </p:nvPicPr>
        <p:blipFill>
          <a:blip r:embed="rId2" cstate="print"/>
          <a:stretch/>
        </p:blipFill>
        <p:spPr>
          <a:xfrm>
            <a:off x="1765699" y="2318625"/>
            <a:ext cx="5046872" cy="2530148"/>
          </a:xfrm>
          <a:prstGeom prst="rect">
            <a:avLst/>
          </a:prstGeom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2036175" y="1126700"/>
            <a:ext cx="1344900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Составлять финансовый</a:t>
            </a:r>
            <a:br>
              <a:rPr>
                <a:solidFill>
                  <a:schemeClr val="dk1"/>
                </a:solidFill>
              </a:rPr>
            </a:br>
            <a:r>
              <a:rPr>
                <a:solidFill>
                  <a:schemeClr val="dk1"/>
                </a:solidFill>
              </a:rPr>
              <a:t>план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304725" y="1126700"/>
            <a:ext cx="2186700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Пользоваться </a:t>
            </a:r>
            <a:br>
              <a:rPr>
                <a:solidFill>
                  <a:schemeClr val="dk1"/>
                </a:solidFill>
              </a:rPr>
            </a:br>
            <a:r>
              <a:rPr>
                <a:solidFill>
                  <a:schemeClr val="dk1"/>
                </a:solidFill>
              </a:rPr>
              <a:t>финансовыми инструментами </a:t>
            </a:r>
            <a:br>
              <a:rPr>
                <a:solidFill>
                  <a:schemeClr val="dk1"/>
                </a:solidFill>
              </a:rPr>
            </a:br>
            <a:r>
              <a:rPr>
                <a:solidFill>
                  <a:schemeClr val="dk1"/>
                </a:solidFill>
              </a:rPr>
              <a:t>и услугами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" name="Shape 62"/>
          <p:cNvSpPr/>
          <p:nvPr/>
        </p:nvSpPr>
        <p:spPr>
          <a:xfrm>
            <a:off x="5415225" y="1126700"/>
            <a:ext cx="1597499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Избегать финансовых ошибок и понимать риски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7069600" y="1126700"/>
            <a:ext cx="1693499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Отстаивать свои права в мире финансов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 idx="4294967295"/>
          </p:nvPr>
        </p:nvSpPr>
        <p:spPr>
          <a:xfrm>
            <a:off x="0" y="-14350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Что отличает </a:t>
            </a:r>
            <a:r>
              <a:rPr sz="2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финансово</a:t>
            </a:r>
            <a:r>
              <a:rPr sz="2000" b="1">
                <a:latin typeface="Arial"/>
                <a:ea typeface="Arial"/>
                <a:cs typeface="Arial"/>
              </a:rPr>
              <a:t> </a:t>
            </a:r>
            <a:r>
              <a: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грамотного человека?</a:t>
            </a:r>
          </a:p>
        </p:txBody>
      </p:sp>
      <p:pic>
        <p:nvPicPr>
          <p:cNvPr id="67" name="Shape 67"/>
          <p:cNvPicPr/>
          <p:nvPr/>
        </p:nvPicPr>
        <p:blipFill>
          <a:blip r:embed="rId2" cstate="print"/>
          <a:stretch/>
        </p:blipFill>
        <p:spPr>
          <a:xfrm>
            <a:off x="3766915" y="1136929"/>
            <a:ext cx="1202692" cy="3280957"/>
          </a:xfrm>
          <a:prstGeom prst="rect">
            <a:avLst/>
          </a:prstGeom>
          <a:ln>
            <a:noFill/>
          </a:ln>
        </p:spPr>
      </p:pic>
      <p:pic>
        <p:nvPicPr>
          <p:cNvPr id="69" name="Shape 69"/>
          <p:cNvPicPr/>
          <p:nvPr/>
        </p:nvPicPr>
        <p:blipFill>
          <a:blip r:embed="rId3" cstate="print"/>
          <a:stretch/>
        </p:blipFill>
        <p:spPr>
          <a:xfrm>
            <a:off x="2286532" y="1118737"/>
            <a:ext cx="733765" cy="733765"/>
          </a:xfrm>
          <a:prstGeom prst="rect">
            <a:avLst/>
          </a:prstGeom>
          <a:ln>
            <a:noFill/>
          </a:ln>
        </p:spPr>
      </p:pic>
      <p:pic>
        <p:nvPicPr>
          <p:cNvPr id="71" name="Shape 71"/>
          <p:cNvPicPr/>
          <p:nvPr/>
        </p:nvPicPr>
        <p:blipFill>
          <a:blip r:embed="rId4" cstate="print"/>
          <a:stretch/>
        </p:blipFill>
        <p:spPr>
          <a:xfrm>
            <a:off x="850258" y="2006452"/>
            <a:ext cx="733765" cy="733765"/>
          </a:xfrm>
          <a:prstGeom prst="rect">
            <a:avLst/>
          </a:prstGeom>
          <a:ln>
            <a:noFill/>
          </a:ln>
        </p:spPr>
      </p:pic>
      <p:pic>
        <p:nvPicPr>
          <p:cNvPr id="73" name="Shape 73"/>
          <p:cNvPicPr/>
          <p:nvPr/>
        </p:nvPicPr>
        <p:blipFill>
          <a:blip r:embed="rId5" cstate="print"/>
          <a:stretch/>
        </p:blipFill>
        <p:spPr>
          <a:xfrm>
            <a:off x="2253882" y="3177056"/>
            <a:ext cx="733765" cy="733764"/>
          </a:xfrm>
          <a:prstGeom prst="rect">
            <a:avLst/>
          </a:prstGeom>
          <a:ln>
            <a:noFill/>
          </a:ln>
        </p:spPr>
      </p:pic>
      <p:pic>
        <p:nvPicPr>
          <p:cNvPr id="75" name="Shape 75"/>
          <p:cNvPicPr/>
          <p:nvPr/>
        </p:nvPicPr>
        <p:blipFill>
          <a:blip r:embed="rId6" cstate="print"/>
          <a:stretch/>
        </p:blipFill>
        <p:spPr>
          <a:xfrm>
            <a:off x="5463510" y="1118737"/>
            <a:ext cx="733764" cy="733765"/>
          </a:xfrm>
          <a:prstGeom prst="rect">
            <a:avLst/>
          </a:prstGeom>
          <a:ln>
            <a:noFill/>
          </a:ln>
        </p:spPr>
      </p:pic>
      <p:pic>
        <p:nvPicPr>
          <p:cNvPr id="77" name="Shape 77"/>
          <p:cNvPicPr/>
          <p:nvPr/>
        </p:nvPicPr>
        <p:blipFill>
          <a:blip r:embed="rId7" cstate="print"/>
          <a:stretch/>
        </p:blipFill>
        <p:spPr>
          <a:xfrm>
            <a:off x="7043567" y="2026062"/>
            <a:ext cx="733765" cy="733764"/>
          </a:xfrm>
          <a:prstGeom prst="rect">
            <a:avLst/>
          </a:prstGeom>
          <a:ln>
            <a:noFill/>
          </a:ln>
        </p:spPr>
      </p:pic>
      <p:pic>
        <p:nvPicPr>
          <p:cNvPr id="79" name="Shape 79"/>
          <p:cNvPicPr/>
          <p:nvPr/>
        </p:nvPicPr>
        <p:blipFill>
          <a:blip r:embed="rId8" cstate="print"/>
          <a:stretch/>
        </p:blipFill>
        <p:spPr>
          <a:xfrm>
            <a:off x="5545402" y="3214615"/>
            <a:ext cx="733764" cy="733764"/>
          </a:xfrm>
          <a:prstGeom prst="rect">
            <a:avLst/>
          </a:prstGeom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1790649" y="1906474"/>
            <a:ext cx="1748098" cy="71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Ведёт учет доходов </a:t>
            </a:r>
            <a:br/>
            <a:r>
              <a:t>и расходов</a:t>
            </a:r>
          </a:p>
        </p:txBody>
      </p:sp>
      <p:sp>
        <p:nvSpPr>
          <p:cNvPr id="81" name="Shape 81"/>
          <p:cNvSpPr/>
          <p:nvPr/>
        </p:nvSpPr>
        <p:spPr>
          <a:xfrm>
            <a:off x="555982" y="2821614"/>
            <a:ext cx="1343099" cy="4376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Знает свои права</a:t>
            </a:r>
          </a:p>
        </p:txBody>
      </p:sp>
      <p:sp>
        <p:nvSpPr>
          <p:cNvPr id="82" name="Shape 82"/>
          <p:cNvSpPr/>
          <p:nvPr/>
        </p:nvSpPr>
        <p:spPr>
          <a:xfrm>
            <a:off x="1710775" y="4010175"/>
            <a:ext cx="1797000" cy="7190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Владеет актуальной информацией </a:t>
            </a:r>
            <a:br/>
            <a:r>
              <a:t>о финансах</a:t>
            </a:r>
          </a:p>
        </p:txBody>
      </p:sp>
      <p:sp>
        <p:nvSpPr>
          <p:cNvPr id="83" name="Shape 83"/>
          <p:cNvSpPr/>
          <p:nvPr/>
        </p:nvSpPr>
        <p:spPr>
          <a:xfrm>
            <a:off x="5109225" y="4010175"/>
            <a:ext cx="1662598" cy="7190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Умеет выбирать финансовые услуги</a:t>
            </a:r>
          </a:p>
        </p:txBody>
      </p:sp>
      <p:sp>
        <p:nvSpPr>
          <p:cNvPr id="84" name="Shape 84"/>
          <p:cNvSpPr/>
          <p:nvPr/>
        </p:nvSpPr>
        <p:spPr>
          <a:xfrm>
            <a:off x="6533399" y="2821625"/>
            <a:ext cx="1748098" cy="4377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Тратит меньше, </a:t>
            </a:r>
            <a:br/>
            <a:r>
              <a:t>чем зарабатывает</a:t>
            </a:r>
          </a:p>
        </p:txBody>
      </p:sp>
      <p:sp>
        <p:nvSpPr>
          <p:cNvPr id="85" name="Shape 85"/>
          <p:cNvSpPr/>
          <p:nvPr/>
        </p:nvSpPr>
        <p:spPr>
          <a:xfrm>
            <a:off x="5164580" y="1906478"/>
            <a:ext cx="1343098" cy="71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Имеет</a:t>
            </a:r>
            <a:br/>
            <a:r>
              <a:t>сбережения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/>
          <p:nvPr/>
        </p:nvPicPr>
        <p:blipFill>
          <a:blip r:embed="rId2" cstate="print"/>
          <a:stretch/>
        </p:blipFill>
        <p:spPr>
          <a:xfrm>
            <a:off x="3024225" y="1887700"/>
            <a:ext cx="2517201" cy="2743749"/>
          </a:xfrm>
          <a:prstGeom prst="rect">
            <a:avLst/>
          </a:prstGeom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1545200" y="2228525"/>
            <a:ext cx="1077600" cy="3242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R="0" lvl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Транспорт</a:t>
            </a:r>
          </a:p>
          <a:p>
            <a:pPr marR="0" lvl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/>
          <p:nvPr/>
        </p:nvPicPr>
        <p:blipFill>
          <a:blip r:embed="rId3" cstate="print"/>
          <a:stretch/>
        </p:blipFill>
        <p:spPr>
          <a:xfrm>
            <a:off x="5933850" y="2081900"/>
            <a:ext cx="2040550" cy="1769174"/>
          </a:xfrm>
          <a:prstGeom prst="rect">
            <a:avLst/>
          </a:prstGeom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title" idx="4294967295"/>
          </p:nvPr>
        </p:nvSpPr>
        <p:spPr>
          <a:xfrm>
            <a:off x="0" y="-14350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Как распоряжаются деньгами</a:t>
            </a:r>
            <a:r>
              <a: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i="1">
                <a:latin typeface="Georgia"/>
                <a:ea typeface="Georgia"/>
                <a:cs typeface="Georgia"/>
              </a:rPr>
              <a:t>взрослые</a:t>
            </a:r>
            <a:r>
              <a:rPr sz="2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?</a:t>
            </a:r>
          </a:p>
        </p:txBody>
      </p:sp>
      <p:sp>
        <p:nvSpPr>
          <p:cNvPr id="93" name="Shape 93"/>
          <p:cNvSpPr/>
          <p:nvPr/>
        </p:nvSpPr>
        <p:spPr>
          <a:xfrm>
            <a:off x="491724" y="1719700"/>
            <a:ext cx="2950499" cy="2999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Развлечения и путешествия</a:t>
            </a:r>
          </a:p>
          <a:p>
            <a:pPr lvl="0" algn="r">
              <a:lnSpc>
                <a:spcPct val="114999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algn="r">
              <a:lnSpc>
                <a:spcPct val="114999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algn="r">
              <a:lnSpc>
                <a:spcPct val="114999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R="0" lvl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5838875" y="1296025"/>
            <a:ext cx="3000900" cy="74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Оплата товаров и услуг </a:t>
            </a:r>
            <a:br>
              <a:rPr>
                <a:solidFill>
                  <a:schemeClr val="dk1"/>
                </a:solidFill>
              </a:rPr>
            </a:br>
            <a:r>
              <a:rPr>
                <a:solidFill>
                  <a:schemeClr val="dk1"/>
                </a:solidFill>
              </a:rPr>
              <a:t>(продукты, одежда, парикмахер)</a:t>
            </a:r>
          </a:p>
        </p:txBody>
      </p:sp>
      <p:sp>
        <p:nvSpPr>
          <p:cNvPr id="95" name="Shape 95"/>
          <p:cNvSpPr/>
          <p:nvPr/>
        </p:nvSpPr>
        <p:spPr>
          <a:xfrm rot="10800000" flipH="1">
            <a:off x="5210375" y="1572800"/>
            <a:ext cx="628500" cy="602399"/>
          </a:xfrm>
          <a:prstGeom prst="straightConnector1">
            <a:avLst/>
          </a:prstGeom>
          <a:noFill/>
          <a:ln w="28575">
            <a:solidFill>
              <a:srgbClr val="F3D9C7"/>
            </a:solidFill>
            <a:prstDash val="solid"/>
            <a:headEnd type="none" w="lg" len="lg"/>
            <a:tailEnd type="none" w="lg" len="lg"/>
          </a:ln>
        </p:spPr>
      </p:sp>
      <p:sp>
        <p:nvSpPr>
          <p:cNvPr id="96" name="Shape 96"/>
          <p:cNvSpPr/>
          <p:nvPr/>
        </p:nvSpPr>
        <p:spPr>
          <a:xfrm flipH="1">
            <a:off x="2725650" y="3416400"/>
            <a:ext cx="154200" cy="34499"/>
          </a:xfrm>
          <a:prstGeom prst="straightConnector1">
            <a:avLst/>
          </a:prstGeom>
          <a:noFill/>
          <a:ln w="28575">
            <a:solidFill>
              <a:srgbClr val="F3D9C7"/>
            </a:solidFill>
            <a:prstDash val="solid"/>
            <a:headEnd type="none" w="lg" len="lg"/>
            <a:tailEnd type="none" w="lg" len="lg"/>
          </a:ln>
        </p:spPr>
      </p:sp>
      <p:sp>
        <p:nvSpPr>
          <p:cNvPr id="97" name="Shape 97"/>
          <p:cNvSpPr/>
          <p:nvPr/>
        </p:nvSpPr>
        <p:spPr>
          <a:xfrm rot="10800000">
            <a:off x="2675125" y="2386025"/>
            <a:ext cx="372299" cy="129600"/>
          </a:xfrm>
          <a:prstGeom prst="straightConnector1">
            <a:avLst/>
          </a:prstGeom>
          <a:noFill/>
          <a:ln w="28575">
            <a:solidFill>
              <a:srgbClr val="F3D9C7"/>
            </a:solidFill>
            <a:prstDash val="solid"/>
            <a:headEnd type="none" w="lg" len="lg"/>
            <a:tailEnd type="none" w="lg" len="lg"/>
          </a:ln>
        </p:spPr>
      </p:sp>
      <p:sp>
        <p:nvSpPr>
          <p:cNvPr id="98" name="Shape 98"/>
          <p:cNvSpPr txBox="1"/>
          <p:nvPr/>
        </p:nvSpPr>
        <p:spPr>
          <a:xfrm>
            <a:off x="122825" y="3380549"/>
            <a:ext cx="2571300" cy="64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Обязательные</a:t>
            </a:r>
            <a:br>
              <a:rPr>
                <a:solidFill>
                  <a:schemeClr val="dk1"/>
                </a:solidFill>
              </a:rPr>
            </a:br>
            <a:r>
              <a:rPr>
                <a:solidFill>
                  <a:schemeClr val="dk1"/>
                </a:solidFill>
              </a:rPr>
              <a:t>платежи и взносы (коммунальные услуги)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415544" y="3051432"/>
            <a:ext cx="1111977" cy="2991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sz="24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60 %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365825" y="3255123"/>
            <a:ext cx="831298" cy="2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sz="1500">
                <a:solidFill>
                  <a:srgbClr val="FFFFFF"/>
                </a:solidFill>
                <a:latin typeface="Georgia"/>
                <a:ea typeface="Georgia"/>
                <a:cs typeface="Georgia"/>
              </a:rPr>
              <a:t>18 %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365815" y="2682984"/>
            <a:ext cx="831298" cy="2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sz="1500">
                <a:solidFill>
                  <a:srgbClr val="FFFFFF"/>
                </a:solidFill>
                <a:latin typeface="Georgia"/>
                <a:ea typeface="Georgia"/>
                <a:cs typeface="Georgia"/>
              </a:rPr>
              <a:t>10 %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643850" y="2301565"/>
            <a:ext cx="699899" cy="2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rgbClr val="FFFFFF"/>
                </a:solidFill>
                <a:latin typeface="Georgia"/>
                <a:ea typeface="Georgia"/>
                <a:cs typeface="Georgia"/>
              </a:rPr>
              <a:t>7 %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365725" y="1019125"/>
            <a:ext cx="1457099" cy="27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Сбережения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675125" y="1378812"/>
            <a:ext cx="1344600" cy="29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Образование</a:t>
            </a:r>
          </a:p>
        </p:txBody>
      </p:sp>
      <p:sp>
        <p:nvSpPr>
          <p:cNvPr id="105" name="Shape 105"/>
          <p:cNvSpPr/>
          <p:nvPr/>
        </p:nvSpPr>
        <p:spPr>
          <a:xfrm>
            <a:off x="3442225" y="1921000"/>
            <a:ext cx="70499" cy="98699"/>
          </a:xfrm>
          <a:prstGeom prst="straightConnector1">
            <a:avLst/>
          </a:prstGeom>
          <a:noFill/>
          <a:ln w="28575">
            <a:solidFill>
              <a:srgbClr val="F3D9C7"/>
            </a:solidFill>
            <a:prstDash val="solid"/>
            <a:headEnd type="none" w="lg" len="lg"/>
            <a:tailEnd type="none" w="lg" len="lg"/>
          </a:ln>
        </p:spPr>
      </p:sp>
      <p:sp>
        <p:nvSpPr>
          <p:cNvPr id="106" name="Shape 106"/>
          <p:cNvSpPr/>
          <p:nvPr/>
        </p:nvSpPr>
        <p:spPr>
          <a:xfrm>
            <a:off x="3873250" y="1651075"/>
            <a:ext cx="38399" cy="173400"/>
          </a:xfrm>
          <a:prstGeom prst="straightConnector1">
            <a:avLst/>
          </a:prstGeom>
          <a:noFill/>
          <a:ln w="28575">
            <a:solidFill>
              <a:srgbClr val="F3D9C7"/>
            </a:solidFill>
            <a:prstDash val="solid"/>
            <a:headEnd type="none" w="lg" len="lg"/>
            <a:tailEnd type="none" w="lg" len="lg"/>
          </a:ln>
        </p:spPr>
      </p:sp>
      <p:sp>
        <p:nvSpPr>
          <p:cNvPr id="107" name="Shape 107"/>
          <p:cNvSpPr/>
          <p:nvPr/>
        </p:nvSpPr>
        <p:spPr>
          <a:xfrm rot="10800000">
            <a:off x="4094275" y="1296025"/>
            <a:ext cx="26699" cy="502199"/>
          </a:xfrm>
          <a:prstGeom prst="straightConnector1">
            <a:avLst/>
          </a:prstGeom>
          <a:noFill/>
          <a:ln w="28575">
            <a:solidFill>
              <a:srgbClr val="F3D9C7"/>
            </a:solidFill>
            <a:prstDash val="solid"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/>
          <p:nvPr/>
        </p:nvPicPr>
        <p:blipFill>
          <a:blip r:embed="rId2" cstate="print"/>
          <a:stretch/>
        </p:blipFill>
        <p:spPr>
          <a:xfrm>
            <a:off x="6194437" y="1393925"/>
            <a:ext cx="1540875" cy="1001550"/>
          </a:xfrm>
          <a:prstGeom prst="rect">
            <a:avLst/>
          </a:prstGeom>
          <a:ln>
            <a:noFill/>
          </a:ln>
        </p:spPr>
      </p:pic>
      <p:pic>
        <p:nvPicPr>
          <p:cNvPr id="112" name="Shape 112"/>
          <p:cNvPicPr/>
          <p:nvPr/>
        </p:nvPicPr>
        <p:blipFill>
          <a:blip r:embed="rId3" cstate="print"/>
          <a:stretch/>
        </p:blipFill>
        <p:spPr>
          <a:xfrm>
            <a:off x="1301525" y="1470224"/>
            <a:ext cx="1481024" cy="1001561"/>
          </a:xfrm>
          <a:prstGeom prst="rect">
            <a:avLst/>
          </a:prstGeom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1617219" y="2214461"/>
            <a:ext cx="1062600" cy="231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Велосипед</a:t>
            </a:r>
          </a:p>
        </p:txBody>
      </p:sp>
      <p:sp>
        <p:nvSpPr>
          <p:cNvPr id="114" name="Shape 114"/>
          <p:cNvSpPr/>
          <p:nvPr/>
        </p:nvSpPr>
        <p:spPr>
          <a:xfrm>
            <a:off x="2884812" y="3588475"/>
            <a:ext cx="1259700" cy="3707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Телефон</a:t>
            </a:r>
            <a:r>
              <a:rPr sz="1300" b="1">
                <a:latin typeface="Calibri"/>
                <a:ea typeface="Calibri"/>
                <a:cs typeface="Calibri"/>
              </a:rPr>
              <a:t/>
            </a:r>
            <a:br>
              <a:rPr sz="1300" b="1">
                <a:latin typeface="Calibri"/>
                <a:ea typeface="Calibri"/>
                <a:cs typeface="Calibri"/>
              </a:rPr>
            </a:br>
            <a:r>
              <a:rPr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 планшет</a:t>
            </a:r>
          </a:p>
        </p:txBody>
      </p:sp>
      <p:sp>
        <p:nvSpPr>
          <p:cNvPr id="115" name="Shape 115"/>
          <p:cNvSpPr/>
          <p:nvPr/>
        </p:nvSpPr>
        <p:spPr>
          <a:xfrm>
            <a:off x="6401944" y="2163678"/>
            <a:ext cx="1062600" cy="231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Машина</a:t>
            </a:r>
          </a:p>
        </p:txBody>
      </p:sp>
      <p:sp>
        <p:nvSpPr>
          <p:cNvPr id="116" name="Shape 116"/>
          <p:cNvSpPr/>
          <p:nvPr/>
        </p:nvSpPr>
        <p:spPr>
          <a:xfrm>
            <a:off x="4833946" y="3277377"/>
            <a:ext cx="1062599" cy="2309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1">
                <a:latin typeface="Calibri"/>
                <a:ea typeface="Calibri"/>
                <a:cs typeface="Calibri"/>
              </a:rPr>
              <a:t>Образование</a:t>
            </a:r>
          </a:p>
        </p:txBody>
      </p:sp>
      <p:sp>
        <p:nvSpPr>
          <p:cNvPr id="117" name="Shape 117"/>
          <p:cNvSpPr/>
          <p:nvPr/>
        </p:nvSpPr>
        <p:spPr>
          <a:xfrm>
            <a:off x="4817640" y="1951872"/>
            <a:ext cx="1062599" cy="231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1">
                <a:latin typeface="Calibri"/>
                <a:ea typeface="Calibri"/>
                <a:cs typeface="Calibri"/>
              </a:rPr>
              <a:t>Отдых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 idx="4294967295"/>
          </p:nvPr>
        </p:nvSpPr>
        <p:spPr>
          <a:xfrm>
            <a:off x="1532401" y="-143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Как</a:t>
            </a:r>
            <a:r>
              <a: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i="1">
                <a:latin typeface="Georgia"/>
                <a:ea typeface="Georgia"/>
                <a:cs typeface="Georgia"/>
              </a:rPr>
              <a:t>меняются</a:t>
            </a:r>
            <a:r>
              <a:rPr sz="2000" b="1">
                <a:latin typeface="Arial"/>
                <a:ea typeface="Arial"/>
                <a:cs typeface="Arial"/>
              </a:rPr>
              <a:t> наши цели</a:t>
            </a:r>
            <a:r>
              <a: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?</a:t>
            </a:r>
          </a:p>
        </p:txBody>
      </p:sp>
      <p:pic>
        <p:nvPicPr>
          <p:cNvPr id="120" name="Shape 120"/>
          <p:cNvPicPr/>
          <p:nvPr/>
        </p:nvPicPr>
        <p:blipFill>
          <a:blip r:embed="rId4" cstate="print"/>
          <a:stretch/>
        </p:blipFill>
        <p:spPr>
          <a:xfrm>
            <a:off x="581875" y="2076075"/>
            <a:ext cx="796400" cy="2750951"/>
          </a:xfrm>
          <a:prstGeom prst="rect">
            <a:avLst/>
          </a:prstGeom>
          <a:ln>
            <a:noFill/>
          </a:ln>
        </p:spPr>
      </p:pic>
      <p:pic>
        <p:nvPicPr>
          <p:cNvPr id="122" name="Shape 122"/>
          <p:cNvPicPr/>
          <p:nvPr/>
        </p:nvPicPr>
        <p:blipFill>
          <a:blip r:embed="rId5" cstate="print"/>
          <a:stretch/>
        </p:blipFill>
        <p:spPr>
          <a:xfrm>
            <a:off x="7655974" y="1868240"/>
            <a:ext cx="980999" cy="3046884"/>
          </a:xfrm>
          <a:prstGeom prst="rect">
            <a:avLst/>
          </a:prstGeom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3286303" y="2077508"/>
            <a:ext cx="1062599" cy="231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Скутер</a:t>
            </a:r>
          </a:p>
        </p:txBody>
      </p:sp>
      <p:pic>
        <p:nvPicPr>
          <p:cNvPr id="125" name="Shape 125"/>
          <p:cNvPicPr/>
          <p:nvPr/>
        </p:nvPicPr>
        <p:blipFill>
          <a:blip r:embed="rId6" cstate="print"/>
          <a:stretch/>
        </p:blipFill>
        <p:spPr>
          <a:xfrm>
            <a:off x="2785074" y="2599587"/>
            <a:ext cx="1540874" cy="854721"/>
          </a:xfrm>
          <a:prstGeom prst="rect">
            <a:avLst/>
          </a:prstGeom>
          <a:ln>
            <a:noFill/>
          </a:ln>
        </p:spPr>
      </p:pic>
      <p:pic>
        <p:nvPicPr>
          <p:cNvPr id="127" name="Shape 127"/>
          <p:cNvPicPr/>
          <p:nvPr/>
        </p:nvPicPr>
        <p:blipFill>
          <a:blip r:embed="rId7" cstate="print"/>
          <a:stretch/>
        </p:blipFill>
        <p:spPr>
          <a:xfrm>
            <a:off x="3131802" y="1165336"/>
            <a:ext cx="1371625" cy="865536"/>
          </a:xfrm>
          <a:prstGeom prst="rect">
            <a:avLst/>
          </a:prstGeom>
          <a:ln>
            <a:noFill/>
          </a:ln>
        </p:spPr>
      </p:pic>
      <p:pic>
        <p:nvPicPr>
          <p:cNvPr id="129" name="Shape 129"/>
          <p:cNvPicPr/>
          <p:nvPr/>
        </p:nvPicPr>
        <p:blipFill>
          <a:blip r:embed="rId8" cstate="print"/>
          <a:stretch/>
        </p:blipFill>
        <p:spPr>
          <a:xfrm>
            <a:off x="4757739" y="1199048"/>
            <a:ext cx="1259699" cy="703100"/>
          </a:xfrm>
          <a:prstGeom prst="rect">
            <a:avLst/>
          </a:prstGeom>
          <a:ln>
            <a:noFill/>
          </a:ln>
        </p:spPr>
      </p:pic>
      <p:pic>
        <p:nvPicPr>
          <p:cNvPr id="131" name="Shape 131"/>
          <p:cNvPicPr/>
          <p:nvPr/>
        </p:nvPicPr>
        <p:blipFill>
          <a:blip r:embed="rId9" cstate="print"/>
          <a:stretch/>
        </p:blipFill>
        <p:spPr>
          <a:xfrm>
            <a:off x="4501299" y="2319300"/>
            <a:ext cx="1656874" cy="958098"/>
          </a:xfrm>
          <a:prstGeom prst="rect">
            <a:avLst/>
          </a:prstGeom>
          <a:ln>
            <a:noFill/>
          </a:ln>
        </p:spPr>
      </p:pic>
      <p:pic>
        <p:nvPicPr>
          <p:cNvPr id="133" name="Shape 133"/>
          <p:cNvPicPr/>
          <p:nvPr/>
        </p:nvPicPr>
        <p:blipFill>
          <a:blip r:embed="rId10" cstate="print"/>
          <a:stretch/>
        </p:blipFill>
        <p:spPr>
          <a:xfrm>
            <a:off x="2197471" y="2536750"/>
            <a:ext cx="587606" cy="370800"/>
          </a:xfrm>
          <a:prstGeom prst="rect">
            <a:avLst/>
          </a:prstGeom>
          <a:ln>
            <a:noFill/>
          </a:ln>
        </p:spPr>
      </p:pic>
      <p:pic>
        <p:nvPicPr>
          <p:cNvPr id="135" name="Shape 135"/>
          <p:cNvPicPr/>
          <p:nvPr/>
        </p:nvPicPr>
        <p:blipFill>
          <a:blip r:embed="rId10" cstate="print"/>
          <a:stretch/>
        </p:blipFill>
        <p:spPr>
          <a:xfrm>
            <a:off x="6045149" y="2243100"/>
            <a:ext cx="489587" cy="308949"/>
          </a:xfrm>
          <a:prstGeom prst="rect">
            <a:avLst/>
          </a:prstGeom>
          <a:ln>
            <a:noFill/>
          </a:ln>
        </p:spPr>
      </p:pic>
      <p:pic>
        <p:nvPicPr>
          <p:cNvPr id="137" name="Shape 137"/>
          <p:cNvPicPr/>
          <p:nvPr/>
        </p:nvPicPr>
        <p:blipFill>
          <a:blip r:embed="rId11" cstate="print"/>
          <a:stretch/>
        </p:blipFill>
        <p:spPr>
          <a:xfrm>
            <a:off x="4171648" y="2471775"/>
            <a:ext cx="263881" cy="166523"/>
          </a:xfrm>
          <a:prstGeom prst="rect">
            <a:avLst/>
          </a:prstGeom>
          <a:ln>
            <a:noFill/>
          </a:ln>
        </p:spPr>
      </p:pic>
      <p:pic>
        <p:nvPicPr>
          <p:cNvPr id="139" name="Shape 139"/>
          <p:cNvPicPr/>
          <p:nvPr/>
        </p:nvPicPr>
        <p:blipFill>
          <a:blip r:embed="rId11" cstate="print"/>
          <a:stretch/>
        </p:blipFill>
        <p:spPr>
          <a:xfrm>
            <a:off x="6534724" y="2580750"/>
            <a:ext cx="263882" cy="166523"/>
          </a:xfrm>
          <a:prstGeom prst="rect">
            <a:avLst/>
          </a:prstGeom>
          <a:ln>
            <a:noFill/>
          </a:ln>
        </p:spPr>
      </p:pic>
      <p:pic>
        <p:nvPicPr>
          <p:cNvPr id="141" name="Shape 141"/>
          <p:cNvPicPr/>
          <p:nvPr/>
        </p:nvPicPr>
        <p:blipFill>
          <a:blip r:embed="rId11" cstate="print"/>
          <a:stretch/>
        </p:blipFill>
        <p:spPr>
          <a:xfrm>
            <a:off x="2741037" y="1195925"/>
            <a:ext cx="263881" cy="166524"/>
          </a:xfrm>
          <a:prstGeom prst="rect">
            <a:avLst/>
          </a:prstGeom>
          <a:ln>
            <a:noFill/>
          </a:ln>
        </p:spPr>
      </p:pic>
      <p:pic>
        <p:nvPicPr>
          <p:cNvPr id="143" name="Shape 143"/>
          <p:cNvPicPr/>
          <p:nvPr/>
        </p:nvPicPr>
        <p:blipFill>
          <a:blip r:embed="rId12" cstate="print"/>
          <a:stretch/>
        </p:blipFill>
        <p:spPr>
          <a:xfrm>
            <a:off x="4501299" y="3503512"/>
            <a:ext cx="373865" cy="235923"/>
          </a:xfrm>
          <a:prstGeom prst="rect">
            <a:avLst/>
          </a:prstGeom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2801375" y="2308500"/>
            <a:ext cx="263400" cy="237600"/>
          </a:xfrm>
          <a:prstGeom prst="straightConnector1">
            <a:avLst/>
          </a:prstGeom>
          <a:noFill/>
          <a:ln w="19050">
            <a:solidFill>
              <a:srgbClr val="C9DAF8"/>
            </a:solidFill>
            <a:prstDash val="dash"/>
            <a:headEnd type="none" w="lg" len="lg"/>
            <a:tailEnd type="none" w="lg" len="lg"/>
          </a:ln>
        </p:spPr>
      </p:sp>
      <p:sp>
        <p:nvSpPr>
          <p:cNvPr id="145" name="Shape 145"/>
          <p:cNvSpPr/>
          <p:nvPr/>
        </p:nvSpPr>
        <p:spPr>
          <a:xfrm rot="10800000" flipH="1">
            <a:off x="3618862" y="2377312"/>
            <a:ext cx="129599" cy="192900"/>
          </a:xfrm>
          <a:prstGeom prst="straightConnector1">
            <a:avLst/>
          </a:prstGeom>
          <a:noFill/>
          <a:ln w="19050">
            <a:solidFill>
              <a:srgbClr val="C9DAF8"/>
            </a:solidFill>
            <a:prstDash val="dash"/>
            <a:headEnd type="none" w="lg" len="lg"/>
            <a:tailEnd type="none" w="lg" len="lg"/>
          </a:ln>
        </p:spPr>
      </p:sp>
      <p:sp>
        <p:nvSpPr>
          <p:cNvPr id="146" name="Shape 146"/>
          <p:cNvSpPr/>
          <p:nvPr/>
        </p:nvSpPr>
        <p:spPr>
          <a:xfrm>
            <a:off x="4487875" y="2009574"/>
            <a:ext cx="436800" cy="327599"/>
          </a:xfrm>
          <a:prstGeom prst="straightConnector1">
            <a:avLst/>
          </a:prstGeom>
          <a:noFill/>
          <a:ln w="19050">
            <a:solidFill>
              <a:srgbClr val="C9DAF8"/>
            </a:solidFill>
            <a:prstDash val="dash"/>
            <a:headEnd type="none" w="lg" len="lg"/>
            <a:tailEnd type="none" w="lg" len="lg"/>
          </a:ln>
        </p:spPr>
      </p:sp>
      <p:sp>
        <p:nvSpPr>
          <p:cNvPr id="147" name="Shape 147"/>
          <p:cNvSpPr/>
          <p:nvPr/>
        </p:nvSpPr>
        <p:spPr>
          <a:xfrm rot="10800000" flipH="1">
            <a:off x="5675825" y="1971075"/>
            <a:ext cx="64199" cy="192600"/>
          </a:xfrm>
          <a:prstGeom prst="straightConnector1">
            <a:avLst/>
          </a:prstGeom>
          <a:noFill/>
          <a:ln w="19050">
            <a:solidFill>
              <a:srgbClr val="C9DAF8"/>
            </a:solidFill>
            <a:prstDash val="dash"/>
            <a:headEnd type="none" w="lg" len="lg"/>
            <a:tailEnd type="none" w="lg" len="lg"/>
          </a:ln>
        </p:spPr>
      </p:sp>
      <p:sp>
        <p:nvSpPr>
          <p:cNvPr id="148" name="Shape 148"/>
          <p:cNvSpPr/>
          <p:nvPr/>
        </p:nvSpPr>
        <p:spPr>
          <a:xfrm>
            <a:off x="6061237" y="1804100"/>
            <a:ext cx="133200" cy="90600"/>
          </a:xfrm>
          <a:prstGeom prst="straightConnector1">
            <a:avLst/>
          </a:prstGeom>
          <a:noFill/>
          <a:ln w="19050">
            <a:solidFill>
              <a:srgbClr val="C9DAF8"/>
            </a:solidFill>
            <a:prstDash val="dash"/>
            <a:headEnd type="none" w="lg" len="lg"/>
            <a:tailEnd type="none" w="lg" len="lg"/>
          </a:ln>
        </p:spPr>
      </p:sp>
      <p:pic>
        <p:nvPicPr>
          <p:cNvPr id="150" name="Shape 150"/>
          <p:cNvPicPr/>
          <p:nvPr/>
        </p:nvPicPr>
        <p:blipFill>
          <a:blip r:embed="rId13" cstate="print"/>
          <a:stretch/>
        </p:blipFill>
        <p:spPr>
          <a:xfrm>
            <a:off x="5883053" y="1068875"/>
            <a:ext cx="366069" cy="230998"/>
          </a:xfrm>
          <a:prstGeom prst="rect">
            <a:avLst/>
          </a:prstGeom>
          <a:ln>
            <a:noFill/>
          </a:ln>
        </p:spPr>
      </p:pic>
      <p:pic>
        <p:nvPicPr>
          <p:cNvPr id="152" name="Shape 152"/>
          <p:cNvPicPr/>
          <p:nvPr/>
        </p:nvPicPr>
        <p:blipFill>
          <a:blip r:embed="rId14" cstate="print"/>
          <a:stretch/>
        </p:blipFill>
        <p:spPr>
          <a:xfrm>
            <a:off x="6194449" y="3309620"/>
            <a:ext cx="183300" cy="1156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749850" y="233375"/>
            <a:ext cx="5601899" cy="4437000"/>
          </a:xfrm>
          <a:prstGeom prst="rect">
            <a:avLst/>
          </a:prstGeom>
          <a:solidFill>
            <a:srgbClr val="FFFFFF"/>
          </a:solidFill>
          <a:ln w="152400">
            <a:solidFill>
              <a:srgbClr val="EFEFEF"/>
            </a:solidFill>
            <a:prstDash val="solid"/>
            <a:headEnd type="none" w="med" len="med"/>
            <a:tailEnd type="none" w="med" len="med"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434700" y="3616275"/>
            <a:ext cx="2063999" cy="6611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Составьте план доходов и расходов</a:t>
            </a:r>
          </a:p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 idx="4294967295"/>
          </p:nvPr>
        </p:nvSpPr>
        <p:spPr>
          <a:xfrm>
            <a:off x="1684801" y="2904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Как добиться</a:t>
            </a:r>
            <a:r>
              <a: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i="1">
                <a:latin typeface="Georgia"/>
                <a:ea typeface="Georgia"/>
                <a:cs typeface="Georgia"/>
              </a:rPr>
              <a:t>цели</a:t>
            </a:r>
            <a:r>
              <a: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?</a:t>
            </a:r>
          </a:p>
        </p:txBody>
      </p:sp>
      <p:sp>
        <p:nvSpPr>
          <p:cNvPr id="157" name="Shape 157"/>
          <p:cNvSpPr/>
          <p:nvPr/>
        </p:nvSpPr>
        <p:spPr>
          <a:xfrm>
            <a:off x="2527850" y="1871921"/>
            <a:ext cx="1848300" cy="9230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u="none" strike="noStrike" cap="none">
                <a:solidFill>
                  <a:srgbClr val="000000"/>
                </a:solidFill>
              </a:rPr>
              <a:t>Оцените текущие доходы: карманные деньги, подработка 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976900" y="1871925"/>
            <a:ext cx="1542599" cy="6908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u="none" strike="noStrike" cap="none">
                <a:solidFill>
                  <a:srgbClr val="000000"/>
                </a:solidFill>
              </a:rPr>
              <a:t>Определите цель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854025" y="3616271"/>
            <a:ext cx="1745100" cy="564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r>
              <a:rPr>
                <a:solidFill>
                  <a:schemeClr val="dk1"/>
                </a:solidFill>
              </a:rPr>
              <a:t>Начните копить</a:t>
            </a:r>
            <a:br>
              <a:rPr>
                <a:solidFill>
                  <a:schemeClr val="dk1"/>
                </a:solidFill>
              </a:rPr>
            </a:br>
            <a:r>
              <a:rPr>
                <a:solidFill>
                  <a:schemeClr val="dk1"/>
                </a:solidFill>
              </a:rPr>
              <a:t>на свою цель</a:t>
            </a: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229100" y="1414796"/>
            <a:ext cx="445800" cy="445800"/>
          </a:xfrm>
          <a:prstGeom prst="ellipse">
            <a:avLst/>
          </a:prstGeom>
          <a:solidFill>
            <a:srgbClr val="FDCC59"/>
          </a:solidFill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3229100" y="1374146"/>
            <a:ext cx="445800" cy="327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i="1">
                <a:latin typeface="Georgia"/>
                <a:ea typeface="Georgia"/>
                <a:cs typeface="Georgia"/>
              </a:rPr>
              <a:t>1</a:t>
            </a:r>
          </a:p>
        </p:txBody>
      </p:sp>
      <p:sp>
        <p:nvSpPr>
          <p:cNvPr id="162" name="Shape 162"/>
          <p:cNvSpPr/>
          <p:nvPr/>
        </p:nvSpPr>
        <p:spPr>
          <a:xfrm>
            <a:off x="3983625" y="1637496"/>
            <a:ext cx="1154700" cy="0"/>
          </a:xfrm>
          <a:prstGeom prst="straightConnector1">
            <a:avLst/>
          </a:prstGeom>
          <a:noFill/>
          <a:ln w="19050">
            <a:solidFill>
              <a:srgbClr val="FDCC59"/>
            </a:solidFill>
            <a:prstDash val="solid"/>
            <a:headEnd type="none" w="lg" len="lg"/>
            <a:tailEnd type="triangle" w="lg" len="lg"/>
          </a:ln>
        </p:spPr>
      </p:sp>
      <p:sp>
        <p:nvSpPr>
          <p:cNvPr id="163" name="Shape 163"/>
          <p:cNvSpPr/>
          <p:nvPr/>
        </p:nvSpPr>
        <p:spPr>
          <a:xfrm>
            <a:off x="4011937" y="3312895"/>
            <a:ext cx="1154700" cy="0"/>
          </a:xfrm>
          <a:prstGeom prst="straightConnector1">
            <a:avLst/>
          </a:prstGeom>
          <a:noFill/>
          <a:ln w="19050">
            <a:solidFill>
              <a:srgbClr val="FDCC59"/>
            </a:solidFill>
            <a:prstDash val="solid"/>
            <a:headEnd type="none" w="lg" len="lg"/>
            <a:tailEnd type="triangle" w="lg" len="lg"/>
          </a:ln>
        </p:spPr>
      </p:sp>
      <p:sp>
        <p:nvSpPr>
          <p:cNvPr id="164" name="Shape 164"/>
          <p:cNvSpPr/>
          <p:nvPr/>
        </p:nvSpPr>
        <p:spPr>
          <a:xfrm flipH="1">
            <a:off x="3999950" y="2313900"/>
            <a:ext cx="1053000" cy="732000"/>
          </a:xfrm>
          <a:prstGeom prst="straightConnector1">
            <a:avLst/>
          </a:prstGeom>
          <a:noFill/>
          <a:ln w="19050">
            <a:solidFill>
              <a:srgbClr val="FDCC59"/>
            </a:solidFill>
            <a:prstDash val="solid"/>
            <a:headEnd type="none" w="lg" len="lg"/>
            <a:tailEnd type="triangle" w="lg" len="lg"/>
          </a:ln>
        </p:spPr>
      </p:sp>
      <p:sp>
        <p:nvSpPr>
          <p:cNvPr id="165" name="Shape 165"/>
          <p:cNvSpPr/>
          <p:nvPr/>
        </p:nvSpPr>
        <p:spPr>
          <a:xfrm>
            <a:off x="5503674" y="1414796"/>
            <a:ext cx="445799" cy="445800"/>
          </a:xfrm>
          <a:prstGeom prst="ellipse">
            <a:avLst/>
          </a:prstGeom>
          <a:solidFill>
            <a:srgbClr val="FDCC59"/>
          </a:solidFill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5503674" y="1374146"/>
            <a:ext cx="445799" cy="327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i="1">
                <a:latin typeface="Georgia"/>
                <a:ea typeface="Georgia"/>
                <a:cs typeface="Georgia"/>
              </a:rPr>
              <a:t>2</a:t>
            </a:r>
          </a:p>
        </p:txBody>
      </p:sp>
      <p:sp>
        <p:nvSpPr>
          <p:cNvPr id="167" name="Shape 167"/>
          <p:cNvSpPr/>
          <p:nvPr/>
        </p:nvSpPr>
        <p:spPr>
          <a:xfrm>
            <a:off x="3229100" y="3110321"/>
            <a:ext cx="445800" cy="445799"/>
          </a:xfrm>
          <a:prstGeom prst="ellipse">
            <a:avLst/>
          </a:prstGeom>
          <a:solidFill>
            <a:srgbClr val="FDCC59"/>
          </a:solidFill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3229100" y="3069671"/>
            <a:ext cx="445800" cy="327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i="1">
                <a:latin typeface="Georgia"/>
                <a:ea typeface="Georgia"/>
                <a:cs typeface="Georgia"/>
              </a:rPr>
              <a:t>3</a:t>
            </a:r>
          </a:p>
        </p:txBody>
      </p:sp>
      <p:sp>
        <p:nvSpPr>
          <p:cNvPr id="169" name="Shape 169"/>
          <p:cNvSpPr/>
          <p:nvPr/>
        </p:nvSpPr>
        <p:spPr>
          <a:xfrm>
            <a:off x="5503700" y="3110321"/>
            <a:ext cx="445799" cy="445799"/>
          </a:xfrm>
          <a:prstGeom prst="ellipse">
            <a:avLst/>
          </a:prstGeom>
          <a:solidFill>
            <a:srgbClr val="FDCC59"/>
          </a:solidFill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5503700" y="3069671"/>
            <a:ext cx="445799" cy="327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i="1">
                <a:latin typeface="Georgia"/>
                <a:ea typeface="Georgia"/>
                <a:cs typeface="Georgia"/>
              </a:rPr>
              <a:t>4</a:t>
            </a:r>
          </a:p>
        </p:txBody>
      </p:sp>
      <p:pic>
        <p:nvPicPr>
          <p:cNvPr id="172" name="Shape 172"/>
          <p:cNvPicPr/>
          <p:nvPr/>
        </p:nvPicPr>
        <p:blipFill>
          <a:blip r:embed="rId2" cstate="print"/>
          <a:stretch/>
        </p:blipFill>
        <p:spPr>
          <a:xfrm>
            <a:off x="898600" y="461499"/>
            <a:ext cx="1670574" cy="1024050"/>
          </a:xfrm>
          <a:prstGeom prst="rect">
            <a:avLst/>
          </a:prstGeom>
          <a:ln>
            <a:noFill/>
          </a:ln>
        </p:spPr>
      </p:pic>
      <p:pic>
        <p:nvPicPr>
          <p:cNvPr id="174" name="Shape 174"/>
          <p:cNvPicPr/>
          <p:nvPr/>
        </p:nvPicPr>
        <p:blipFill>
          <a:blip r:embed="rId3" cstate="print"/>
          <a:stretch/>
        </p:blipFill>
        <p:spPr>
          <a:xfrm>
            <a:off x="6978450" y="574199"/>
            <a:ext cx="1233172" cy="3518549"/>
          </a:xfrm>
          <a:prstGeom prst="rect">
            <a:avLst/>
          </a:prstGeom>
          <a:ln>
            <a:noFill/>
          </a:ln>
        </p:spPr>
      </p:pic>
      <p:pic>
        <p:nvPicPr>
          <p:cNvPr id="176" name="Shape 176"/>
          <p:cNvPicPr/>
          <p:nvPr/>
        </p:nvPicPr>
        <p:blipFill>
          <a:blip r:embed="rId4" cstate="print"/>
          <a:stretch/>
        </p:blipFill>
        <p:spPr>
          <a:xfrm>
            <a:off x="368950" y="1860599"/>
            <a:ext cx="1705490" cy="31415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 idx="4294967295"/>
          </p:nvPr>
        </p:nvSpPr>
        <p:spPr>
          <a:xfrm>
            <a:off x="1532401" y="-143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 err="1">
                <a:latin typeface="Arial"/>
                <a:ea typeface="Arial"/>
                <a:cs typeface="Arial"/>
              </a:rPr>
              <a:t>Как</a:t>
            </a:r>
            <a:r>
              <a:rPr sz="2000" b="1" dirty="0">
                <a:latin typeface="Arial"/>
                <a:ea typeface="Arial"/>
                <a:cs typeface="Arial"/>
              </a:rPr>
              <a:t> </a:t>
            </a:r>
            <a:r>
              <a:rPr sz="2000" b="1" dirty="0" err="1">
                <a:latin typeface="Arial"/>
                <a:ea typeface="Arial"/>
                <a:cs typeface="Arial"/>
              </a:rPr>
              <a:t>выглядит</a:t>
            </a:r>
            <a:r>
              <a:rPr sz="2000" b="1" dirty="0">
                <a:latin typeface="Arial"/>
                <a:ea typeface="Arial"/>
                <a:cs typeface="Arial"/>
              </a:rPr>
              <a:t> </a:t>
            </a:r>
            <a:r>
              <a:rPr sz="2000" i="1" dirty="0" err="1">
                <a:latin typeface="Georgia"/>
                <a:ea typeface="Georgia"/>
                <a:cs typeface="Georgia"/>
              </a:rPr>
              <a:t>личный</a:t>
            </a:r>
            <a:r>
              <a:rPr sz="2000" i="1" dirty="0">
                <a:latin typeface="Georgia"/>
                <a:ea typeface="Georgia"/>
                <a:cs typeface="Georgia"/>
              </a:rPr>
              <a:t> </a:t>
            </a:r>
            <a:r>
              <a:rPr sz="2000" b="1" dirty="0" err="1">
                <a:latin typeface="Arial"/>
                <a:ea typeface="Arial"/>
                <a:cs typeface="Arial"/>
              </a:rPr>
              <a:t>финансовый</a:t>
            </a:r>
            <a:r>
              <a:rPr sz="2000" b="1" dirty="0">
                <a:latin typeface="Arial"/>
                <a:ea typeface="Arial"/>
                <a:cs typeface="Arial"/>
              </a:rPr>
              <a:t> </a:t>
            </a:r>
            <a:r>
              <a:rPr sz="2000" b="1" dirty="0" err="1">
                <a:latin typeface="Arial"/>
                <a:ea typeface="Arial"/>
                <a:cs typeface="Arial"/>
              </a:rPr>
              <a:t>план</a:t>
            </a:r>
            <a:r>
              <a:rPr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?</a:t>
            </a:r>
          </a:p>
        </p:txBody>
      </p:sp>
      <p:pic>
        <p:nvPicPr>
          <p:cNvPr id="180" name="Shape 180"/>
          <p:cNvPicPr/>
          <p:nvPr/>
        </p:nvPicPr>
        <p:blipFill>
          <a:blip r:embed="rId2" cstate="print"/>
          <a:stretch/>
        </p:blipFill>
        <p:spPr>
          <a:xfrm>
            <a:off x="433825" y="1548299"/>
            <a:ext cx="1068324" cy="2788298"/>
          </a:xfrm>
          <a:prstGeom prst="rect">
            <a:avLst/>
          </a:prstGeom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7292600" y="2452199"/>
            <a:ext cx="1751400" cy="69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sz="1300" b="1">
                <a:solidFill>
                  <a:schemeClr val="dk1"/>
                </a:solidFill>
              </a:rPr>
              <a:t>Доходы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sz="1300">
                <a:solidFill>
                  <a:schemeClr val="dk1"/>
                </a:solidFill>
              </a:rPr>
              <a:t>100 — в день</a:t>
            </a:r>
            <a:br>
              <a:rPr sz="1300">
                <a:solidFill>
                  <a:schemeClr val="dk1"/>
                </a:solidFill>
              </a:rPr>
            </a:br>
            <a:r>
              <a:rPr sz="1300">
                <a:solidFill>
                  <a:schemeClr val="dk1"/>
                </a:solidFill>
              </a:rPr>
              <a:t>500 — в неделю</a:t>
            </a:r>
            <a:br>
              <a:rPr sz="1300">
                <a:solidFill>
                  <a:schemeClr val="dk1"/>
                </a:solidFill>
              </a:rPr>
            </a:br>
            <a:r>
              <a:rPr sz="1300">
                <a:solidFill>
                  <a:schemeClr val="dk1"/>
                </a:solidFill>
              </a:rPr>
              <a:t>2 000 — в месяц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sz="1300" b="1">
                <a:solidFill>
                  <a:schemeClr val="dk1"/>
                </a:solidFill>
              </a:rPr>
              <a:t>Баланс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sz="1300">
                <a:solidFill>
                  <a:schemeClr val="dk1"/>
                </a:solidFill>
              </a:rPr>
              <a:t>50 — в день</a:t>
            </a:r>
            <a:br>
              <a:rPr sz="1300">
                <a:solidFill>
                  <a:schemeClr val="dk1"/>
                </a:solidFill>
              </a:rPr>
            </a:br>
            <a:r>
              <a:rPr sz="1300">
                <a:solidFill>
                  <a:schemeClr val="dk1"/>
                </a:solidFill>
              </a:rPr>
              <a:t>250 — в неделю</a:t>
            </a:r>
            <a:br>
              <a:rPr sz="1300">
                <a:solidFill>
                  <a:schemeClr val="dk1"/>
                </a:solidFill>
              </a:rPr>
            </a:br>
            <a:r>
              <a:rPr sz="1300">
                <a:solidFill>
                  <a:schemeClr val="dk1"/>
                </a:solidFill>
              </a:rPr>
              <a:t>1 000 — в месяц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915566"/>
          <a:ext cx="4968553" cy="3312364"/>
        </p:xfrm>
        <a:graphic>
          <a:graphicData uri="http://schemas.openxmlformats.org/drawingml/2006/table">
            <a:tbl>
              <a:tblPr/>
              <a:tblGrid>
                <a:gridCol w="875998"/>
                <a:gridCol w="1300310"/>
                <a:gridCol w="1405247"/>
                <a:gridCol w="1386998"/>
              </a:tblGrid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месяцы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баланс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сентябрь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ноябрь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декабрь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январь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февраль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апрель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 idx="4294967295"/>
          </p:nvPr>
        </p:nvSpPr>
        <p:spPr>
          <a:xfrm>
            <a:off x="1532401" y="1719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Какие финансовые </a:t>
            </a:r>
            <a:r>
              <a:rPr sz="2000" i="1">
                <a:latin typeface="Georgia"/>
                <a:ea typeface="Georgia"/>
                <a:cs typeface="Georgia"/>
              </a:rPr>
              <a:t>инструменты и услуги </a:t>
            </a:r>
            <a:br>
              <a:rPr sz="2000" i="1">
                <a:latin typeface="Georgia"/>
                <a:ea typeface="Georgia"/>
                <a:cs typeface="Georgia"/>
              </a:rPr>
            </a:br>
            <a:r>
              <a:rPr sz="2000" b="1">
                <a:latin typeface="Arial"/>
                <a:ea typeface="Arial"/>
                <a:cs typeface="Arial"/>
              </a:rPr>
              <a:t>вы можете использовать в будущем</a:t>
            </a:r>
            <a:r>
              <a: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?</a:t>
            </a:r>
          </a:p>
        </p:txBody>
      </p:sp>
      <p:sp>
        <p:nvSpPr>
          <p:cNvPr id="184" name="Shape 184"/>
          <p:cNvSpPr/>
          <p:nvPr/>
        </p:nvSpPr>
        <p:spPr>
          <a:xfrm>
            <a:off x="476637" y="2067999"/>
            <a:ext cx="3018300" cy="923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Для сохранения и преумножения денег откройте депозитный </a:t>
            </a:r>
            <a:br/>
            <a:r>
              <a:t>счёт в банке</a:t>
            </a:r>
          </a:p>
        </p:txBody>
      </p:sp>
      <p:sp>
        <p:nvSpPr>
          <p:cNvPr id="185" name="Shape 185"/>
          <p:cNvSpPr/>
          <p:nvPr/>
        </p:nvSpPr>
        <p:spPr>
          <a:xfrm>
            <a:off x="457736" y="3813250"/>
            <a:ext cx="3056100" cy="9230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solidFill>
                  <a:srgbClr val="333333"/>
                </a:solidFill>
                <a:highlight>
                  <a:srgbClr val="FFFFFF"/>
                </a:highlight>
              </a:rPr>
              <a:t>Для накопления пенсии заранее заключите договор с НПФ или страховой компанией</a:t>
            </a:r>
          </a:p>
        </p:txBody>
      </p:sp>
      <p:sp>
        <p:nvSpPr>
          <p:cNvPr id="186" name="Shape 186"/>
          <p:cNvSpPr/>
          <p:nvPr/>
        </p:nvSpPr>
        <p:spPr>
          <a:xfrm>
            <a:off x="5650500" y="2067999"/>
            <a:ext cx="3150600" cy="923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>Для защиты здоровья </a:t>
            </a:r>
            <a:br/>
            <a:r>
              <a:t>и имущества оформите страховку</a:t>
            </a:r>
          </a:p>
        </p:txBody>
      </p:sp>
      <p:pic>
        <p:nvPicPr>
          <p:cNvPr id="188" name="Shape 188"/>
          <p:cNvPicPr/>
          <p:nvPr/>
        </p:nvPicPr>
        <p:blipFill>
          <a:blip r:embed="rId2" cstate="print"/>
          <a:stretch/>
        </p:blipFill>
        <p:spPr>
          <a:xfrm>
            <a:off x="1637637" y="1330673"/>
            <a:ext cx="696299" cy="696299"/>
          </a:xfrm>
          <a:prstGeom prst="rect">
            <a:avLst/>
          </a:prstGeom>
          <a:ln>
            <a:noFill/>
          </a:ln>
        </p:spPr>
      </p:pic>
      <p:pic>
        <p:nvPicPr>
          <p:cNvPr id="190" name="Shape 190"/>
          <p:cNvPicPr/>
          <p:nvPr/>
        </p:nvPicPr>
        <p:blipFill>
          <a:blip r:embed="rId3" cstate="print"/>
          <a:stretch/>
        </p:blipFill>
        <p:spPr>
          <a:xfrm>
            <a:off x="1637637" y="3045762"/>
            <a:ext cx="696299" cy="696299"/>
          </a:xfrm>
          <a:prstGeom prst="rect">
            <a:avLst/>
          </a:prstGeom>
          <a:ln>
            <a:noFill/>
          </a:ln>
        </p:spPr>
      </p:pic>
      <p:pic>
        <p:nvPicPr>
          <p:cNvPr id="192" name="Shape 192"/>
          <p:cNvPicPr/>
          <p:nvPr/>
        </p:nvPicPr>
        <p:blipFill>
          <a:blip r:embed="rId4" cstate="print"/>
          <a:stretch/>
        </p:blipFill>
        <p:spPr>
          <a:xfrm>
            <a:off x="6900299" y="1353322"/>
            <a:ext cx="650999" cy="650999"/>
          </a:xfrm>
          <a:prstGeom prst="rect">
            <a:avLst/>
          </a:prstGeom>
          <a:ln>
            <a:noFill/>
          </a:ln>
        </p:spPr>
      </p:pic>
      <p:pic>
        <p:nvPicPr>
          <p:cNvPr id="194" name="Shape 194"/>
          <p:cNvPicPr/>
          <p:nvPr/>
        </p:nvPicPr>
        <p:blipFill>
          <a:blip r:embed="rId5" cstate="print"/>
          <a:stretch/>
        </p:blipFill>
        <p:spPr>
          <a:xfrm>
            <a:off x="6877649" y="2893362"/>
            <a:ext cx="696299" cy="696299"/>
          </a:xfrm>
          <a:prstGeom prst="rect">
            <a:avLst/>
          </a:prstGeom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5650500" y="3617550"/>
            <a:ext cx="3150600" cy="9230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ctr">
              <a:lnSpc>
                <a:spcPct val="114999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>
                <a:solidFill>
                  <a:srgbClr val="333333"/>
                </a:solidFill>
                <a:highlight>
                  <a:srgbClr val="FFFFFF"/>
                </a:highlight>
              </a:rPr>
              <a:t>Для получения дополнительного дохода инвестируйте</a:t>
            </a:r>
            <a:br>
              <a:rPr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>
                <a:solidFill>
                  <a:srgbClr val="333333"/>
                </a:solidFill>
                <a:highlight>
                  <a:srgbClr val="FFFFFF"/>
                </a:highlight>
              </a:rPr>
              <a:t>в ценные бумаги</a:t>
            </a:r>
          </a:p>
          <a:p>
            <a:pPr lvl="0" algn="ctr">
              <a:lnSpc>
                <a:spcPct val="114999"/>
              </a:lnSpc>
              <a:spcBef>
                <a:spcPts val="500"/>
              </a:spcBef>
              <a:spcAft>
                <a:spcPts val="50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algn="ctr">
              <a:lnSpc>
                <a:spcPct val="114999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Shape 197"/>
          <p:cNvPicPr/>
          <p:nvPr/>
        </p:nvPicPr>
        <p:blipFill>
          <a:blip r:embed="rId6" cstate="print"/>
          <a:stretch/>
        </p:blipFill>
        <p:spPr>
          <a:xfrm>
            <a:off x="3431499" y="1438950"/>
            <a:ext cx="2189700" cy="29823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/>
          <p:nvPr/>
        </p:nvPicPr>
        <p:blipFill>
          <a:blip r:embed="rId2" cstate="print"/>
          <a:stretch/>
        </p:blipFill>
        <p:spPr>
          <a:xfrm>
            <a:off x="896250" y="1380499"/>
            <a:ext cx="3348675" cy="3254924"/>
          </a:xfrm>
          <a:prstGeom prst="rect">
            <a:avLst/>
          </a:prstGeom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5334049" y="1721400"/>
            <a:ext cx="2958300" cy="362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500">
                <a:solidFill>
                  <a:schemeClr val="dk1"/>
                </a:solidFill>
              </a:rPr>
              <a:t>Государственная пенсия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title" idx="4294967295"/>
          </p:nvPr>
        </p:nvSpPr>
        <p:spPr>
          <a:xfrm>
            <a:off x="1532401" y="19560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>
            <a:noAutofit/>
          </a:bodyPr>
          <a:lstStyle>
            <a:defPPr/>
            <a:lvl1pPr lvl="0"/>
          </a:lstStyle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latin typeface="Arial"/>
                <a:ea typeface="Arial"/>
                <a:cs typeface="Arial"/>
              </a:rPr>
              <a:t>Из чего формируются наши</a:t>
            </a:r>
            <a:br>
              <a:rPr sz="2000" b="1">
                <a:latin typeface="Arial"/>
                <a:ea typeface="Arial"/>
                <a:cs typeface="Arial"/>
              </a:rPr>
            </a:br>
            <a:r>
              <a:rPr sz="2000" i="1">
                <a:latin typeface="Georgia"/>
                <a:ea typeface="Georgia"/>
                <a:cs typeface="Georgia"/>
              </a:rPr>
              <a:t>пенсионные накопления</a:t>
            </a:r>
            <a:r>
              <a:rPr sz="2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?</a:t>
            </a:r>
          </a:p>
        </p:txBody>
      </p:sp>
      <p:sp>
        <p:nvSpPr>
          <p:cNvPr id="203" name="Shape 203"/>
          <p:cNvSpPr/>
          <p:nvPr/>
        </p:nvSpPr>
        <p:spPr>
          <a:xfrm>
            <a:off x="5334049" y="2530450"/>
            <a:ext cx="2475300" cy="362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sz="1500">
                <a:solidFill>
                  <a:schemeClr val="dk1"/>
                </a:solidFill>
              </a:rPr>
              <a:t>Собственные сбережения</a:t>
            </a:r>
          </a:p>
        </p:txBody>
      </p:sp>
      <p:sp>
        <p:nvSpPr>
          <p:cNvPr id="204" name="Shape 204"/>
          <p:cNvSpPr/>
          <p:nvPr/>
        </p:nvSpPr>
        <p:spPr>
          <a:xfrm>
            <a:off x="5334049" y="3164050"/>
            <a:ext cx="2958299" cy="3620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sz="1500">
                <a:solidFill>
                  <a:schemeClr val="dk1"/>
                </a:solidFill>
              </a:rPr>
              <a:t>Дополнительные источники дохода  (например, сдача жилья в аренду)</a:t>
            </a:r>
          </a:p>
        </p:txBody>
      </p:sp>
      <p:pic>
        <p:nvPicPr>
          <p:cNvPr id="206" name="Shape 206"/>
          <p:cNvPicPr/>
          <p:nvPr/>
        </p:nvPicPr>
        <p:blipFill>
          <a:blip r:embed="rId3" cstate="print"/>
          <a:stretch/>
        </p:blipFill>
        <p:spPr>
          <a:xfrm>
            <a:off x="4588400" y="1624475"/>
            <a:ext cx="555950" cy="555950"/>
          </a:xfrm>
          <a:prstGeom prst="rect">
            <a:avLst/>
          </a:prstGeom>
          <a:ln>
            <a:noFill/>
          </a:ln>
        </p:spPr>
      </p:pic>
      <p:pic>
        <p:nvPicPr>
          <p:cNvPr id="208" name="Shape 208"/>
          <p:cNvPicPr/>
          <p:nvPr/>
        </p:nvPicPr>
        <p:blipFill>
          <a:blip r:embed="rId4" cstate="print"/>
          <a:stretch/>
        </p:blipFill>
        <p:spPr>
          <a:xfrm>
            <a:off x="4588400" y="2433525"/>
            <a:ext cx="555950" cy="555950"/>
          </a:xfrm>
          <a:prstGeom prst="rect">
            <a:avLst/>
          </a:prstGeom>
          <a:ln>
            <a:noFill/>
          </a:ln>
        </p:spPr>
      </p:pic>
      <p:pic>
        <p:nvPicPr>
          <p:cNvPr id="210" name="Shape 210"/>
          <p:cNvPicPr/>
          <p:nvPr/>
        </p:nvPicPr>
        <p:blipFill>
          <a:blip r:embed="rId5" cstate="print"/>
          <a:stretch/>
        </p:blipFill>
        <p:spPr>
          <a:xfrm>
            <a:off x="4614600" y="3221624"/>
            <a:ext cx="555950" cy="555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17</TotalTime>
  <Words>457</Words>
  <Application>Microsoft Office PowerPoint</Application>
  <DocSecurity>0</DocSecurity>
  <PresentationFormat>Экран (16:9)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Вы узнаете, как:</vt:lpstr>
      <vt:lpstr>Что отличает финансово грамотного человека?</vt:lpstr>
      <vt:lpstr>Как распоряжаются деньгами взрослые?</vt:lpstr>
      <vt:lpstr>Как меняются наши цели?</vt:lpstr>
      <vt:lpstr>Как добиться цели?</vt:lpstr>
      <vt:lpstr>Как выглядит личный финансовый план?</vt:lpstr>
      <vt:lpstr>Какие финансовые инструменты и услуги  вы можете использовать в будущем?</vt:lpstr>
      <vt:lpstr>Из чего формируются наши пенсионные накопления?</vt:lpstr>
      <vt:lpstr>Как получить дополнительный доход  с помощью инвестиций?</vt:lpstr>
      <vt:lpstr>Инвестировал? Будь начеку!</vt:lpstr>
      <vt:lpstr>Как не потерять свои деньги?</vt:lpstr>
      <vt:lpstr>Как избежать финансовых ошибок?</vt:lpstr>
      <vt:lpstr>Стоит обходить стороной</vt:lpstr>
      <vt:lpstr>Примеры нарушения ваших прав</vt:lpstr>
      <vt:lpstr>Что делать, если ваши права были нарушены? </vt:lpstr>
      <vt:lpstr>Чтобы стать успешным и достичь финансовых целей, необходимо 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koms_fin_kazn</dc:creator>
  <cp:lastModifiedBy>RePack by SPecialiST</cp:lastModifiedBy>
  <cp:revision>4</cp:revision>
  <dcterms:modified xsi:type="dcterms:W3CDTF">2023-06-02T12:06:45Z</dcterms:modified>
</cp:coreProperties>
</file>