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2" r:id="rId3"/>
    <p:sldId id="283" r:id="rId4"/>
    <p:sldId id="284" r:id="rId5"/>
    <p:sldId id="285" r:id="rId6"/>
    <p:sldId id="286" r:id="rId7"/>
    <p:sldId id="294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57" autoAdjust="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61204722109068"/>
          <c:y val="0.19944528732918565"/>
          <c:w val="0.40684908466960462"/>
          <c:h val="0.6865578303799577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2.9394882050142578E-2"/>
                  <c:y val="-0.26455393845128317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94,5%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5927078061285374E-2"/>
                  <c:y val="0.12125388845683818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5,5%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0.94499999999999995</c:v>
                </c:pt>
                <c:pt idx="1">
                  <c:v>5.5E-2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60947934797368197"/>
          <c:y val="6.0626944228419063E-2"/>
          <c:w val="0.25513548906088623"/>
          <c:h val="0.1263188638762359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5884020549441"/>
          <c:y val="0.12292405220968713"/>
          <c:w val="0.44826652402606615"/>
          <c:h val="0.787862375560964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1"/>
              <c:layout>
                <c:manualLayout>
                  <c:x val="0.14842853108913825"/>
                  <c:y val="-0.190539477095137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 (не знаю)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0.24299999999999999</c:v>
                </c:pt>
                <c:pt idx="1">
                  <c:v>0.56200000000000006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49772199640652953"/>
          <c:y val="5.8789764100285156E-2"/>
          <c:w val="0.45460178754084796"/>
          <c:h val="0.1224910195163500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085630429249067E-2"/>
          <c:y val="0.12799564668253235"/>
          <c:w val="0.3800219455222274"/>
          <c:h val="0.790045623585683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-9.8316431788872963E-2"/>
                  <c:y val="0.11347021383588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949075953012031"/>
                  <c:y val="-0.137682900098187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0.182</c:v>
                </c:pt>
                <c:pt idx="1">
                  <c:v>0.33500000000000002</c:v>
                </c:pt>
                <c:pt idx="2" formatCode="0.00%">
                  <c:v>0.48299999999999998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43923020508269828"/>
          <c:y val="0.12815133113864541"/>
          <c:w val="0.55419352498248498"/>
          <c:h val="0.112283434556654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01545918766228"/>
          <c:y val="0.16637604502277525"/>
          <c:w val="0.42644567270303302"/>
          <c:h val="0.719627072686368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-0.11104733218942757"/>
                  <c:y val="-0.2149500749916676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82,1%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471684216157053E-2"/>
                  <c:y val="0.1653462115320520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18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0.82099999999999995</c:v>
                </c:pt>
                <c:pt idx="1">
                  <c:v>0.17899999999999999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8459960210182402"/>
          <c:y val="6.0626944228419063E-2"/>
          <c:w val="0.25513548906088623"/>
          <c:h val="0.1263188638762359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4338208453027"/>
          <c:y val="0.16623708476835911"/>
          <c:w val="0.38517719261351913"/>
          <c:h val="0.718997426211902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2553292689701145"/>
                  <c:y val="-3.287551383179646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smtClean="0">
                        <a:solidFill>
                          <a:schemeClr val="bg1"/>
                        </a:solidFill>
                      </a:rPr>
                      <a:t>51,9%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079027925468598"/>
                  <c:y val="-2.340064066955512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smtClean="0">
                        <a:solidFill>
                          <a:schemeClr val="bg1"/>
                        </a:solidFill>
                      </a:rPr>
                      <a:t>48,1%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0.51900000000000002</c:v>
                </c:pt>
                <c:pt idx="1">
                  <c:v>0.48099999999999998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4103244480771981"/>
          <c:y val="6.4668740510313669E-2"/>
          <c:w val="0.24170730542610275"/>
          <c:h val="0.1303936659367597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28004205186807"/>
          <c:y val="0.16403777716454443"/>
          <c:w val="0.39174433633698014"/>
          <c:h val="0.7203039268038317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-0.12239968522008403"/>
                  <c:y val="-0.17395916582745286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smtClean="0">
                        <a:solidFill>
                          <a:schemeClr val="bg1"/>
                        </a:solidFill>
                      </a:rPr>
                      <a:t>72,2%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b="1" smtClean="0">
                        <a:solidFill>
                          <a:schemeClr val="bg1"/>
                        </a:solidFill>
                      </a:rPr>
                      <a:t>27,8%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0.72199999999999998</c:v>
                </c:pt>
                <c:pt idx="1">
                  <c:v>0.27800000000000002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963734527482957"/>
          <c:y val="6.2582652106755163E-2"/>
          <c:w val="0.24170736431511614"/>
          <c:h val="0.1303936659367597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83960909105337"/>
          <c:y val="0.1121204786769724"/>
          <c:w val="0.48643528695224347"/>
          <c:h val="0.778296459123589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1"/>
              <c:layout>
                <c:manualLayout>
                  <c:x val="2.5541308902185471E-2"/>
                  <c:y val="0.2015863316774326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0.95099999999999996</c:v>
                </c:pt>
                <c:pt idx="1">
                  <c:v>4.9000000000000002E-2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3154743718951853"/>
          <c:y val="5.5430349008840286E-2"/>
          <c:w val="0.24602350730871173"/>
          <c:h val="0.115491532686844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54228477537584"/>
          <c:y val="9.700311076547051E-2"/>
          <c:w val="0.48718392888119649"/>
          <c:h val="0.7934138270350914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 smtClean="0">
                        <a:solidFill>
                          <a:schemeClr val="bg1"/>
                        </a:solidFill>
                      </a:rPr>
                      <a:t>38,4%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513855672956416"/>
                  <c:y val="-6.902407668989160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smtClean="0">
                        <a:solidFill>
                          <a:schemeClr val="bg1"/>
                        </a:solidFill>
                      </a:rPr>
                      <a:t>61,6%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0.38400000000000001</c:v>
                </c:pt>
                <c:pt idx="1">
                  <c:v>0.61599999999999999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3676779578097562"/>
          <c:y val="5.5430349008840286E-2"/>
          <c:w val="0.24170730542610275"/>
          <c:h val="0.115491532686844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86895702064848"/>
          <c:y val="0.11345326709730665"/>
          <c:w val="0.48607768779659405"/>
          <c:h val="0.777724300474550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-0.17439114219437313"/>
                  <c:y val="-0.266798826104298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508273882267047"/>
          <c:y val="5.5430349008840286E-2"/>
          <c:w val="0.24602350730871173"/>
          <c:h val="0.115491532686844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71794751850187"/>
          <c:y val="0.10337502182297205"/>
          <c:w val="0.48373840528440315"/>
          <c:h val="0.7878025457488850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smtClean="0">
                        <a:solidFill>
                          <a:schemeClr val="bg1"/>
                        </a:solidFill>
                      </a:rPr>
                      <a:t>27%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830315888440103"/>
                  <c:y val="-0.182743196648788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0.27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3497900818037765"/>
          <c:y val="5.5430349008840286E-2"/>
          <c:w val="0.24170730542610275"/>
          <c:h val="0.115491532686844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71150427730252"/>
          <c:y val="0.18067563200048481"/>
          <c:w val="0.45167823614836439"/>
          <c:h val="0.766484279524497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Lbls>
            <c:dLbl>
              <c:idx val="0"/>
              <c:layout>
                <c:manualLayout>
                  <c:x val="-0.15406649828023636"/>
                  <c:y val="0.10882912409131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083761668204668"/>
                  <c:y val="-0.20441722691472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 (не знаю)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0.26600000000000001</c:v>
                </c:pt>
                <c:pt idx="1">
                  <c:v>0.73399999999999999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4976406391353343"/>
          <c:y val="5.8789764100285156E-2"/>
          <c:w val="0.47083756566730683"/>
          <c:h val="0.1224910195163500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2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07/relationships/hdphoto" Target="../media/hdphoto1.wdp"/><Relationship Id="rId1" Type="http://schemas.openxmlformats.org/officeDocument/2006/relationships/image" Target="../media/image1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07/relationships/hdphoto" Target="../media/hdphoto1.wdp"/><Relationship Id="rId1" Type="http://schemas.openxmlformats.org/officeDocument/2006/relationships/image" Target="../media/image1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1EEF36-4551-4206-832D-C79F631099A7}" type="doc">
      <dgm:prSet loTypeId="urn:microsoft.com/office/officeart/2005/8/layout/vList3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194EBF-8E47-4EEB-9BFE-BAA8BE417660}">
      <dgm:prSet phldrT="[Текст]" custT="1"/>
      <dgm:spPr/>
      <dgm:t>
        <a:bodyPr/>
        <a:lstStyle/>
        <a:p>
          <a:r>
            <a:rPr lang="ru-RU" sz="2000" b="1" dirty="0" smtClean="0"/>
            <a:t>11 вопросов в опроснике</a:t>
          </a:r>
          <a:endParaRPr lang="ru-RU" sz="2000" b="1" dirty="0"/>
        </a:p>
      </dgm:t>
    </dgm:pt>
    <dgm:pt modelId="{141EC567-A971-45B8-A7D4-FDC6F7D3423D}" type="parTrans" cxnId="{AE434E08-215F-4EED-9AE8-9ECEA41C5343}">
      <dgm:prSet/>
      <dgm:spPr/>
      <dgm:t>
        <a:bodyPr/>
        <a:lstStyle/>
        <a:p>
          <a:endParaRPr lang="ru-RU"/>
        </a:p>
      </dgm:t>
    </dgm:pt>
    <dgm:pt modelId="{37BF9A97-8DBD-483A-9AC7-934C9AD0881D}" type="sibTrans" cxnId="{AE434E08-215F-4EED-9AE8-9ECEA41C5343}">
      <dgm:prSet/>
      <dgm:spPr/>
      <dgm:t>
        <a:bodyPr/>
        <a:lstStyle/>
        <a:p>
          <a:endParaRPr lang="ru-RU"/>
        </a:p>
      </dgm:t>
    </dgm:pt>
    <dgm:pt modelId="{CFF93407-E16E-4DA6-BBD7-6489B4134679}">
      <dgm:prSet phldrT="[Текст]" custT="1"/>
      <dgm:spPr/>
      <dgm:t>
        <a:bodyPr/>
        <a:lstStyle/>
        <a:p>
          <a:r>
            <a:rPr lang="ru-RU" sz="1400" b="1" dirty="0" smtClean="0"/>
            <a:t>Организовали и подвели итоги опроса</a:t>
          </a:r>
        </a:p>
        <a:p>
          <a:r>
            <a:rPr lang="ru-RU" sz="1400" b="0" i="0" dirty="0" smtClean="0"/>
            <a:t>БУ ЧР ДПО «Чувашский республиканский институт образования» Минобразования Чувашии</a:t>
          </a:r>
          <a:endParaRPr lang="ru-RU" sz="1400" dirty="0"/>
        </a:p>
      </dgm:t>
    </dgm:pt>
    <dgm:pt modelId="{C736631A-30D9-4514-9464-EE7E5DFB1783}" type="parTrans" cxnId="{ADB8A91F-4046-4B12-9B6D-8190FB6C0A56}">
      <dgm:prSet/>
      <dgm:spPr/>
      <dgm:t>
        <a:bodyPr/>
        <a:lstStyle/>
        <a:p>
          <a:endParaRPr lang="ru-RU"/>
        </a:p>
      </dgm:t>
    </dgm:pt>
    <dgm:pt modelId="{7611A45B-21E9-4C3A-B745-A5A5714681DD}" type="sibTrans" cxnId="{ADB8A91F-4046-4B12-9B6D-8190FB6C0A56}">
      <dgm:prSet/>
      <dgm:spPr/>
      <dgm:t>
        <a:bodyPr/>
        <a:lstStyle/>
        <a:p>
          <a:endParaRPr lang="ru-RU"/>
        </a:p>
      </dgm:t>
    </dgm:pt>
    <dgm:pt modelId="{17E4E067-B8CC-4D80-8022-C0EF4E0663A3}">
      <dgm:prSet phldrT="[Текст]" custT="1"/>
      <dgm:spPr/>
      <dgm:t>
        <a:bodyPr/>
        <a:lstStyle/>
        <a:p>
          <a:r>
            <a:rPr lang="ru-RU" sz="1400" b="1" dirty="0" smtClean="0"/>
            <a:t>Участвовали в опросе</a:t>
          </a:r>
        </a:p>
        <a:p>
          <a:r>
            <a:rPr lang="ru-RU" sz="1400" dirty="0" smtClean="0"/>
            <a:t>7228 учителей-предметников, выполняющих функции классного руководителя из 21 МО(ГО) и из подведомственных Минобразования Чувашии образовательных организаций </a:t>
          </a:r>
          <a:endParaRPr lang="ru-RU" sz="1400" b="1" dirty="0"/>
        </a:p>
      </dgm:t>
    </dgm:pt>
    <dgm:pt modelId="{35DB6B02-6D0A-4F81-B5F7-D4515BE9FF78}" type="parTrans" cxnId="{808FBD70-1789-4783-8CC9-2C14F935AFF4}">
      <dgm:prSet/>
      <dgm:spPr/>
      <dgm:t>
        <a:bodyPr/>
        <a:lstStyle/>
        <a:p>
          <a:endParaRPr lang="ru-RU"/>
        </a:p>
      </dgm:t>
    </dgm:pt>
    <dgm:pt modelId="{BA7A4123-7238-485B-95C7-601CFAA6A2A4}" type="sibTrans" cxnId="{808FBD70-1789-4783-8CC9-2C14F935AFF4}">
      <dgm:prSet/>
      <dgm:spPr/>
      <dgm:t>
        <a:bodyPr/>
        <a:lstStyle/>
        <a:p>
          <a:endParaRPr lang="ru-RU"/>
        </a:p>
      </dgm:t>
    </dgm:pt>
    <dgm:pt modelId="{2ED7322D-3C53-4CA4-AA08-60FB8F4FDFC9}">
      <dgm:prSet phldrT="[Текст]" custT="1"/>
      <dgm:spPr/>
      <dgm:t>
        <a:bodyPr/>
        <a:lstStyle/>
        <a:p>
          <a:r>
            <a:rPr lang="ru-RU" sz="1400" b="1" dirty="0" smtClean="0"/>
            <a:t>Не участвовали в опросе </a:t>
          </a:r>
        </a:p>
        <a:p>
          <a:r>
            <a:rPr lang="ru-RU" sz="1400" dirty="0" smtClean="0"/>
            <a:t>представители Козловского, </a:t>
          </a:r>
          <a:r>
            <a:rPr lang="ru-RU" sz="1400" dirty="0" err="1" smtClean="0"/>
            <a:t>Марпосадского</a:t>
          </a:r>
          <a:r>
            <a:rPr lang="ru-RU" sz="1400" dirty="0" smtClean="0"/>
            <a:t>, </a:t>
          </a:r>
          <a:r>
            <a:rPr lang="ru-RU" sz="1400" dirty="0" err="1" smtClean="0"/>
            <a:t>Ядринского</a:t>
          </a:r>
          <a:r>
            <a:rPr lang="ru-RU" sz="1400" dirty="0" smtClean="0"/>
            <a:t>, </a:t>
          </a:r>
          <a:r>
            <a:rPr lang="ru-RU" sz="1400" dirty="0" err="1" smtClean="0"/>
            <a:t>Яльчикского</a:t>
          </a:r>
          <a:r>
            <a:rPr lang="ru-RU" sz="1400" dirty="0" smtClean="0"/>
            <a:t> МО и г. Шумерля</a:t>
          </a:r>
          <a:endParaRPr lang="ru-RU" sz="1400" dirty="0"/>
        </a:p>
      </dgm:t>
    </dgm:pt>
    <dgm:pt modelId="{69A86237-29B9-449A-9EFB-2A54E927E528}" type="parTrans" cxnId="{00D206F9-F1DD-4AE8-B9C1-B33874746761}">
      <dgm:prSet/>
      <dgm:spPr/>
      <dgm:t>
        <a:bodyPr/>
        <a:lstStyle/>
        <a:p>
          <a:endParaRPr lang="ru-RU"/>
        </a:p>
      </dgm:t>
    </dgm:pt>
    <dgm:pt modelId="{76463006-91DA-4D30-A683-20F1B35060D3}" type="sibTrans" cxnId="{00D206F9-F1DD-4AE8-B9C1-B33874746761}">
      <dgm:prSet/>
      <dgm:spPr/>
      <dgm:t>
        <a:bodyPr/>
        <a:lstStyle/>
        <a:p>
          <a:endParaRPr lang="ru-RU"/>
        </a:p>
      </dgm:t>
    </dgm:pt>
    <dgm:pt modelId="{B255EE01-91A3-49E9-860C-1868FC24FEF5}" type="pres">
      <dgm:prSet presAssocID="{7A1EEF36-4551-4206-832D-C79F631099A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C27C18-2492-45F1-ABD7-36B6A89202F2}" type="pres">
      <dgm:prSet presAssocID="{42194EBF-8E47-4EEB-9BFE-BAA8BE417660}" presName="composite" presStyleCnt="0"/>
      <dgm:spPr/>
    </dgm:pt>
    <dgm:pt modelId="{3673B80C-6E65-4687-B7A5-D4859A66388F}" type="pres">
      <dgm:prSet presAssocID="{42194EBF-8E47-4EEB-9BFE-BAA8BE417660}" presName="imgShp" presStyleLbl="fgImgPlace1" presStyleIdx="0" presStyleCnt="4" custScaleX="101081" custScaleY="97244"/>
      <dgm:spPr>
        <a:blipFill rotWithShape="1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</dgm:pt>
    <dgm:pt modelId="{85F794D0-57A4-4BEB-848B-D9AAA1056CBE}" type="pres">
      <dgm:prSet presAssocID="{42194EBF-8E47-4EEB-9BFE-BAA8BE41766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318E4-898C-4270-90D5-A2E4C71D2015}" type="pres">
      <dgm:prSet presAssocID="{37BF9A97-8DBD-483A-9AC7-934C9AD0881D}" presName="spacing" presStyleCnt="0"/>
      <dgm:spPr/>
    </dgm:pt>
    <dgm:pt modelId="{32FABA8E-6440-46DC-932D-9174D713C296}" type="pres">
      <dgm:prSet presAssocID="{CFF93407-E16E-4DA6-BBD7-6489B4134679}" presName="composite" presStyleCnt="0"/>
      <dgm:spPr/>
    </dgm:pt>
    <dgm:pt modelId="{5AC02CA2-1386-4FD4-9D68-7724EADDD123}" type="pres">
      <dgm:prSet presAssocID="{CFF93407-E16E-4DA6-BBD7-6489B4134679}" presName="imgShp" presStyleLbl="fgImgPlace1" presStyleIdx="1" presStyleCnt="4"/>
      <dgm:spPr>
        <a:blipFill rotWithShape="1"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89C1CEB-36F2-4335-B74B-E9E02D037D4C}" type="pres">
      <dgm:prSet presAssocID="{CFF93407-E16E-4DA6-BBD7-6489B4134679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397FB-EA47-4748-A0D6-47BA5802D449}" type="pres">
      <dgm:prSet presAssocID="{7611A45B-21E9-4C3A-B745-A5A5714681DD}" presName="spacing" presStyleCnt="0"/>
      <dgm:spPr/>
    </dgm:pt>
    <dgm:pt modelId="{DC44BDFA-35FE-4E67-8CC2-7C4A0F34BE33}" type="pres">
      <dgm:prSet presAssocID="{17E4E067-B8CC-4D80-8022-C0EF4E0663A3}" presName="composite" presStyleCnt="0"/>
      <dgm:spPr/>
    </dgm:pt>
    <dgm:pt modelId="{A72C2F45-BDB0-4F18-8F54-BA3650C25EE9}" type="pres">
      <dgm:prSet presAssocID="{17E4E067-B8CC-4D80-8022-C0EF4E0663A3}" presName="imgShp" presStyleLbl="fgImgPlace1" presStyleIdx="2" presStyleCnt="4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913BC9C-1CFD-41ED-BC4E-1DB4FA70C4A3}" type="pres">
      <dgm:prSet presAssocID="{17E4E067-B8CC-4D80-8022-C0EF4E0663A3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8D726-3514-48FB-8799-A4915056C264}" type="pres">
      <dgm:prSet presAssocID="{BA7A4123-7238-485B-95C7-601CFAA6A2A4}" presName="spacing" presStyleCnt="0"/>
      <dgm:spPr/>
    </dgm:pt>
    <dgm:pt modelId="{DDA0E4B6-4EA8-4B4D-BF52-1CEB0AE79FCC}" type="pres">
      <dgm:prSet presAssocID="{2ED7322D-3C53-4CA4-AA08-60FB8F4FDFC9}" presName="composite" presStyleCnt="0"/>
      <dgm:spPr/>
    </dgm:pt>
    <dgm:pt modelId="{303B5958-4562-40FA-8075-035419376C7E}" type="pres">
      <dgm:prSet presAssocID="{2ED7322D-3C53-4CA4-AA08-60FB8F4FDFC9}" presName="imgShp" presStyleLbl="fgImgPlace1" presStyleIdx="3" presStyleCnt="4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023021E7-2A41-40A8-93B2-51F7A757A1E0}" type="pres">
      <dgm:prSet presAssocID="{2ED7322D-3C53-4CA4-AA08-60FB8F4FDFC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77D3AC-02F1-4CA0-BC90-B0EB87405510}" type="presOf" srcId="{17E4E067-B8CC-4D80-8022-C0EF4E0663A3}" destId="{8913BC9C-1CFD-41ED-BC4E-1DB4FA70C4A3}" srcOrd="0" destOrd="0" presId="urn:microsoft.com/office/officeart/2005/8/layout/vList3"/>
    <dgm:cxn modelId="{2FFDDED1-A1B7-4C6E-A3CF-32807E237CBA}" type="presOf" srcId="{2ED7322D-3C53-4CA4-AA08-60FB8F4FDFC9}" destId="{023021E7-2A41-40A8-93B2-51F7A757A1E0}" srcOrd="0" destOrd="0" presId="urn:microsoft.com/office/officeart/2005/8/layout/vList3"/>
    <dgm:cxn modelId="{D476F8B8-B46C-4CA4-A160-84F51005C2B3}" type="presOf" srcId="{42194EBF-8E47-4EEB-9BFE-BAA8BE417660}" destId="{85F794D0-57A4-4BEB-848B-D9AAA1056CBE}" srcOrd="0" destOrd="0" presId="urn:microsoft.com/office/officeart/2005/8/layout/vList3"/>
    <dgm:cxn modelId="{00D206F9-F1DD-4AE8-B9C1-B33874746761}" srcId="{7A1EEF36-4551-4206-832D-C79F631099A7}" destId="{2ED7322D-3C53-4CA4-AA08-60FB8F4FDFC9}" srcOrd="3" destOrd="0" parTransId="{69A86237-29B9-449A-9EFB-2A54E927E528}" sibTransId="{76463006-91DA-4D30-A683-20F1B35060D3}"/>
    <dgm:cxn modelId="{AE434E08-215F-4EED-9AE8-9ECEA41C5343}" srcId="{7A1EEF36-4551-4206-832D-C79F631099A7}" destId="{42194EBF-8E47-4EEB-9BFE-BAA8BE417660}" srcOrd="0" destOrd="0" parTransId="{141EC567-A971-45B8-A7D4-FDC6F7D3423D}" sibTransId="{37BF9A97-8DBD-483A-9AC7-934C9AD0881D}"/>
    <dgm:cxn modelId="{18585828-705D-409D-B47D-F6B4A65AD703}" type="presOf" srcId="{7A1EEF36-4551-4206-832D-C79F631099A7}" destId="{B255EE01-91A3-49E9-860C-1868FC24FEF5}" srcOrd="0" destOrd="0" presId="urn:microsoft.com/office/officeart/2005/8/layout/vList3"/>
    <dgm:cxn modelId="{808FBD70-1789-4783-8CC9-2C14F935AFF4}" srcId="{7A1EEF36-4551-4206-832D-C79F631099A7}" destId="{17E4E067-B8CC-4D80-8022-C0EF4E0663A3}" srcOrd="2" destOrd="0" parTransId="{35DB6B02-6D0A-4F81-B5F7-D4515BE9FF78}" sibTransId="{BA7A4123-7238-485B-95C7-601CFAA6A2A4}"/>
    <dgm:cxn modelId="{0CC0111C-5418-408B-B5CC-B74BA333F76F}" type="presOf" srcId="{CFF93407-E16E-4DA6-BBD7-6489B4134679}" destId="{289C1CEB-36F2-4335-B74B-E9E02D037D4C}" srcOrd="0" destOrd="0" presId="urn:microsoft.com/office/officeart/2005/8/layout/vList3"/>
    <dgm:cxn modelId="{ADB8A91F-4046-4B12-9B6D-8190FB6C0A56}" srcId="{7A1EEF36-4551-4206-832D-C79F631099A7}" destId="{CFF93407-E16E-4DA6-BBD7-6489B4134679}" srcOrd="1" destOrd="0" parTransId="{C736631A-30D9-4514-9464-EE7E5DFB1783}" sibTransId="{7611A45B-21E9-4C3A-B745-A5A5714681DD}"/>
    <dgm:cxn modelId="{81A3AF45-0F61-4100-A54B-358CDEC103AE}" type="presParOf" srcId="{B255EE01-91A3-49E9-860C-1868FC24FEF5}" destId="{6CC27C18-2492-45F1-ABD7-36B6A89202F2}" srcOrd="0" destOrd="0" presId="urn:microsoft.com/office/officeart/2005/8/layout/vList3"/>
    <dgm:cxn modelId="{068D0592-5DD2-47C6-9CC7-E1C2D42556B9}" type="presParOf" srcId="{6CC27C18-2492-45F1-ABD7-36B6A89202F2}" destId="{3673B80C-6E65-4687-B7A5-D4859A66388F}" srcOrd="0" destOrd="0" presId="urn:microsoft.com/office/officeart/2005/8/layout/vList3"/>
    <dgm:cxn modelId="{A699BAD8-3F47-48ED-817E-B1B371E0F77A}" type="presParOf" srcId="{6CC27C18-2492-45F1-ABD7-36B6A89202F2}" destId="{85F794D0-57A4-4BEB-848B-D9AAA1056CBE}" srcOrd="1" destOrd="0" presId="urn:microsoft.com/office/officeart/2005/8/layout/vList3"/>
    <dgm:cxn modelId="{1A0EA1E1-2D10-4F70-A5BA-F83E0CE0BFF8}" type="presParOf" srcId="{B255EE01-91A3-49E9-860C-1868FC24FEF5}" destId="{037318E4-898C-4270-90D5-A2E4C71D2015}" srcOrd="1" destOrd="0" presId="urn:microsoft.com/office/officeart/2005/8/layout/vList3"/>
    <dgm:cxn modelId="{CE5E5252-4DB4-4AB9-92F1-99A79C71EB0B}" type="presParOf" srcId="{B255EE01-91A3-49E9-860C-1868FC24FEF5}" destId="{32FABA8E-6440-46DC-932D-9174D713C296}" srcOrd="2" destOrd="0" presId="urn:microsoft.com/office/officeart/2005/8/layout/vList3"/>
    <dgm:cxn modelId="{B54031B1-6C85-4D77-8D4D-3DB2A33E2F0F}" type="presParOf" srcId="{32FABA8E-6440-46DC-932D-9174D713C296}" destId="{5AC02CA2-1386-4FD4-9D68-7724EADDD123}" srcOrd="0" destOrd="0" presId="urn:microsoft.com/office/officeart/2005/8/layout/vList3"/>
    <dgm:cxn modelId="{1D91CFC3-D423-48D8-B8CC-AE7A0296245F}" type="presParOf" srcId="{32FABA8E-6440-46DC-932D-9174D713C296}" destId="{289C1CEB-36F2-4335-B74B-E9E02D037D4C}" srcOrd="1" destOrd="0" presId="urn:microsoft.com/office/officeart/2005/8/layout/vList3"/>
    <dgm:cxn modelId="{D6B57D03-98CE-4EB7-A300-92E69385640A}" type="presParOf" srcId="{B255EE01-91A3-49E9-860C-1868FC24FEF5}" destId="{31A397FB-EA47-4748-A0D6-47BA5802D449}" srcOrd="3" destOrd="0" presId="urn:microsoft.com/office/officeart/2005/8/layout/vList3"/>
    <dgm:cxn modelId="{3AE4DB58-B5FD-4496-BBEB-10D103D23580}" type="presParOf" srcId="{B255EE01-91A3-49E9-860C-1868FC24FEF5}" destId="{DC44BDFA-35FE-4E67-8CC2-7C4A0F34BE33}" srcOrd="4" destOrd="0" presId="urn:microsoft.com/office/officeart/2005/8/layout/vList3"/>
    <dgm:cxn modelId="{A9544849-22D3-416F-8FA8-8E4827924F4C}" type="presParOf" srcId="{DC44BDFA-35FE-4E67-8CC2-7C4A0F34BE33}" destId="{A72C2F45-BDB0-4F18-8F54-BA3650C25EE9}" srcOrd="0" destOrd="0" presId="urn:microsoft.com/office/officeart/2005/8/layout/vList3"/>
    <dgm:cxn modelId="{37F5C9C6-F3AD-4659-AD88-E11588D270EC}" type="presParOf" srcId="{DC44BDFA-35FE-4E67-8CC2-7C4A0F34BE33}" destId="{8913BC9C-1CFD-41ED-BC4E-1DB4FA70C4A3}" srcOrd="1" destOrd="0" presId="urn:microsoft.com/office/officeart/2005/8/layout/vList3"/>
    <dgm:cxn modelId="{604C432E-B2CC-4410-A640-6183586E4236}" type="presParOf" srcId="{B255EE01-91A3-49E9-860C-1868FC24FEF5}" destId="{DDE8D726-3514-48FB-8799-A4915056C264}" srcOrd="5" destOrd="0" presId="urn:microsoft.com/office/officeart/2005/8/layout/vList3"/>
    <dgm:cxn modelId="{B002239D-791E-4082-A3BD-705580C80589}" type="presParOf" srcId="{B255EE01-91A3-49E9-860C-1868FC24FEF5}" destId="{DDA0E4B6-4EA8-4B4D-BF52-1CEB0AE79FCC}" srcOrd="6" destOrd="0" presId="urn:microsoft.com/office/officeart/2005/8/layout/vList3"/>
    <dgm:cxn modelId="{5FEAEA1A-A1B2-401C-BDAF-7AA391B6743C}" type="presParOf" srcId="{DDA0E4B6-4EA8-4B4D-BF52-1CEB0AE79FCC}" destId="{303B5958-4562-40FA-8075-035419376C7E}" srcOrd="0" destOrd="0" presId="urn:microsoft.com/office/officeart/2005/8/layout/vList3"/>
    <dgm:cxn modelId="{F240866F-63AB-4581-BEB7-44C0EEA4284A}" type="presParOf" srcId="{DDA0E4B6-4EA8-4B4D-BF52-1CEB0AE79FCC}" destId="{023021E7-2A41-40A8-93B2-51F7A757A1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794D0-57A4-4BEB-848B-D9AAA1056CBE}">
      <dsp:nvSpPr>
        <dsp:cNvPr id="0" name=""/>
        <dsp:cNvSpPr/>
      </dsp:nvSpPr>
      <dsp:spPr>
        <a:xfrm rot="10800000">
          <a:off x="1646858" y="941"/>
          <a:ext cx="5513690" cy="102124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034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11 вопросов в опроснике</a:t>
          </a:r>
          <a:endParaRPr lang="ru-RU" sz="2000" b="1" kern="1200" dirty="0"/>
        </a:p>
      </dsp:txBody>
      <dsp:txXfrm rot="10800000">
        <a:off x="1902169" y="941"/>
        <a:ext cx="5258379" cy="1021246"/>
      </dsp:txXfrm>
    </dsp:sp>
    <dsp:sp modelId="{3673B80C-6E65-4687-B7A5-D4859A66388F}">
      <dsp:nvSpPr>
        <dsp:cNvPr id="0" name=""/>
        <dsp:cNvSpPr/>
      </dsp:nvSpPr>
      <dsp:spPr>
        <a:xfrm>
          <a:off x="1130715" y="15014"/>
          <a:ext cx="1032286" cy="993100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89C1CEB-36F2-4335-B74B-E9E02D037D4C}">
      <dsp:nvSpPr>
        <dsp:cNvPr id="0" name=""/>
        <dsp:cNvSpPr/>
      </dsp:nvSpPr>
      <dsp:spPr>
        <a:xfrm rot="10800000">
          <a:off x="1644098" y="1327038"/>
          <a:ext cx="5513690" cy="1021246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0341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Организовали и подвели итоги опроса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БУ ЧР ДПО «Чувашский республиканский институт образования» Минобразования Чувашии</a:t>
          </a:r>
          <a:endParaRPr lang="ru-RU" sz="1400" kern="1200" dirty="0"/>
        </a:p>
      </dsp:txBody>
      <dsp:txXfrm rot="10800000">
        <a:off x="1899409" y="1327038"/>
        <a:ext cx="5258379" cy="1021246"/>
      </dsp:txXfrm>
    </dsp:sp>
    <dsp:sp modelId="{5AC02CA2-1386-4FD4-9D68-7724EADDD123}">
      <dsp:nvSpPr>
        <dsp:cNvPr id="0" name=""/>
        <dsp:cNvSpPr/>
      </dsp:nvSpPr>
      <dsp:spPr>
        <a:xfrm>
          <a:off x="1133475" y="1327038"/>
          <a:ext cx="1021246" cy="1021246"/>
        </a:xfrm>
        <a:prstGeom prst="ellipse">
          <a:avLst/>
        </a:prstGeom>
        <a:blipFill rotWithShape="1"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913BC9C-1CFD-41ED-BC4E-1DB4FA70C4A3}">
      <dsp:nvSpPr>
        <dsp:cNvPr id="0" name=""/>
        <dsp:cNvSpPr/>
      </dsp:nvSpPr>
      <dsp:spPr>
        <a:xfrm rot="10800000">
          <a:off x="1644098" y="2653134"/>
          <a:ext cx="5513690" cy="102124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0341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Участвовали в опросе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7228 учителей-предметников, выполняющих функции классного руководителя из 21 МО(ГО) и из подведомственных Минобразования Чувашии образовательных организаций </a:t>
          </a:r>
          <a:endParaRPr lang="ru-RU" sz="1400" b="1" kern="1200" dirty="0"/>
        </a:p>
      </dsp:txBody>
      <dsp:txXfrm rot="10800000">
        <a:off x="1899409" y="2653134"/>
        <a:ext cx="5258379" cy="1021246"/>
      </dsp:txXfrm>
    </dsp:sp>
    <dsp:sp modelId="{A72C2F45-BDB0-4F18-8F54-BA3650C25EE9}">
      <dsp:nvSpPr>
        <dsp:cNvPr id="0" name=""/>
        <dsp:cNvSpPr/>
      </dsp:nvSpPr>
      <dsp:spPr>
        <a:xfrm>
          <a:off x="1133475" y="2653134"/>
          <a:ext cx="1021246" cy="1021246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3021E7-2A41-40A8-93B2-51F7A757A1E0}">
      <dsp:nvSpPr>
        <dsp:cNvPr id="0" name=""/>
        <dsp:cNvSpPr/>
      </dsp:nvSpPr>
      <dsp:spPr>
        <a:xfrm rot="10800000">
          <a:off x="1644098" y="3979230"/>
          <a:ext cx="5513690" cy="1021246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0341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 участвовали в опросе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представители Козловского, </a:t>
          </a:r>
          <a:r>
            <a:rPr lang="ru-RU" sz="1400" kern="1200" dirty="0" err="1" smtClean="0"/>
            <a:t>Марпосадского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Ядринского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Яльчикского</a:t>
          </a:r>
          <a:r>
            <a:rPr lang="ru-RU" sz="1400" kern="1200" dirty="0" smtClean="0"/>
            <a:t> МО и г. Шумерля</a:t>
          </a:r>
          <a:endParaRPr lang="ru-RU" sz="1400" kern="1200" dirty="0"/>
        </a:p>
      </dsp:txBody>
      <dsp:txXfrm rot="10800000">
        <a:off x="1899409" y="3979230"/>
        <a:ext cx="5258379" cy="1021246"/>
      </dsp:txXfrm>
    </dsp:sp>
    <dsp:sp modelId="{303B5958-4562-40FA-8075-035419376C7E}">
      <dsp:nvSpPr>
        <dsp:cNvPr id="0" name=""/>
        <dsp:cNvSpPr/>
      </dsp:nvSpPr>
      <dsp:spPr>
        <a:xfrm>
          <a:off x="1133475" y="3979230"/>
          <a:ext cx="1021246" cy="1021246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7ADC0-074D-4B1D-B0FC-8B70227C2AA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3F550-6210-4530-A393-8687A3AC4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93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3F550-6210-4530-A393-8687A3AC4F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5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5785-B1C9-46D6-92BD-BEB972E9842B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88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989B-9D8F-4638-BC97-A7D9A1EB70DE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5506-62A2-4FDB-A52B-5505553D67AE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0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0E5C-1AA3-471F-8AD8-EF601C2281AF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3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9AC-82B2-4C28-8B0D-7283082050DE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6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0A17-95BA-4A59-8404-84E52661A99F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09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99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1F1A-8CD8-4E8A-9CFB-C8C117B73026}" type="datetime1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26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C1F6-3E5B-4BD4-A615-0658A74354E1}" type="datetime1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66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3E7F-E573-4356-813F-5FD42E12E767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1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F8FB-800D-41F2-9CAD-0ED5BDC24C0E}" type="datetime1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2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21763-35BD-47A4-B784-18F8835CF123}" type="datetime1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CB46-2C84-4645-960F-F05808B39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4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Об опросе педагогических работников, исполняющих функции классного руководителя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710483"/>
              </p:ext>
            </p:extLst>
          </p:nvPr>
        </p:nvGraphicFramePr>
        <p:xfrm>
          <a:off x="467544" y="1268760"/>
          <a:ext cx="8291264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0E5C-1AA3-471F-8AD8-EF601C2281AF}" type="datetime1">
              <a:rPr lang="ru-RU" smtClean="0"/>
              <a:t>17.10.2023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2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04664"/>
            <a:ext cx="4104456" cy="720080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Знакомы ли Вы с положениями статьи </a:t>
            </a:r>
            <a:r>
              <a:rPr lang="ru-RU" sz="1400" dirty="0" smtClean="0">
                <a:solidFill>
                  <a:srgbClr val="0070C0"/>
                </a:solidFill>
              </a:rPr>
              <a:t>47 273-ФЗ  о </a:t>
            </a:r>
            <a:r>
              <a:rPr lang="ru-RU" sz="1400" dirty="0">
                <a:solidFill>
                  <a:srgbClr val="0070C0"/>
                </a:solidFill>
              </a:rPr>
              <a:t>снижении документационной нагрузки на педагогических работников?</a:t>
            </a:r>
            <a:endParaRPr lang="ru-RU" sz="1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0693426"/>
              </p:ext>
            </p:extLst>
          </p:nvPr>
        </p:nvGraphicFramePr>
        <p:xfrm>
          <a:off x="467544" y="1484784"/>
          <a:ext cx="38884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260649"/>
            <a:ext cx="4114800" cy="1008112"/>
          </a:xfrm>
        </p:spPr>
        <p:txBody>
          <a:bodyPr anchor="t">
            <a:noAutofit/>
          </a:bodyPr>
          <a:lstStyle/>
          <a:p>
            <a:r>
              <a:rPr lang="ru-RU" sz="1200" dirty="0">
                <a:solidFill>
                  <a:srgbClr val="0070C0"/>
                </a:solidFill>
              </a:rPr>
              <a:t>Знакомы ли Вы с приказом Министерства просвещения Российской Федерации от 21.07.2022 № 582 «Об утверждении перечня документации, подготовка которой осуществляется педагогическими работниками при реализации основных общеобразовательных программ</a:t>
            </a:r>
            <a:r>
              <a:rPr lang="ru-RU" sz="1200" dirty="0" smtClean="0">
                <a:solidFill>
                  <a:srgbClr val="0070C0"/>
                </a:solidFill>
              </a:rPr>
              <a:t>»? </a:t>
            </a:r>
            <a:endParaRPr lang="ru-RU" sz="1200" dirty="0">
              <a:solidFill>
                <a:srgbClr val="0070C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71936402"/>
              </p:ext>
            </p:extLst>
          </p:nvPr>
        </p:nvGraphicFramePr>
        <p:xfrm>
          <a:off x="4716016" y="1484784"/>
          <a:ext cx="38884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684039"/>
              </p:ext>
            </p:extLst>
          </p:nvPr>
        </p:nvGraphicFramePr>
        <p:xfrm>
          <a:off x="467544" y="4149080"/>
          <a:ext cx="3888431" cy="1608691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944012"/>
                <a:gridCol w="1944419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Чебоксары 98,8 %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34%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Урмарский</a:t>
                      </a:r>
                      <a:r>
                        <a:rPr lang="ru-RU" sz="1100" dirty="0" smtClean="0">
                          <a:effectLst/>
                        </a:rPr>
                        <a:t> МО 98,5%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24,3%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Новочебоксарск 96,4 %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</a:t>
                      </a:r>
                      <a:r>
                        <a:rPr lang="ru-RU" sz="1100" baseline="0" dirty="0" smtClean="0">
                          <a:effectLst/>
                        </a:rPr>
                        <a:t> 19,1%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Канашский</a:t>
                      </a:r>
                      <a:r>
                        <a:rPr lang="ru-RU" sz="1100" dirty="0" smtClean="0">
                          <a:effectLst/>
                        </a:rPr>
                        <a:t> МО 95,8 %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dirty="0" smtClean="0">
                          <a:effectLst/>
                        </a:rPr>
                        <a:t> МО 17,6 %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Подведомственные ОО МО 95,4%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16,9%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Батыревский МО 95,3%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14,7%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794669"/>
              </p:ext>
            </p:extLst>
          </p:nvPr>
        </p:nvGraphicFramePr>
        <p:xfrm>
          <a:off x="4788024" y="4149080"/>
          <a:ext cx="3888431" cy="144015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944012"/>
                <a:gridCol w="1944419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Батыревский МО 88,6%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25,6%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Комсомольский МО 88,3 %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24,3%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dirty="0" smtClean="0">
                          <a:effectLst/>
                        </a:rPr>
                        <a:t> МО</a:t>
                      </a:r>
                      <a:r>
                        <a:rPr lang="ru-RU" sz="1100" baseline="0" dirty="0" smtClean="0">
                          <a:effectLst/>
                        </a:rPr>
                        <a:t> 85,7%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Янтиковский</a:t>
                      </a:r>
                      <a:r>
                        <a:rPr lang="ru-RU" sz="1100" baseline="0" dirty="0" smtClean="0">
                          <a:effectLst/>
                        </a:rPr>
                        <a:t> МО 23,4%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Шумерлинский</a:t>
                      </a:r>
                      <a:r>
                        <a:rPr lang="ru-RU" sz="1100" dirty="0" smtClean="0">
                          <a:effectLst/>
                        </a:rPr>
                        <a:t> МО 85,6%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22,1%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84,8 %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Канашский</a:t>
                      </a:r>
                      <a:r>
                        <a:rPr lang="ru-RU" sz="1100" dirty="0" smtClean="0">
                          <a:effectLst/>
                        </a:rPr>
                        <a:t> МО 21,8%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Новочебоксарск 83,2%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21,2%;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7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4040188" cy="648072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Внесены ли изменения в Ваши должностные инструкции в </a:t>
            </a:r>
            <a:r>
              <a:rPr lang="ru-RU" sz="1400" dirty="0" smtClean="0">
                <a:solidFill>
                  <a:srgbClr val="0070C0"/>
                </a:solidFill>
              </a:rPr>
              <a:t>соответствии </a:t>
            </a:r>
            <a:r>
              <a:rPr lang="ru-RU" sz="1400" dirty="0">
                <a:solidFill>
                  <a:srgbClr val="0070C0"/>
                </a:solidFill>
              </a:rPr>
              <a:t>с приказом № </a:t>
            </a:r>
            <a:r>
              <a:rPr lang="ru-RU" sz="1400" dirty="0" smtClean="0">
                <a:solidFill>
                  <a:srgbClr val="0070C0"/>
                </a:solidFill>
              </a:rPr>
              <a:t>582?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1800"/>
              </p:ext>
            </p:extLst>
          </p:nvPr>
        </p:nvGraphicFramePr>
        <p:xfrm>
          <a:off x="323528" y="1196752"/>
          <a:ext cx="410445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260648"/>
            <a:ext cx="4041775" cy="504056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Приходится ли Вам осуществлять подготовку иных документов, не указанных в приказе </a:t>
            </a:r>
            <a:r>
              <a:rPr lang="ru-RU" sz="1400" dirty="0" smtClean="0">
                <a:solidFill>
                  <a:srgbClr val="0070C0"/>
                </a:solidFill>
              </a:rPr>
              <a:t>582?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68163720"/>
              </p:ext>
            </p:extLst>
          </p:nvPr>
        </p:nvGraphicFramePr>
        <p:xfrm>
          <a:off x="4644008" y="1196752"/>
          <a:ext cx="4104455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04362"/>
              </p:ext>
            </p:extLst>
          </p:nvPr>
        </p:nvGraphicFramePr>
        <p:xfrm>
          <a:off x="323528" y="4149080"/>
          <a:ext cx="4032447" cy="144015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2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Подведомственные МО 81,2%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Порецкий</a:t>
                      </a:r>
                      <a:r>
                        <a:rPr lang="ru-RU" sz="1100" dirty="0" smtClean="0">
                          <a:effectLst/>
                        </a:rPr>
                        <a:t> МО 54,7%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Батыревский МО 56,7%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52,8%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55,9%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Чебоксары 50,6%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Канашский</a:t>
                      </a:r>
                      <a:r>
                        <a:rPr lang="ru-RU" sz="1100" dirty="0" smtClean="0">
                          <a:effectLst/>
                        </a:rPr>
                        <a:t> МО 54,1%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Алатырь 50,5%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dirty="0" smtClean="0">
                          <a:effectLst/>
                        </a:rPr>
                        <a:t> МО 53,8%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Ибресинский</a:t>
                      </a:r>
                      <a:r>
                        <a:rPr lang="ru-RU" sz="1100" dirty="0" smtClean="0">
                          <a:effectLst/>
                        </a:rPr>
                        <a:t> МО 50,5%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53,2%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 50,4%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938134"/>
              </p:ext>
            </p:extLst>
          </p:nvPr>
        </p:nvGraphicFramePr>
        <p:xfrm>
          <a:off x="4788024" y="4149080"/>
          <a:ext cx="4032448" cy="1482087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3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Чебоксарский МО 33,9%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г. Алатырь 77,1%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Красноармейский МО 33,3%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Моргаушский МО 76,5%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Батыревский</a:t>
                      </a:r>
                      <a:r>
                        <a:rPr lang="ru-RU" sz="1100" baseline="0" dirty="0" smtClean="0">
                          <a:effectLst/>
                        </a:rPr>
                        <a:t> МО 31,2%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Порецкий МО 74,7%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30,6%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Новочебоксарск 73,9%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baseline="0" dirty="0" smtClean="0">
                          <a:effectLst/>
                        </a:rPr>
                        <a:t> МО 30,3%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Чебоксары 72,5%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 29,8%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Ибресинский</a:t>
                      </a:r>
                      <a:r>
                        <a:rPr lang="ru-RU" sz="1100" b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72,5%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11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4040188" cy="639762"/>
          </a:xfrm>
        </p:spPr>
        <p:txBody>
          <a:bodyPr anchor="t">
            <a:normAutofit/>
          </a:bodyPr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Приходится ли Вам готовить фотоотчеты о проводимых мероприятиях?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22224"/>
              </p:ext>
            </p:extLst>
          </p:nvPr>
        </p:nvGraphicFramePr>
        <p:xfrm>
          <a:off x="323528" y="764704"/>
          <a:ext cx="403244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260648"/>
            <a:ext cx="4041775" cy="639762"/>
          </a:xfrm>
        </p:spPr>
        <p:txBody>
          <a:bodyPr anchor="t">
            <a:noAutofit/>
          </a:bodyPr>
          <a:lstStyle/>
          <a:p>
            <a:pPr algn="just"/>
            <a:r>
              <a:rPr lang="ru-RU" sz="1400" dirty="0">
                <a:solidFill>
                  <a:srgbClr val="0070C0"/>
                </a:solidFill>
              </a:rPr>
              <a:t>Приходится ли Вам заполнять и бумажный и электронный журналы?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99368711"/>
              </p:ext>
            </p:extLst>
          </p:nvPr>
        </p:nvGraphicFramePr>
        <p:xfrm>
          <a:off x="4572000" y="764704"/>
          <a:ext cx="4104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72186"/>
              </p:ext>
            </p:extLst>
          </p:nvPr>
        </p:nvGraphicFramePr>
        <p:xfrm>
          <a:off x="323528" y="4149080"/>
          <a:ext cx="4032447" cy="1482087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2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baseline="0" dirty="0" smtClean="0">
                          <a:effectLst/>
                        </a:rPr>
                        <a:t> МО 28,2%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Урмарский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98,3%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 16,3%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Чебоксары 97,4%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14,7%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Комсомольский МО 97,3%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11,2%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Канашский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95,8%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Красночетайский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95,8%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Алатырь 8,3%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Подведомственные МО 95,4%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706208"/>
              </p:ext>
            </p:extLst>
          </p:nvPr>
        </p:nvGraphicFramePr>
        <p:xfrm>
          <a:off x="4644008" y="4149080"/>
          <a:ext cx="4032447" cy="1482087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2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Чебоксарский МО 72,4%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г. Новочебоксарск 43,2%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71,8%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Цивильский МО 39,9%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dirty="0" smtClean="0">
                          <a:effectLst/>
                        </a:rPr>
                        <a:t> МО 71,4%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Урмарский МО 39,5%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70,6%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Чебоксары 39,1%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Батыревский МО 70,5%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Аликовский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38,6%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Янтиковский</a:t>
                      </a:r>
                      <a:r>
                        <a:rPr lang="ru-RU" sz="1100" dirty="0" smtClean="0">
                          <a:effectLst/>
                        </a:rPr>
                        <a:t> МО 70,3%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Красноармейский МО 37,7 %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42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60648"/>
            <a:ext cx="4040188" cy="720080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Можете ли Вы сказать, что в 2023-2024 учебном году Ваша документационная нагрузка снизилась?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270371"/>
              </p:ext>
            </p:extLst>
          </p:nvPr>
        </p:nvGraphicFramePr>
        <p:xfrm>
          <a:off x="323528" y="1484784"/>
          <a:ext cx="403244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88640"/>
            <a:ext cx="4176464" cy="1152128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Знаете ли Вы о наличии баннера по снижению документационной нагрузки на педагогических работников и образовательные организации Чувашской Республики на сайте </a:t>
            </a:r>
            <a:r>
              <a:rPr lang="ru-RU" sz="1400" dirty="0" smtClean="0">
                <a:solidFill>
                  <a:srgbClr val="0070C0"/>
                </a:solidFill>
              </a:rPr>
              <a:t>Минобразования Чувашии?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38483169"/>
              </p:ext>
            </p:extLst>
          </p:nvPr>
        </p:nvGraphicFramePr>
        <p:xfrm>
          <a:off x="4644008" y="1484784"/>
          <a:ext cx="4104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200530"/>
              </p:ext>
            </p:extLst>
          </p:nvPr>
        </p:nvGraphicFramePr>
        <p:xfrm>
          <a:off x="323528" y="4149080"/>
          <a:ext cx="4032447" cy="1685287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2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baseline="0" dirty="0" smtClean="0">
                          <a:effectLst/>
                        </a:rPr>
                        <a:t> МО 27%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г. Канаш 86,5%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23,5%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Новочебоксарск 86,2%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Цивильский МО 21,4%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Алатырь 86,2%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Урмарский</a:t>
                      </a:r>
                      <a:r>
                        <a:rPr lang="ru-RU" sz="1100" dirty="0" smtClean="0">
                          <a:effectLst/>
                        </a:rPr>
                        <a:t> МО 20%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г. Чебоксары 85,9%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Подведомственные МО 18,7%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Шумерлинский МО 85,6%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18,3%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Батыревский МО 85,2%; </a:t>
                      </a:r>
                      <a:r>
                        <a:rPr lang="ru-RU" sz="1100" b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Янтиковский</a:t>
                      </a: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МО 85,2%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36297"/>
              </p:ext>
            </p:extLst>
          </p:nvPr>
        </p:nvGraphicFramePr>
        <p:xfrm>
          <a:off x="4644008" y="4149080"/>
          <a:ext cx="4176464" cy="144015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88013"/>
                <a:gridCol w="2088451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baseline="0" dirty="0" smtClean="0">
                          <a:effectLst/>
                        </a:rPr>
                        <a:t> МО 31,5%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Шумерлинский</a:t>
                      </a:r>
                      <a:r>
                        <a:rPr lang="ru-RU" sz="1100" dirty="0" smtClean="0">
                          <a:effectLst/>
                        </a:rPr>
                        <a:t> МО 76,8%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Алатырь 30,3%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Янтиковский</a:t>
                      </a:r>
                      <a:r>
                        <a:rPr lang="ru-RU" sz="1100" dirty="0" smtClean="0">
                          <a:effectLst/>
                        </a:rPr>
                        <a:t> МО 75,8%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29,4%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Цивильский МО 74,4%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Порецкий</a:t>
                      </a:r>
                      <a:r>
                        <a:rPr lang="ru-RU" sz="1100" baseline="0" dirty="0" smtClean="0">
                          <a:effectLst/>
                        </a:rPr>
                        <a:t> МО 29,3%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73,9%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29,1%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Урмарский</a:t>
                      </a:r>
                      <a:r>
                        <a:rPr lang="ru-RU" sz="1100" dirty="0" smtClean="0">
                          <a:effectLst/>
                        </a:rPr>
                        <a:t> МО 73,8%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28,4%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Чебоксары 73,3%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38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60648"/>
            <a:ext cx="3816424" cy="864096"/>
          </a:xfrm>
        </p:spPr>
        <p:txBody>
          <a:bodyPr anchor="t">
            <a:noAutofit/>
          </a:bodyPr>
          <a:lstStyle/>
          <a:p>
            <a:r>
              <a:rPr lang="ru-RU" sz="1400" dirty="0" smtClean="0">
                <a:solidFill>
                  <a:srgbClr val="0070C0"/>
                </a:solidFill>
              </a:rPr>
              <a:t>Знаете </a:t>
            </a:r>
            <a:r>
              <a:rPr lang="ru-RU" sz="1400" dirty="0">
                <a:solidFill>
                  <a:srgbClr val="0070C0"/>
                </a:solidFill>
              </a:rPr>
              <a:t>ли Вы о наличии «Горячей линии» по вопросам снижения документационной нагрузки на учителей на сайте </a:t>
            </a:r>
            <a:r>
              <a:rPr lang="ru-RU" sz="1400" dirty="0" smtClean="0">
                <a:solidFill>
                  <a:srgbClr val="0070C0"/>
                </a:solidFill>
              </a:rPr>
              <a:t>Минобразования Чувашии?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4709246"/>
              </p:ext>
            </p:extLst>
          </p:nvPr>
        </p:nvGraphicFramePr>
        <p:xfrm>
          <a:off x="251520" y="1556792"/>
          <a:ext cx="403244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260648"/>
            <a:ext cx="3600400" cy="1080120"/>
          </a:xfrm>
        </p:spPr>
        <p:txBody>
          <a:bodyPr anchor="t"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</a:rPr>
              <a:t>Знаете ли Вы о наличии баннера  по вопросам снижения документационной нагрузки на официальном сайте органов местного самоуправления (управления (отдела) образования)?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22132156"/>
              </p:ext>
            </p:extLst>
          </p:nvPr>
        </p:nvGraphicFramePr>
        <p:xfrm>
          <a:off x="4499992" y="1556792"/>
          <a:ext cx="417646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61013"/>
              </p:ext>
            </p:extLst>
          </p:nvPr>
        </p:nvGraphicFramePr>
        <p:xfrm>
          <a:off x="323528" y="4149080"/>
          <a:ext cx="4032447" cy="144015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16012"/>
                <a:gridCol w="2016435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 Алатырь 33,9%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Порецкий</a:t>
                      </a:r>
                      <a:r>
                        <a:rPr lang="ru-RU" sz="1100" dirty="0" smtClean="0">
                          <a:effectLst/>
                        </a:rPr>
                        <a:t> МО 97,3%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Красноармейский МО 32,5%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93,3%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baseline="0" dirty="0" smtClean="0">
                          <a:effectLst/>
                        </a:rPr>
                        <a:t> МО 31,9%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</a:t>
                      </a:r>
                      <a:r>
                        <a:rPr lang="ru-RU" sz="1100" baseline="0" dirty="0" smtClean="0">
                          <a:effectLst/>
                        </a:rPr>
                        <a:t> Канаш 81,6%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30,6%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Чебоксарский МО 79,9%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Цивильский МО 29,5%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77,2%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29,4%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Шумерлинский</a:t>
                      </a:r>
                      <a:r>
                        <a:rPr lang="ru-RU" sz="1100" dirty="0" smtClean="0">
                          <a:effectLst/>
                        </a:rPr>
                        <a:t> МО 76%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00384"/>
              </p:ext>
            </p:extLst>
          </p:nvPr>
        </p:nvGraphicFramePr>
        <p:xfrm>
          <a:off x="4572000" y="4149080"/>
          <a:ext cx="4176464" cy="144015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88013"/>
                <a:gridCol w="2088451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Алатырь 32,1%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Порецкий</a:t>
                      </a:r>
                      <a:r>
                        <a:rPr lang="ru-RU" sz="1100" dirty="0" smtClean="0">
                          <a:effectLst/>
                        </a:rPr>
                        <a:t> МО 98,7%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Красноармейский МО 30,7%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92,1%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Янтиковский</a:t>
                      </a:r>
                      <a:r>
                        <a:rPr lang="ru-RU" sz="1100" baseline="0" dirty="0" smtClean="0">
                          <a:effectLst/>
                        </a:rPr>
                        <a:t> МО 29,7%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87,1%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27%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Вурнарский</a:t>
                      </a:r>
                      <a:r>
                        <a:rPr lang="ru-RU" sz="1100" dirty="0" smtClean="0">
                          <a:effectLst/>
                        </a:rPr>
                        <a:t> МО 83,1%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Урмарский</a:t>
                      </a:r>
                      <a:r>
                        <a:rPr lang="ru-RU" sz="1100" dirty="0" smtClean="0">
                          <a:effectLst/>
                        </a:rPr>
                        <a:t> МО 26,8%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Шумерлинский</a:t>
                      </a:r>
                      <a:r>
                        <a:rPr lang="ru-RU" sz="1100" dirty="0" smtClean="0">
                          <a:effectLst/>
                        </a:rPr>
                        <a:t> МО 80,8%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Цивиьский</a:t>
                      </a:r>
                      <a:r>
                        <a:rPr lang="ru-RU" sz="1100" dirty="0" smtClean="0">
                          <a:effectLst/>
                        </a:rPr>
                        <a:t> МО 26,3%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 80,1%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1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260648"/>
            <a:ext cx="6408712" cy="864096"/>
          </a:xfrm>
        </p:spPr>
        <p:txBody>
          <a:bodyPr anchor="t">
            <a:noAutofit/>
          </a:bodyPr>
          <a:lstStyle/>
          <a:p>
            <a:r>
              <a:rPr lang="ru-RU" sz="1600" dirty="0"/>
              <a:t> </a:t>
            </a:r>
            <a:r>
              <a:rPr lang="ru-RU" sz="1400" dirty="0">
                <a:solidFill>
                  <a:srgbClr val="0070C0"/>
                </a:solidFill>
              </a:rPr>
              <a:t>Имеется ли на официальном сайте Вашей образовательной организации баннер по вопросам снижения документационной нагрузки?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8841-6758-4142-B519-375C89ADE5D6}" type="datetime1">
              <a:rPr lang="ru-RU" smtClean="0"/>
              <a:t>17.10.2023</a:t>
            </a:fld>
            <a:endParaRPr lang="ru-RU"/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2447764" y="3429000"/>
            <a:ext cx="3816424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 </a:t>
            </a:r>
            <a:endParaRPr lang="ru-RU" sz="1200" dirty="0"/>
          </a:p>
        </p:txBody>
      </p:sp>
      <p:graphicFrame>
        <p:nvGraphicFramePr>
          <p:cNvPr id="11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550744"/>
              </p:ext>
            </p:extLst>
          </p:nvPr>
        </p:nvGraphicFramePr>
        <p:xfrm>
          <a:off x="1403648" y="980728"/>
          <a:ext cx="56886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195615"/>
              </p:ext>
            </p:extLst>
          </p:nvPr>
        </p:nvGraphicFramePr>
        <p:xfrm>
          <a:off x="1475657" y="4293096"/>
          <a:ext cx="5688632" cy="151216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880025"/>
                <a:gridCol w="2808607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Лучшие </a:t>
                      </a:r>
                      <a:r>
                        <a:rPr lang="ru-RU" sz="1100" dirty="0" smtClean="0">
                          <a:effectLst/>
                        </a:rPr>
                        <a:t>результаты «да»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Худшие </a:t>
                      </a:r>
                      <a:r>
                        <a:rPr lang="ru-RU" sz="1100" dirty="0" smtClean="0">
                          <a:effectLst/>
                        </a:rPr>
                        <a:t>результаты «нет», «не знаю»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Алатырский</a:t>
                      </a:r>
                      <a:r>
                        <a:rPr lang="ru-RU" sz="1100" dirty="0" smtClean="0">
                          <a:effectLst/>
                        </a:rPr>
                        <a:t> МО 25,9%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Комсомольский МО 91%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Подведомственные МО 24,9%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Шемуршинский</a:t>
                      </a:r>
                      <a:r>
                        <a:rPr lang="ru-RU" sz="1100" dirty="0" smtClean="0">
                          <a:effectLst/>
                        </a:rPr>
                        <a:t> МО 91%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Красночетайский</a:t>
                      </a:r>
                      <a:r>
                        <a:rPr lang="ru-RU" sz="1100" baseline="0" dirty="0" smtClean="0">
                          <a:effectLst/>
                        </a:rPr>
                        <a:t> МО 22,7%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Красноармейский МО 90,4%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Канаш 22%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г. Алатырь 85,3%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Канашский</a:t>
                      </a:r>
                      <a:r>
                        <a:rPr lang="ru-RU" sz="1100" dirty="0" smtClean="0">
                          <a:effectLst/>
                        </a:rPr>
                        <a:t> МО 20,3%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Моргаушский</a:t>
                      </a:r>
                      <a:r>
                        <a:rPr lang="ru-RU" sz="1100" dirty="0" smtClean="0">
                          <a:effectLst/>
                        </a:rPr>
                        <a:t> МО 84,6%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Янтиковский</a:t>
                      </a:r>
                      <a:r>
                        <a:rPr lang="ru-RU" sz="1100" dirty="0" smtClean="0">
                          <a:effectLst/>
                        </a:rPr>
                        <a:t> МО 20,3%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err="1" smtClean="0">
                          <a:effectLst/>
                        </a:rPr>
                        <a:t>Аликовский</a:t>
                      </a:r>
                      <a:r>
                        <a:rPr lang="ru-RU" sz="1100" dirty="0" smtClean="0">
                          <a:effectLst/>
                        </a:rPr>
                        <a:t> МО 83,8%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94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421</Words>
  <Application>Microsoft Office PowerPoint</Application>
  <PresentationFormat>Экран (4:3)</PresentationFormat>
  <Paragraphs>200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 опросе педагогических работников, исполняющих функции классного руководителя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наблюдения за соблюдением обязательных требований (мониторинга безопасности) образовательными организациями Урмарского округа</dc:title>
  <dc:creator>надзор2</dc:creator>
  <cp:lastModifiedBy>Вера Иосифовна Савчук</cp:lastModifiedBy>
  <cp:revision>131</cp:revision>
  <cp:lastPrinted>2023-08-21T15:39:57Z</cp:lastPrinted>
  <dcterms:created xsi:type="dcterms:W3CDTF">2023-08-21T08:29:28Z</dcterms:created>
  <dcterms:modified xsi:type="dcterms:W3CDTF">2023-10-17T07:53:05Z</dcterms:modified>
</cp:coreProperties>
</file>