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  <p:sldMasterId id="2147483694" r:id="rId2"/>
    <p:sldMasterId id="2147483734" r:id="rId3"/>
  </p:sldMasterIdLst>
  <p:notesMasterIdLst>
    <p:notesMasterId r:id="rId11"/>
  </p:notesMasterIdLst>
  <p:sldIdLst>
    <p:sldId id="297" r:id="rId4"/>
    <p:sldId id="306" r:id="rId5"/>
    <p:sldId id="336" r:id="rId6"/>
    <p:sldId id="333" r:id="rId7"/>
    <p:sldId id="334" r:id="rId8"/>
    <p:sldId id="335" r:id="rId9"/>
    <p:sldId id="337" r:id="rId10"/>
  </p:sldIdLst>
  <p:sldSz cx="10693400" cy="7569200"/>
  <p:notesSz cx="9928225" cy="6797675"/>
  <p:defaultTextStyle>
    <a:defPPr>
      <a:defRPr lang="ru-RU"/>
    </a:defPPr>
    <a:lvl1pPr marL="0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70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41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606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475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343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213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078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949" algn="l" defTabSz="9137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84BB8F6-2A17-4E8D-9DB8-AEDE1EDD5BAD}">
          <p14:sldIdLst>
            <p14:sldId id="297"/>
            <p14:sldId id="306"/>
            <p14:sldId id="336"/>
            <p14:sldId id="333"/>
            <p14:sldId id="334"/>
            <p14:sldId id="335"/>
            <p14:sldId id="337"/>
          </p14:sldIdLst>
        </p14:section>
        <p14:section name="Раздел без заголовка" id="{B7D70FE8-0018-4D90-9786-544B20E8403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3707" autoAdjust="0"/>
  </p:normalViewPr>
  <p:slideViewPr>
    <p:cSldViewPr>
      <p:cViewPr>
        <p:scale>
          <a:sx n="100" d="100"/>
          <a:sy n="100" d="100"/>
        </p:scale>
        <p:origin x="-1416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330" cy="339313"/>
          </a:xfrm>
          <a:prstGeom prst="rect">
            <a:avLst/>
          </a:prstGeom>
        </p:spPr>
        <p:txBody>
          <a:bodyPr vert="horz" lIns="83741" tIns="41870" rIns="83741" bIns="41870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423" y="1"/>
            <a:ext cx="4300855" cy="339313"/>
          </a:xfrm>
          <a:prstGeom prst="rect">
            <a:avLst/>
          </a:prstGeom>
        </p:spPr>
        <p:txBody>
          <a:bodyPr vert="horz" lIns="83741" tIns="41870" rIns="83741" bIns="41870" rtlCol="0"/>
          <a:lstStyle>
            <a:lvl1pPr algn="r">
              <a:defRPr sz="1100"/>
            </a:lvl1pPr>
          </a:lstStyle>
          <a:p>
            <a:fld id="{1EDFD8A4-2F40-4342-89A2-C08F69462555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3888" y="511175"/>
            <a:ext cx="3600450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41" tIns="41870" rIns="83741" bIns="418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412" y="3229182"/>
            <a:ext cx="7941401" cy="3058098"/>
          </a:xfrm>
          <a:prstGeom prst="rect">
            <a:avLst/>
          </a:prstGeom>
        </p:spPr>
        <p:txBody>
          <a:bodyPr vert="horz" lIns="83741" tIns="41870" rIns="83741" bIns="4187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937"/>
            <a:ext cx="4302330" cy="339313"/>
          </a:xfrm>
          <a:prstGeom prst="rect">
            <a:avLst/>
          </a:prstGeom>
        </p:spPr>
        <p:txBody>
          <a:bodyPr vert="horz" lIns="83741" tIns="41870" rIns="83741" bIns="41870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423" y="6456937"/>
            <a:ext cx="4300855" cy="339313"/>
          </a:xfrm>
          <a:prstGeom prst="rect">
            <a:avLst/>
          </a:prstGeom>
        </p:spPr>
        <p:txBody>
          <a:bodyPr vert="horz" lIns="83741" tIns="41870" rIns="83741" bIns="41870" rtlCol="0" anchor="b"/>
          <a:lstStyle>
            <a:lvl1pPr algn="r">
              <a:defRPr sz="1100"/>
            </a:lvl1pPr>
          </a:lstStyle>
          <a:p>
            <a:fld id="{F542CF35-90EA-4C5E-8AAE-BC985B42AB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7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870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741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606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475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343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213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8078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949" algn="l" defTabSz="91374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08939" y="1"/>
            <a:ext cx="8822055" cy="33640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40" rIns="104277" bIns="52140" rtlCol="0" anchor="ctr"/>
          <a:lstStyle/>
          <a:p>
            <a:pPr algn="ctr" defTabSz="91352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119" y="3532294"/>
            <a:ext cx="8822055" cy="1682044"/>
          </a:xfrm>
        </p:spPr>
        <p:txBody>
          <a:bodyPr>
            <a:noAutofit/>
          </a:bodyPr>
          <a:lstStyle>
            <a:lvl1pPr>
              <a:defRPr sz="9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117" y="5214341"/>
            <a:ext cx="8020050" cy="109332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521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3436-1ADA-4BB1-B6EE-AFB1D3FCB20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40" rIns="104277" bIns="52140" rtlCol="0" anchor="ctr"/>
          <a:lstStyle/>
          <a:p>
            <a:pPr algn="ctr" defTabSz="91352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7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756920"/>
            <a:ext cx="8465608" cy="4289213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4537-53D0-48AA-9B7E-AEDA5D5583BA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67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7" y="756931"/>
            <a:ext cx="2138680" cy="59712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9799" y="756921"/>
            <a:ext cx="6683375" cy="5382542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C35-C015-4896-A5C5-9F868A29CEF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0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272E-02F3-4B75-BA74-27AD1E9E69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030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1F4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5031" y="1405889"/>
            <a:ext cx="475551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91F4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2" y="1817862"/>
            <a:ext cx="4654391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A6A5-18E2-4536-8574-EE143FA4B2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4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08939" y="1"/>
            <a:ext cx="8822055" cy="33640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25" tIns="52164" rIns="104325" bIns="52164" rtlCol="0" anchor="ctr"/>
          <a:lstStyle/>
          <a:p>
            <a:pPr algn="ctr" defTabSz="91396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119" y="3532294"/>
            <a:ext cx="8822055" cy="1682044"/>
          </a:xfrm>
        </p:spPr>
        <p:txBody>
          <a:bodyPr>
            <a:noAutofit/>
          </a:bodyPr>
          <a:lstStyle>
            <a:lvl1pPr>
              <a:defRPr sz="9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117" y="5214341"/>
            <a:ext cx="8020050" cy="109332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521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5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8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3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3436-1ADA-4BB1-B6EE-AFB1D3FCB20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25" tIns="52164" rIns="104325" bIns="52164" rtlCol="0" anchor="ctr"/>
          <a:lstStyle/>
          <a:p>
            <a:pPr algn="ctr" defTabSz="91396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55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1DE-C1B2-4FC1-89BF-98B871023D0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48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8939" y="1"/>
            <a:ext cx="8822055" cy="33640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25" tIns="52164" rIns="104325" bIns="52164" rtlCol="0" anchor="ctr"/>
          <a:lstStyle/>
          <a:p>
            <a:pPr algn="ctr" defTabSz="91396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9" y="3616399"/>
            <a:ext cx="8822055" cy="1850249"/>
          </a:xfrm>
        </p:spPr>
        <p:txBody>
          <a:bodyPr anchor="b" anchorCtr="0"/>
          <a:lstStyle>
            <a:lvl1pPr algn="l">
              <a:defRPr sz="6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7" y="5466644"/>
            <a:ext cx="8020050" cy="100922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5216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2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8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5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81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1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30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9BC7-0272-476C-B066-E9E9AA24214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25" tIns="52164" rIns="104325" bIns="52164" rtlCol="0" anchor="ctr"/>
          <a:lstStyle/>
          <a:p>
            <a:pPr algn="ctr" defTabSz="91396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2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117" y="672819"/>
            <a:ext cx="4277360" cy="415801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672819"/>
            <a:ext cx="4277360" cy="415801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D1A5-288C-42AB-8647-00FE23E21FE3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68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552" y="672818"/>
            <a:ext cx="4277360" cy="706108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630" indent="0">
              <a:buNone/>
              <a:defRPr sz="2300" b="1"/>
            </a:lvl2pPr>
            <a:lvl3pPr marL="1043260" indent="0">
              <a:buNone/>
              <a:defRPr sz="2100" b="1"/>
            </a:lvl3pPr>
            <a:lvl4pPr marL="1564892" indent="0">
              <a:buNone/>
              <a:defRPr sz="1800" b="1"/>
            </a:lvl4pPr>
            <a:lvl5pPr marL="2086523" indent="0">
              <a:buNone/>
              <a:defRPr sz="1800" b="1"/>
            </a:lvl5pPr>
            <a:lvl6pPr marL="2608153" indent="0">
              <a:buNone/>
              <a:defRPr sz="1800" b="1"/>
            </a:lvl6pPr>
            <a:lvl7pPr marL="3129783" indent="0">
              <a:buNone/>
              <a:defRPr sz="1800" b="1"/>
            </a:lvl7pPr>
            <a:lvl8pPr marL="3651414" indent="0">
              <a:buNone/>
              <a:defRPr sz="1800" b="1"/>
            </a:lvl8pPr>
            <a:lvl9pPr marL="417304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552" y="1467117"/>
            <a:ext cx="4277360" cy="3364089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247" y="672818"/>
            <a:ext cx="4277360" cy="706108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630" indent="0">
              <a:buNone/>
              <a:defRPr sz="2300" b="1"/>
            </a:lvl2pPr>
            <a:lvl3pPr marL="1043260" indent="0">
              <a:buNone/>
              <a:defRPr sz="2100" b="1"/>
            </a:lvl3pPr>
            <a:lvl4pPr marL="1564892" indent="0">
              <a:buNone/>
              <a:defRPr sz="1800" b="1"/>
            </a:lvl4pPr>
            <a:lvl5pPr marL="2086523" indent="0">
              <a:buNone/>
              <a:defRPr sz="1800" b="1"/>
            </a:lvl5pPr>
            <a:lvl6pPr marL="2608153" indent="0">
              <a:buNone/>
              <a:defRPr sz="1800" b="1"/>
            </a:lvl6pPr>
            <a:lvl7pPr marL="3129783" indent="0">
              <a:buNone/>
              <a:defRPr sz="1800" b="1"/>
            </a:lvl7pPr>
            <a:lvl8pPr marL="3651414" indent="0">
              <a:buNone/>
              <a:defRPr sz="1800" b="1"/>
            </a:lvl8pPr>
            <a:lvl9pPr marL="417304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1467117"/>
            <a:ext cx="4277360" cy="3364089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276F-5372-448B-8600-7FED890CD43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87552" y="1378925"/>
            <a:ext cx="4277360" cy="1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2247" y="1378925"/>
            <a:ext cx="4277360" cy="1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830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F2E7-D0D6-4EA1-B64C-FC26B6FD5927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70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1DE-C1B2-4FC1-89BF-98B871023D0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99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CF0-84EF-4BCA-BA14-D4EB4B80BBD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151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20" y="5046133"/>
            <a:ext cx="7934503" cy="1766147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652" y="504617"/>
            <a:ext cx="5373520" cy="4541519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122" y="504613"/>
            <a:ext cx="3126693" cy="454152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521630" indent="0">
              <a:buNone/>
              <a:defRPr sz="1400"/>
            </a:lvl2pPr>
            <a:lvl3pPr marL="1043260" indent="0">
              <a:buNone/>
              <a:defRPr sz="1100"/>
            </a:lvl3pPr>
            <a:lvl4pPr marL="1564892" indent="0">
              <a:buNone/>
              <a:defRPr sz="1000"/>
            </a:lvl4pPr>
            <a:lvl5pPr marL="2086523" indent="0">
              <a:buNone/>
              <a:defRPr sz="1000"/>
            </a:lvl5pPr>
            <a:lvl6pPr marL="2608153" indent="0">
              <a:buNone/>
              <a:defRPr sz="1000"/>
            </a:lvl6pPr>
            <a:lvl7pPr marL="3129783" indent="0">
              <a:buNone/>
              <a:defRPr sz="1000"/>
            </a:lvl7pPr>
            <a:lvl8pPr marL="3651414" indent="0">
              <a:buNone/>
              <a:defRPr sz="1000"/>
            </a:lvl8pPr>
            <a:lvl9pPr marL="41730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65E72-A334-4505-A9E3-4B157009DB3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86621" y="2775321"/>
            <a:ext cx="4205111" cy="185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164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52" y="5046133"/>
            <a:ext cx="7934503" cy="1766147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939" y="504614"/>
            <a:ext cx="8822055" cy="3195884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700"/>
            </a:lvl1pPr>
            <a:lvl2pPr marL="521630" indent="0">
              <a:buNone/>
              <a:defRPr sz="3200"/>
            </a:lvl2pPr>
            <a:lvl3pPr marL="1043260" indent="0">
              <a:buNone/>
              <a:defRPr sz="2700"/>
            </a:lvl3pPr>
            <a:lvl4pPr marL="1564892" indent="0">
              <a:buNone/>
              <a:defRPr sz="2300"/>
            </a:lvl4pPr>
            <a:lvl5pPr marL="2086523" indent="0">
              <a:buNone/>
              <a:defRPr sz="2300"/>
            </a:lvl5pPr>
            <a:lvl6pPr marL="2608153" indent="0">
              <a:buNone/>
              <a:defRPr sz="2300"/>
            </a:lvl6pPr>
            <a:lvl7pPr marL="3129783" indent="0">
              <a:buNone/>
              <a:defRPr sz="2300"/>
            </a:lvl7pPr>
            <a:lvl8pPr marL="3651414" indent="0">
              <a:buNone/>
              <a:defRPr sz="2300"/>
            </a:lvl8pPr>
            <a:lvl9pPr marL="417304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4486" y="3868702"/>
            <a:ext cx="8643832" cy="88832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/>
            </a:lvl1pPr>
            <a:lvl2pPr marL="521630" indent="0">
              <a:buNone/>
              <a:defRPr sz="1400"/>
            </a:lvl2pPr>
            <a:lvl3pPr marL="1043260" indent="0">
              <a:buNone/>
              <a:defRPr sz="1100"/>
            </a:lvl3pPr>
            <a:lvl4pPr marL="1564892" indent="0">
              <a:buNone/>
              <a:defRPr sz="1000"/>
            </a:lvl4pPr>
            <a:lvl5pPr marL="2086523" indent="0">
              <a:buNone/>
              <a:defRPr sz="1000"/>
            </a:lvl5pPr>
            <a:lvl6pPr marL="2608153" indent="0">
              <a:buNone/>
              <a:defRPr sz="1000"/>
            </a:lvl6pPr>
            <a:lvl7pPr marL="3129783" indent="0">
              <a:buNone/>
              <a:defRPr sz="1000"/>
            </a:lvl7pPr>
            <a:lvl8pPr marL="3651414" indent="0">
              <a:buNone/>
              <a:defRPr sz="1000"/>
            </a:lvl8pPr>
            <a:lvl9pPr marL="417304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DB37-73C8-4CD5-AE95-8E5F65DA33E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42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756920"/>
            <a:ext cx="8465608" cy="4289213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4537-53D0-48AA-9B7E-AEDA5D5583BA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48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7" y="756925"/>
            <a:ext cx="2138680" cy="59712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9799" y="756921"/>
            <a:ext cx="6683375" cy="5382542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C35-C015-4896-A5C5-9F868A29CEF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9624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272E-02F3-4B75-BA74-27AD1E9E69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84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1F4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5031" y="1405889"/>
            <a:ext cx="475551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91F4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2" y="1817862"/>
            <a:ext cx="4654391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A6A5-18E2-4536-8574-EE143FA4B2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287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08939" y="1"/>
            <a:ext cx="8822055" cy="33640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33" tIns="52168" rIns="104333" bIns="52168" rtlCol="0" anchor="ctr"/>
          <a:lstStyle/>
          <a:p>
            <a:pPr algn="ctr" defTabSz="914033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119" y="3532294"/>
            <a:ext cx="8822055" cy="1682044"/>
          </a:xfrm>
        </p:spPr>
        <p:txBody>
          <a:bodyPr>
            <a:noAutofit/>
          </a:bodyPr>
          <a:lstStyle>
            <a:lvl1pPr>
              <a:defRPr sz="9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117" y="5214340"/>
            <a:ext cx="8020050" cy="1093329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521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5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8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0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1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3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43436-1ADA-4BB1-B6EE-AFB1D3FCB20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33" tIns="52168" rIns="104333" bIns="52168" rtlCol="0" anchor="ctr"/>
          <a:lstStyle/>
          <a:p>
            <a:pPr algn="ctr" defTabSz="914033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9812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C51DE-C1B2-4FC1-89BF-98B871023D0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50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8939" y="1"/>
            <a:ext cx="8822055" cy="33640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33" tIns="52168" rIns="104333" bIns="52168" rtlCol="0" anchor="ctr"/>
          <a:lstStyle/>
          <a:p>
            <a:pPr algn="ctr" defTabSz="914033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9" y="3616398"/>
            <a:ext cx="8822055" cy="1850249"/>
          </a:xfrm>
        </p:spPr>
        <p:txBody>
          <a:bodyPr anchor="b" anchorCtr="0"/>
          <a:lstStyle>
            <a:lvl1pPr algn="l">
              <a:defRPr sz="6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7" y="5466644"/>
            <a:ext cx="8020050" cy="100922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5216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3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50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83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0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17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33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9BC7-0272-476C-B066-E9E9AA24214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33" tIns="52168" rIns="104333" bIns="52168" rtlCol="0" anchor="ctr"/>
          <a:lstStyle/>
          <a:p>
            <a:pPr algn="ctr" defTabSz="914033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2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8939" y="1"/>
            <a:ext cx="8822055" cy="33640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40" rIns="104277" bIns="52140" rtlCol="0" anchor="ctr"/>
          <a:lstStyle/>
          <a:p>
            <a:pPr algn="ctr" defTabSz="913521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9" y="3616401"/>
            <a:ext cx="8822055" cy="1850249"/>
          </a:xfrm>
        </p:spPr>
        <p:txBody>
          <a:bodyPr anchor="b" anchorCtr="0"/>
          <a:lstStyle>
            <a:lvl1pPr algn="l">
              <a:defRPr sz="6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7" y="5466644"/>
            <a:ext cx="8020050" cy="100922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52137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2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0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9BC7-0272-476C-B066-E9E9AA24214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40" rIns="104277" bIns="52140" rtlCol="0" anchor="ctr"/>
          <a:lstStyle/>
          <a:p>
            <a:pPr algn="ctr" defTabSz="91352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583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117" y="672819"/>
            <a:ext cx="4277360" cy="415801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672819"/>
            <a:ext cx="4277360" cy="415801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D1A5-288C-42AB-8647-00FE23E21FE3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97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552" y="672818"/>
            <a:ext cx="4277360" cy="706108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672" indent="0">
              <a:buNone/>
              <a:defRPr sz="2300" b="1"/>
            </a:lvl2pPr>
            <a:lvl3pPr marL="1043344" indent="0">
              <a:buNone/>
              <a:defRPr sz="2100" b="1"/>
            </a:lvl3pPr>
            <a:lvl4pPr marL="1565018" indent="0">
              <a:buNone/>
              <a:defRPr sz="1800" b="1"/>
            </a:lvl4pPr>
            <a:lvl5pPr marL="2086691" indent="0">
              <a:buNone/>
              <a:defRPr sz="1800" b="1"/>
            </a:lvl5pPr>
            <a:lvl6pPr marL="2608363" indent="0">
              <a:buNone/>
              <a:defRPr sz="1800" b="1"/>
            </a:lvl6pPr>
            <a:lvl7pPr marL="3130035" indent="0">
              <a:buNone/>
              <a:defRPr sz="1800" b="1"/>
            </a:lvl7pPr>
            <a:lvl8pPr marL="3651708" indent="0">
              <a:buNone/>
              <a:defRPr sz="1800" b="1"/>
            </a:lvl8pPr>
            <a:lvl9pPr marL="417338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552" y="1467116"/>
            <a:ext cx="4277360" cy="3364089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247" y="672818"/>
            <a:ext cx="4277360" cy="706108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672" indent="0">
              <a:buNone/>
              <a:defRPr sz="2300" b="1"/>
            </a:lvl2pPr>
            <a:lvl3pPr marL="1043344" indent="0">
              <a:buNone/>
              <a:defRPr sz="2100" b="1"/>
            </a:lvl3pPr>
            <a:lvl4pPr marL="1565018" indent="0">
              <a:buNone/>
              <a:defRPr sz="1800" b="1"/>
            </a:lvl4pPr>
            <a:lvl5pPr marL="2086691" indent="0">
              <a:buNone/>
              <a:defRPr sz="1800" b="1"/>
            </a:lvl5pPr>
            <a:lvl6pPr marL="2608363" indent="0">
              <a:buNone/>
              <a:defRPr sz="1800" b="1"/>
            </a:lvl6pPr>
            <a:lvl7pPr marL="3130035" indent="0">
              <a:buNone/>
              <a:defRPr sz="1800" b="1"/>
            </a:lvl7pPr>
            <a:lvl8pPr marL="3651708" indent="0">
              <a:buNone/>
              <a:defRPr sz="1800" b="1"/>
            </a:lvl8pPr>
            <a:lvl9pPr marL="4173380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1467116"/>
            <a:ext cx="4277360" cy="3364089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276F-5372-448B-8600-7FED890CD43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87552" y="1378925"/>
            <a:ext cx="4277360" cy="1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2247" y="1378925"/>
            <a:ext cx="4277360" cy="1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0728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F2E7-D0D6-4EA1-B64C-FC26B6FD5927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2323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CF0-84EF-4BCA-BA14-D4EB4B80BBD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36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9" y="5046133"/>
            <a:ext cx="7934503" cy="1766147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652" y="504616"/>
            <a:ext cx="5373520" cy="4541519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121" y="504613"/>
            <a:ext cx="3126693" cy="454152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521672" indent="0">
              <a:buNone/>
              <a:defRPr sz="1400"/>
            </a:lvl2pPr>
            <a:lvl3pPr marL="1043344" indent="0">
              <a:buNone/>
              <a:defRPr sz="1100"/>
            </a:lvl3pPr>
            <a:lvl4pPr marL="1565018" indent="0">
              <a:buNone/>
              <a:defRPr sz="1000"/>
            </a:lvl4pPr>
            <a:lvl5pPr marL="2086691" indent="0">
              <a:buNone/>
              <a:defRPr sz="1000"/>
            </a:lvl5pPr>
            <a:lvl6pPr marL="2608363" indent="0">
              <a:buNone/>
              <a:defRPr sz="1000"/>
            </a:lvl6pPr>
            <a:lvl7pPr marL="3130035" indent="0">
              <a:buNone/>
              <a:defRPr sz="1000"/>
            </a:lvl7pPr>
            <a:lvl8pPr marL="3651708" indent="0">
              <a:buNone/>
              <a:defRPr sz="1000"/>
            </a:lvl8pPr>
            <a:lvl9pPr marL="417338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65E72-A334-4505-A9E3-4B157009DB3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86621" y="2775321"/>
            <a:ext cx="4205111" cy="185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5351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52" y="5046133"/>
            <a:ext cx="7934503" cy="1766147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939" y="504614"/>
            <a:ext cx="8822055" cy="3195884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700"/>
            </a:lvl1pPr>
            <a:lvl2pPr marL="521672" indent="0">
              <a:buNone/>
              <a:defRPr sz="3200"/>
            </a:lvl2pPr>
            <a:lvl3pPr marL="1043344" indent="0">
              <a:buNone/>
              <a:defRPr sz="2700"/>
            </a:lvl3pPr>
            <a:lvl4pPr marL="1565018" indent="0">
              <a:buNone/>
              <a:defRPr sz="2300"/>
            </a:lvl4pPr>
            <a:lvl5pPr marL="2086691" indent="0">
              <a:buNone/>
              <a:defRPr sz="2300"/>
            </a:lvl5pPr>
            <a:lvl6pPr marL="2608363" indent="0">
              <a:buNone/>
              <a:defRPr sz="2300"/>
            </a:lvl6pPr>
            <a:lvl7pPr marL="3130035" indent="0">
              <a:buNone/>
              <a:defRPr sz="2300"/>
            </a:lvl7pPr>
            <a:lvl8pPr marL="3651708" indent="0">
              <a:buNone/>
              <a:defRPr sz="2300"/>
            </a:lvl8pPr>
            <a:lvl9pPr marL="4173380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4486" y="3868702"/>
            <a:ext cx="8643832" cy="88832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/>
            </a:lvl1pPr>
            <a:lvl2pPr marL="521672" indent="0">
              <a:buNone/>
              <a:defRPr sz="1400"/>
            </a:lvl2pPr>
            <a:lvl3pPr marL="1043344" indent="0">
              <a:buNone/>
              <a:defRPr sz="1100"/>
            </a:lvl3pPr>
            <a:lvl4pPr marL="1565018" indent="0">
              <a:buNone/>
              <a:defRPr sz="1000"/>
            </a:lvl4pPr>
            <a:lvl5pPr marL="2086691" indent="0">
              <a:buNone/>
              <a:defRPr sz="1000"/>
            </a:lvl5pPr>
            <a:lvl6pPr marL="2608363" indent="0">
              <a:buNone/>
              <a:defRPr sz="1000"/>
            </a:lvl6pPr>
            <a:lvl7pPr marL="3130035" indent="0">
              <a:buNone/>
              <a:defRPr sz="1000"/>
            </a:lvl7pPr>
            <a:lvl8pPr marL="3651708" indent="0">
              <a:buNone/>
              <a:defRPr sz="1000"/>
            </a:lvl8pPr>
            <a:lvl9pPr marL="417338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DB37-73C8-4CD5-AE95-8E5F65DA33E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26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756920"/>
            <a:ext cx="8465608" cy="4289213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4537-53D0-48AA-9B7E-AEDA5D5583BA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1572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117" y="756924"/>
            <a:ext cx="2138680" cy="59712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9799" y="756921"/>
            <a:ext cx="6683375" cy="5382542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C35-C015-4896-A5C5-9F868A29CEF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196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272E-02F3-4B75-BA74-27AD1E9E69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433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91F4F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5031" y="1405889"/>
            <a:ext cx="475551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91F4F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2" y="1817862"/>
            <a:ext cx="4654391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A6A5-18E2-4536-8574-EE143FA4B2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3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117" y="672819"/>
            <a:ext cx="4277360" cy="415801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672819"/>
            <a:ext cx="4277360" cy="415801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9D1A5-288C-42AB-8647-00FE23E21FE3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552" y="672818"/>
            <a:ext cx="4277360" cy="706108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378" indent="0">
              <a:buNone/>
              <a:defRPr sz="2300" b="1"/>
            </a:lvl2pPr>
            <a:lvl3pPr marL="1042756" indent="0">
              <a:buNone/>
              <a:defRPr sz="2100" b="1"/>
            </a:lvl3pPr>
            <a:lvl4pPr marL="1564136" indent="0">
              <a:buNone/>
              <a:defRPr sz="1800" b="1"/>
            </a:lvl4pPr>
            <a:lvl5pPr marL="2085513" indent="0">
              <a:buNone/>
              <a:defRPr sz="1800" b="1"/>
            </a:lvl5pPr>
            <a:lvl6pPr marL="2606893" indent="0">
              <a:buNone/>
              <a:defRPr sz="1800" b="1"/>
            </a:lvl6pPr>
            <a:lvl7pPr marL="3128270" indent="0">
              <a:buNone/>
              <a:defRPr sz="1800" b="1"/>
            </a:lvl7pPr>
            <a:lvl8pPr marL="3649649" indent="0">
              <a:buNone/>
              <a:defRPr sz="1800" b="1"/>
            </a:lvl8pPr>
            <a:lvl9pPr marL="417102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7552" y="1467118"/>
            <a:ext cx="4277360" cy="3364089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247" y="672818"/>
            <a:ext cx="4277360" cy="706108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latin typeface="+mj-lt"/>
              </a:defRPr>
            </a:lvl1pPr>
            <a:lvl2pPr marL="521378" indent="0">
              <a:buNone/>
              <a:defRPr sz="2300" b="1"/>
            </a:lvl2pPr>
            <a:lvl3pPr marL="1042756" indent="0">
              <a:buNone/>
              <a:defRPr sz="2100" b="1"/>
            </a:lvl3pPr>
            <a:lvl4pPr marL="1564136" indent="0">
              <a:buNone/>
              <a:defRPr sz="1800" b="1"/>
            </a:lvl4pPr>
            <a:lvl5pPr marL="2085513" indent="0">
              <a:buNone/>
              <a:defRPr sz="1800" b="1"/>
            </a:lvl5pPr>
            <a:lvl6pPr marL="2606893" indent="0">
              <a:buNone/>
              <a:defRPr sz="1800" b="1"/>
            </a:lvl6pPr>
            <a:lvl7pPr marL="3128270" indent="0">
              <a:buNone/>
              <a:defRPr sz="1800" b="1"/>
            </a:lvl7pPr>
            <a:lvl8pPr marL="3649649" indent="0">
              <a:buNone/>
              <a:defRPr sz="1800" b="1"/>
            </a:lvl8pPr>
            <a:lvl9pPr marL="4171027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1467118"/>
            <a:ext cx="4277360" cy="3364089"/>
          </a:xfrm>
        </p:spPr>
        <p:txBody>
          <a:bodyPr anchor="t" anchorCtr="0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276F-5372-448B-8600-7FED890CD431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87552" y="1378925"/>
            <a:ext cx="4277360" cy="1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32247" y="1378925"/>
            <a:ext cx="4277360" cy="1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98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F2E7-D0D6-4EA1-B64C-FC26B6FD5927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41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ACF0-84EF-4BCA-BA14-D4EB4B80BBD4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20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20" y="5046133"/>
            <a:ext cx="7934503" cy="1766147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9652" y="504624"/>
            <a:ext cx="5373520" cy="4541519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1129" y="504613"/>
            <a:ext cx="3126693" cy="454152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521378" indent="0">
              <a:buNone/>
              <a:defRPr sz="1400"/>
            </a:lvl2pPr>
            <a:lvl3pPr marL="1042756" indent="0">
              <a:buNone/>
              <a:defRPr sz="1100"/>
            </a:lvl3pPr>
            <a:lvl4pPr marL="1564136" indent="0">
              <a:buNone/>
              <a:defRPr sz="1000"/>
            </a:lvl4pPr>
            <a:lvl5pPr marL="2085513" indent="0">
              <a:buNone/>
              <a:defRPr sz="1000"/>
            </a:lvl5pPr>
            <a:lvl6pPr marL="2606893" indent="0">
              <a:buNone/>
              <a:defRPr sz="1000"/>
            </a:lvl6pPr>
            <a:lvl7pPr marL="3128270" indent="0">
              <a:buNone/>
              <a:defRPr sz="1000"/>
            </a:lvl7pPr>
            <a:lvl8pPr marL="3649649" indent="0">
              <a:buNone/>
              <a:defRPr sz="1000"/>
            </a:lvl8pPr>
            <a:lvl9pPr marL="417102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65E72-A334-4505-A9E3-4B157009DB30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86621" y="2775321"/>
            <a:ext cx="4205111" cy="185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71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552" y="5046133"/>
            <a:ext cx="7934503" cy="1766147"/>
          </a:xfrm>
        </p:spPr>
        <p:txBody>
          <a:bodyPr anchor="b">
            <a:normAutofit/>
          </a:bodyPr>
          <a:lstStyle>
            <a:lvl1pPr algn="l">
              <a:defRPr sz="6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939" y="504614"/>
            <a:ext cx="8822055" cy="3195884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700"/>
            </a:lvl1pPr>
            <a:lvl2pPr marL="521378" indent="0">
              <a:buNone/>
              <a:defRPr sz="3200"/>
            </a:lvl2pPr>
            <a:lvl3pPr marL="1042756" indent="0">
              <a:buNone/>
              <a:defRPr sz="2700"/>
            </a:lvl3pPr>
            <a:lvl4pPr marL="1564136" indent="0">
              <a:buNone/>
              <a:defRPr sz="2300"/>
            </a:lvl4pPr>
            <a:lvl5pPr marL="2085513" indent="0">
              <a:buNone/>
              <a:defRPr sz="2300"/>
            </a:lvl5pPr>
            <a:lvl6pPr marL="2606893" indent="0">
              <a:buNone/>
              <a:defRPr sz="2300"/>
            </a:lvl6pPr>
            <a:lvl7pPr marL="3128270" indent="0">
              <a:buNone/>
              <a:defRPr sz="2300"/>
            </a:lvl7pPr>
            <a:lvl8pPr marL="3649649" indent="0">
              <a:buNone/>
              <a:defRPr sz="2300"/>
            </a:lvl8pPr>
            <a:lvl9pPr marL="4171027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4486" y="3868702"/>
            <a:ext cx="8643832" cy="88832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/>
            </a:lvl1pPr>
            <a:lvl2pPr marL="521378" indent="0">
              <a:buNone/>
              <a:defRPr sz="1400"/>
            </a:lvl2pPr>
            <a:lvl3pPr marL="1042756" indent="0">
              <a:buNone/>
              <a:defRPr sz="1100"/>
            </a:lvl3pPr>
            <a:lvl4pPr marL="1564136" indent="0">
              <a:buNone/>
              <a:defRPr sz="1000"/>
            </a:lvl4pPr>
            <a:lvl5pPr marL="2085513" indent="0">
              <a:buNone/>
              <a:defRPr sz="1000"/>
            </a:lvl5pPr>
            <a:lvl6pPr marL="2606893" indent="0">
              <a:buNone/>
              <a:defRPr sz="1000"/>
            </a:lvl6pPr>
            <a:lvl7pPr marL="3128270" indent="0">
              <a:buNone/>
              <a:defRPr sz="1000"/>
            </a:lvl7pPr>
            <a:lvl8pPr marL="3649649" indent="0">
              <a:buNone/>
              <a:defRPr sz="1000"/>
            </a:lvl8pPr>
            <a:lvl9pPr marL="4171027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DB37-73C8-4CD5-AE95-8E5F65DA33E2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0000">
              <a:srgbClr val="85C2FF"/>
            </a:gs>
            <a:gs pos="34000">
              <a:srgbClr val="C4D6EB"/>
            </a:gs>
            <a:gs pos="95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17" y="5046133"/>
            <a:ext cx="7930938" cy="1766147"/>
          </a:xfrm>
          <a:prstGeom prst="rect">
            <a:avLst/>
          </a:prstGeom>
        </p:spPr>
        <p:txBody>
          <a:bodyPr vert="horz" lIns="104277" tIns="52140" rIns="104277" bIns="5214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9" y="756920"/>
            <a:ext cx="8822055" cy="4289213"/>
          </a:xfrm>
          <a:prstGeom prst="rect">
            <a:avLst/>
          </a:prstGeom>
        </p:spPr>
        <p:txBody>
          <a:bodyPr vert="horz" lIns="104277" tIns="52140" rIns="104277" bIns="5214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7160" y="6852655"/>
            <a:ext cx="2495127" cy="402990"/>
          </a:xfrm>
          <a:prstGeom prst="rect">
            <a:avLst/>
          </a:prstGeom>
        </p:spPr>
        <p:txBody>
          <a:bodyPr vert="horz" lIns="104277" tIns="52140" rIns="104277" bIns="52140" rtlCol="0" anchor="ctr"/>
          <a:lstStyle>
            <a:lvl1pPr algn="r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defTabSz="913521"/>
            <a:fld id="{E780E13D-565F-4572-B0CF-47CC3120196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 defTabSz="913521"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127" y="6852655"/>
            <a:ext cx="5699719" cy="402990"/>
          </a:xfrm>
          <a:prstGeom prst="rect">
            <a:avLst/>
          </a:prstGeom>
        </p:spPr>
        <p:txBody>
          <a:bodyPr vert="horz" lIns="104277" tIns="52140" rIns="104277" bIns="52140" rtlCol="0" anchor="ctr"/>
          <a:lstStyle>
            <a:lvl1pPr algn="l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defTabSz="913521"/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1170" y="6277390"/>
            <a:ext cx="891117" cy="402990"/>
          </a:xfrm>
          <a:prstGeom prst="rect">
            <a:avLst/>
          </a:prstGeom>
        </p:spPr>
        <p:txBody>
          <a:bodyPr vert="horz" lIns="104277" tIns="52140" rIns="104277" bIns="52140" rtlCol="0" anchor="ctr"/>
          <a:lstStyle>
            <a:lvl1pPr algn="r">
              <a:defRPr sz="27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defTabSz="913521"/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913521"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8939" y="0"/>
            <a:ext cx="8822055" cy="4205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40" rIns="104277" bIns="52140" rtlCol="0" anchor="ctr"/>
          <a:lstStyle/>
          <a:p>
            <a:pPr algn="ctr" defTabSz="91352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77" tIns="52140" rIns="104277" bIns="52140" rtlCol="0" anchor="ctr"/>
          <a:lstStyle/>
          <a:p>
            <a:pPr algn="ctr" defTabSz="91352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hf hdr="0" ftr="0" dt="0"/>
  <p:txStyles>
    <p:titleStyle>
      <a:lvl1pPr algn="l" defTabSz="1042756" rtl="0" eaLnBrk="1" latinLnBrk="0" hangingPunct="1">
        <a:spcBef>
          <a:spcPct val="0"/>
        </a:spcBef>
        <a:buNone/>
        <a:defRPr sz="6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828" indent="-312828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77793" indent="-312828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990619" indent="-260690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03447" indent="-260690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64136" indent="-260690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76962" indent="-260690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168934" indent="-260690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502614" indent="-260690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815448" indent="-260690" algn="l" defTabSz="10427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78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56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36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13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893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270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649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027" algn="l" defTabSz="10427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0000">
              <a:srgbClr val="85C2FF"/>
            </a:gs>
            <a:gs pos="34000">
              <a:srgbClr val="C4D6EB"/>
            </a:gs>
            <a:gs pos="95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17" y="5046133"/>
            <a:ext cx="7930938" cy="1766147"/>
          </a:xfrm>
          <a:prstGeom prst="rect">
            <a:avLst/>
          </a:prstGeom>
        </p:spPr>
        <p:txBody>
          <a:bodyPr vert="horz" lIns="104325" tIns="52164" rIns="104325" bIns="52164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9" y="756920"/>
            <a:ext cx="8822055" cy="4289213"/>
          </a:xfrm>
          <a:prstGeom prst="rect">
            <a:avLst/>
          </a:prstGeom>
        </p:spPr>
        <p:txBody>
          <a:bodyPr vert="horz" lIns="104325" tIns="52164" rIns="104325" bIns="52164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7160" y="6852653"/>
            <a:ext cx="2495127" cy="402990"/>
          </a:xfrm>
          <a:prstGeom prst="rect">
            <a:avLst/>
          </a:prstGeom>
        </p:spPr>
        <p:txBody>
          <a:bodyPr vert="horz" lIns="104325" tIns="52164" rIns="104325" bIns="52164" rtlCol="0" anchor="ctr"/>
          <a:lstStyle>
            <a:lvl1pPr algn="r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defTabSz="913960"/>
            <a:fld id="{E780E13D-565F-4572-B0CF-47CC3120196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 defTabSz="913960"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120" y="6852653"/>
            <a:ext cx="5699719" cy="402990"/>
          </a:xfrm>
          <a:prstGeom prst="rect">
            <a:avLst/>
          </a:prstGeom>
        </p:spPr>
        <p:txBody>
          <a:bodyPr vert="horz" lIns="104325" tIns="52164" rIns="104325" bIns="52164" rtlCol="0" anchor="ctr"/>
          <a:lstStyle>
            <a:lvl1pPr algn="l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defTabSz="913960"/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1170" y="6277390"/>
            <a:ext cx="891117" cy="402990"/>
          </a:xfrm>
          <a:prstGeom prst="rect">
            <a:avLst/>
          </a:prstGeom>
        </p:spPr>
        <p:txBody>
          <a:bodyPr vert="horz" lIns="104325" tIns="52164" rIns="104325" bIns="52164" rtlCol="0" anchor="ctr"/>
          <a:lstStyle>
            <a:lvl1pPr algn="r">
              <a:defRPr sz="27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defTabSz="913960"/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913960"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8939" y="0"/>
            <a:ext cx="8822055" cy="4205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25" tIns="52164" rIns="104325" bIns="52164" rtlCol="0" anchor="ctr"/>
          <a:lstStyle/>
          <a:p>
            <a:pPr algn="ctr" defTabSz="913960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25" tIns="52164" rIns="104325" bIns="52164" rtlCol="0" anchor="ctr"/>
          <a:lstStyle/>
          <a:p>
            <a:pPr algn="ctr" defTabSz="91396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6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hf hdr="0" ftr="0" dt="0"/>
  <p:txStyles>
    <p:titleStyle>
      <a:lvl1pPr algn="l" defTabSz="1043260" rtl="0" eaLnBrk="1" latinLnBrk="0" hangingPunct="1">
        <a:spcBef>
          <a:spcPct val="0"/>
        </a:spcBef>
        <a:buNone/>
        <a:defRPr sz="6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2979" indent="-312979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78119" indent="-312979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991098" indent="-260816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04077" indent="-260816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64892" indent="-260816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77869" indent="-260816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169983" indent="-260816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503826" indent="-260816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816805" indent="-260816" algn="l" defTabSz="104326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630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260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892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523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8153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783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414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3044" algn="l" defTabSz="10432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0000">
              <a:srgbClr val="85C2FF"/>
            </a:gs>
            <a:gs pos="34000">
              <a:srgbClr val="C4D6EB"/>
            </a:gs>
            <a:gs pos="95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17" y="5046133"/>
            <a:ext cx="7930938" cy="1766147"/>
          </a:xfrm>
          <a:prstGeom prst="rect">
            <a:avLst/>
          </a:prstGeom>
        </p:spPr>
        <p:txBody>
          <a:bodyPr vert="horz" lIns="104333" tIns="52168" rIns="104333" bIns="52168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119" y="756920"/>
            <a:ext cx="8822055" cy="4289213"/>
          </a:xfrm>
          <a:prstGeom prst="rect">
            <a:avLst/>
          </a:prstGeom>
        </p:spPr>
        <p:txBody>
          <a:bodyPr vert="horz" lIns="104333" tIns="52168" rIns="104333" bIns="52168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7159" y="6852652"/>
            <a:ext cx="2495127" cy="402990"/>
          </a:xfrm>
          <a:prstGeom prst="rect">
            <a:avLst/>
          </a:prstGeom>
        </p:spPr>
        <p:txBody>
          <a:bodyPr vert="horz" lIns="104333" tIns="52168" rIns="104333" bIns="52168" rtlCol="0" anchor="ctr"/>
          <a:lstStyle>
            <a:lvl1pPr algn="r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defTabSz="914033"/>
            <a:fld id="{E780E13D-565F-4572-B0CF-47CC3120196D}" type="datetime1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 defTabSz="914033"/>
              <a:t>3/31/2023</a:t>
            </a:fld>
            <a:endParaRPr lang="en-US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1118" y="6852652"/>
            <a:ext cx="5699719" cy="402990"/>
          </a:xfrm>
          <a:prstGeom prst="rect">
            <a:avLst/>
          </a:prstGeom>
        </p:spPr>
        <p:txBody>
          <a:bodyPr vert="horz" lIns="104333" tIns="52168" rIns="104333" bIns="52168" rtlCol="0" anchor="ctr"/>
          <a:lstStyle>
            <a:lvl1pPr algn="l">
              <a:defRPr sz="14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defTabSz="914033"/>
            <a:endParaRPr lang="ru-RU" dirty="0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1169" y="6277390"/>
            <a:ext cx="891117" cy="402990"/>
          </a:xfrm>
          <a:prstGeom prst="rect">
            <a:avLst/>
          </a:prstGeom>
        </p:spPr>
        <p:txBody>
          <a:bodyPr vert="horz" lIns="104333" tIns="52168" rIns="104333" bIns="52168" rtlCol="0" anchor="ctr"/>
          <a:lstStyle>
            <a:lvl1pPr algn="r">
              <a:defRPr sz="27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defTabSz="914033"/>
            <a:fld id="{B6F15528-21DE-4FAA-801E-634DDDAF4B2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914033"/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8939" y="0"/>
            <a:ext cx="8822055" cy="4205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33" tIns="52168" rIns="104333" bIns="52168" rtlCol="0" anchor="ctr"/>
          <a:lstStyle/>
          <a:p>
            <a:pPr algn="ctr" defTabSz="914033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939" y="6812281"/>
            <a:ext cx="8822055" cy="302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33" tIns="52168" rIns="104333" bIns="52168" rtlCol="0" anchor="ctr"/>
          <a:lstStyle/>
          <a:p>
            <a:pPr algn="ctr" defTabSz="914033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6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</p:sldLayoutIdLst>
  <p:hf hdr="0" ftr="0" dt="0"/>
  <p:txStyles>
    <p:titleStyle>
      <a:lvl1pPr algn="l" defTabSz="1043344" rtl="0" eaLnBrk="1" latinLnBrk="0" hangingPunct="1">
        <a:spcBef>
          <a:spcPct val="0"/>
        </a:spcBef>
        <a:buNone/>
        <a:defRPr sz="6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3004" indent="-313004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678174" indent="-313004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991178" indent="-260836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04182" indent="-260836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65018" indent="-260836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78020" indent="-260836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170158" indent="-260836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2504028" indent="-260836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8pPr>
      <a:lvl9pPr marL="2817032" indent="-260836" algn="l" defTabSz="104334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672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344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018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691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8363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0035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708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3380" algn="l" defTabSz="104334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47823"/>
            <a:ext cx="10697210" cy="7592529"/>
          </a:xfrm>
          <a:custGeom>
            <a:avLst/>
            <a:gdLst/>
            <a:ahLst/>
            <a:cxnLst/>
            <a:rect l="l" t="t" r="r" b="b"/>
            <a:pathLst>
              <a:path w="10684510" h="7560309">
                <a:moveTo>
                  <a:pt x="10684129" y="0"/>
                </a:moveTo>
                <a:lnTo>
                  <a:pt x="0" y="0"/>
                </a:lnTo>
                <a:lnTo>
                  <a:pt x="0" y="7560183"/>
                </a:lnTo>
                <a:lnTo>
                  <a:pt x="10684129" y="7560183"/>
                </a:lnTo>
                <a:lnTo>
                  <a:pt x="10684129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 lIns="0" tIns="0" rIns="0" bIns="0" rtlCol="0"/>
          <a:lstStyle/>
          <a:p>
            <a:pPr defTabSz="913521"/>
            <a:endParaRPr dirty="0">
              <a:solidFill>
                <a:prstClr val="black"/>
              </a:solidFill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5291" y="461262"/>
            <a:ext cx="5029199" cy="1040410"/>
          </a:xfrm>
          <a:prstGeom prst="rect">
            <a:avLst/>
          </a:prstGeom>
        </p:spPr>
        <p:txBody>
          <a:bodyPr vert="horz" wrap="square" lIns="0" tIns="10157" rIns="0" bIns="0" rtlCol="0">
            <a:spAutoFit/>
          </a:bodyPr>
          <a:lstStyle/>
          <a:p>
            <a:pPr marL="12687" marR="5076" indent="183972" algn="ctr" defTabSz="913521">
              <a:lnSpc>
                <a:spcPct val="101899"/>
              </a:lnSpc>
              <a:spcBef>
                <a:spcPts val="80"/>
              </a:spcBef>
            </a:pPr>
            <a:r>
              <a:rPr lang="ru-RU" b="1" dirty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ГОСУДАРСТВЕННАЯ СЛУЖБА </a:t>
            </a:r>
          </a:p>
          <a:p>
            <a:pPr marL="12687" marR="5076" indent="183972" algn="ctr" defTabSz="913521">
              <a:lnSpc>
                <a:spcPct val="101899"/>
              </a:lnSpc>
              <a:spcBef>
                <a:spcPts val="80"/>
              </a:spcBef>
            </a:pPr>
            <a:r>
              <a:rPr lang="ru-RU" b="1" dirty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ЧУВАШСКОЙ РЕСПУБЛИКИ ПО КОНКУРЕНТНОЙ ПОЛИТИКЕ </a:t>
            </a:r>
            <a:r>
              <a:rPr lang="ru-RU" b="1" dirty="0" smtClean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b="1" dirty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ТАРИФАМ </a:t>
            </a:r>
          </a:p>
          <a:p>
            <a:pPr marL="12687" marR="5076" indent="183972" algn="ctr" defTabSz="913521">
              <a:lnSpc>
                <a:spcPct val="101899"/>
              </a:lnSpc>
              <a:spcBef>
                <a:spcPts val="80"/>
              </a:spcBef>
            </a:pPr>
            <a:endParaRPr lang="ru-RU" sz="1000" b="1" spc="15" dirty="0">
              <a:solidFill>
                <a:srgbClr val="808DA9">
                  <a:lumMod val="20000"/>
                  <a:lumOff val="80000"/>
                </a:srgbClr>
              </a:solidFill>
              <a:latin typeface="Arial Black" panose="020B0A04020102020204" pitchFamily="34" charset="0"/>
              <a:cs typeface="Tahom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47580" y="2184400"/>
            <a:ext cx="9402050" cy="1634596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wrap="square" lIns="0" tIns="22207" rIns="0" bIns="0" rtlCol="0">
            <a:spAutoFit/>
          </a:bodyPr>
          <a:lstStyle/>
          <a:p>
            <a:pPr marL="12687" marR="5076" algn="ctr" defTabSz="913521">
              <a:lnSpc>
                <a:spcPct val="97300"/>
              </a:lnSpc>
              <a:spcBef>
                <a:spcPts val="175"/>
              </a:spcBef>
            </a:pPr>
            <a:r>
              <a:rPr lang="ru-RU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ОСОБЕННОСТИ ЦЕНООБРАЗОВАНИЯ В СФЕРЕ ВОДОСНАБЖЕНИЯ И ВОДООТВЕДЕНИЯ</a:t>
            </a:r>
            <a:endParaRPr sz="3600" b="1" dirty="0">
              <a:solidFill>
                <a:srgbClr val="730E00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06375"/>
            <a:ext cx="839948" cy="847344"/>
          </a:xfrm>
          <a:prstGeom prst="rect">
            <a:avLst/>
          </a:prstGeom>
        </p:spPr>
      </p:pic>
      <p:sp>
        <p:nvSpPr>
          <p:cNvPr id="9" name="object 57"/>
          <p:cNvSpPr txBox="1"/>
          <p:nvPr/>
        </p:nvSpPr>
        <p:spPr>
          <a:xfrm>
            <a:off x="2061449" y="5057447"/>
            <a:ext cx="7162800" cy="1605565"/>
          </a:xfrm>
          <a:prstGeom prst="rect">
            <a:avLst/>
          </a:prstGeom>
        </p:spPr>
        <p:txBody>
          <a:bodyPr vert="horz" wrap="square" lIns="0" tIns="10157" rIns="0" bIns="0" rtlCol="0">
            <a:spAutoFit/>
          </a:bodyPr>
          <a:lstStyle/>
          <a:p>
            <a:pPr marL="12687" marR="5076" indent="183972" algn="ctr" defTabSz="913521">
              <a:lnSpc>
                <a:spcPct val="101899"/>
              </a:lnSpc>
              <a:spcBef>
                <a:spcPts val="80"/>
              </a:spcBef>
            </a:pPr>
            <a:r>
              <a:rPr lang="ru-RU" sz="2000" dirty="0" smtClean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Начальник отдела регулирования тарифов в сфере водоснабжения, водоотведения и обращения с твердыми коммунальными отходами</a:t>
            </a:r>
          </a:p>
          <a:p>
            <a:pPr marL="12687" marR="5076" indent="183972" algn="ctr" defTabSz="913521">
              <a:lnSpc>
                <a:spcPct val="101899"/>
              </a:lnSpc>
              <a:spcBef>
                <a:spcPts val="80"/>
              </a:spcBef>
            </a:pPr>
            <a:endParaRPr lang="ru-RU" sz="2000" dirty="0">
              <a:solidFill>
                <a:srgbClr val="730E00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687" marR="5076" indent="183972" algn="ctr" defTabSz="913521">
              <a:lnSpc>
                <a:spcPct val="101899"/>
              </a:lnSpc>
              <a:spcBef>
                <a:spcPts val="80"/>
              </a:spcBef>
            </a:pPr>
            <a:r>
              <a:rPr lang="ru-RU" sz="2000" b="1" dirty="0" smtClean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Марина </a:t>
            </a:r>
            <a:r>
              <a:rPr lang="ru-RU" sz="2000" b="1" dirty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Владимировна </a:t>
            </a:r>
            <a:r>
              <a:rPr lang="ru-RU" sz="2000" b="1" dirty="0" smtClean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Антонова</a:t>
            </a:r>
            <a:endParaRPr lang="ru-RU" sz="2000" b="1" spc="15" dirty="0">
              <a:solidFill>
                <a:srgbClr val="808DA9">
                  <a:lumMod val="20000"/>
                  <a:lumOff val="80000"/>
                </a:srgbClr>
              </a:solidFill>
              <a:latin typeface="Arial Black" panose="020B0A04020102020204" pitchFamily="34" charset="0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873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15557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pPr defTabSz="914033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4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pPr defTabSz="914033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AutoShape 6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460376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pPr defTabSz="914033"/>
            <a:endParaRPr lang="ru-RU">
              <a:solidFill>
                <a:prstClr val="black"/>
              </a:solidFill>
            </a:endParaRP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7"/>
          </p:nvPr>
        </p:nvSpPr>
        <p:spPr>
          <a:xfrm>
            <a:off x="9583211" y="6840839"/>
            <a:ext cx="891117" cy="402990"/>
          </a:xfrm>
        </p:spPr>
        <p:txBody>
          <a:bodyPr/>
          <a:lstStyle/>
          <a:p>
            <a:pPr algn="ctr"/>
            <a:fld id="{B6F15528-21DE-4FAA-801E-634DDDAF4B2B}" type="slidenum">
              <a:rPr lang="ru-RU" b="1" smtClean="0">
                <a:solidFill>
                  <a:srgbClr val="730E00">
                    <a:lumMod val="50000"/>
                  </a:srgbClr>
                </a:solidFill>
              </a:rPr>
              <a:pPr algn="ctr"/>
              <a:t>2</a:t>
            </a:fld>
            <a:endParaRPr lang="ru-RU" b="1" dirty="0">
              <a:solidFill>
                <a:srgbClr val="730E00">
                  <a:lumMod val="5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259546"/>
            <a:ext cx="8966199" cy="4001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 smtClean="0">
                <a:solidFill>
                  <a:srgbClr val="730E00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Нормативная база при тарифном регулировании:</a:t>
            </a:r>
            <a:endParaRPr lang="ru-RU" sz="2000" b="1" dirty="0">
              <a:solidFill>
                <a:srgbClr val="730E00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08101" y="1258724"/>
            <a:ext cx="8382000" cy="307777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07.12.2011 № 416-ФЗ  «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водоснабжении и водоотведении»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08101" y="1714432"/>
            <a:ext cx="8382000" cy="52322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 algn="ctr" defTabSz="914400"/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13.05.2013 №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406  «О государственном регулировании тарифов в сфере водоснабжения и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водоотведения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(далее – постановление №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406)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08099" y="2413000"/>
            <a:ext cx="8382000" cy="52322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 algn="ctr" defTabSz="914400"/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указания по расчету регулируемых цен (тарифов) в сфере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водоснабжения и водоотведения,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утвержденные приказом ФСТ России от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27.12.2013 №1746-э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08099" y="3098800"/>
            <a:ext cx="8382000" cy="52322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lvl="0" algn="ctr" defTabSz="914400"/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 установления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регулируемых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тарифов в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водоснабжения и водоотведения, утвержденный приказом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ФСТ России от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16.07.2014 №1154-э 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25536" y="3937000"/>
            <a:ext cx="8826500" cy="838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предложение об установлении (корректировке) тарифов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подается до 1 мая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7601" y="5003800"/>
            <a:ext cx="8826499" cy="838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дела об установлении (корректировке) тарифов открываются по предложению регулируемой организации или по инициативе органа регулирования тарифов</a:t>
            </a:r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60700" y="721141"/>
            <a:ext cx="4391024" cy="369332"/>
          </a:xfrm>
          <a:prstGeom prst="rect">
            <a:avLst/>
          </a:prstGeom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водоотведение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17600" y="6146800"/>
            <a:ext cx="8826500" cy="838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отчет о выполнении производственных программ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предоставляется до 1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апреля ! ! ! </a:t>
            </a:r>
          </a:p>
        </p:txBody>
      </p:sp>
    </p:spTree>
    <p:extLst>
      <p:ext uri="{BB962C8B-B14F-4D97-AF65-F5344CB8AC3E}">
        <p14:creationId xmlns:p14="http://schemas.microsoft.com/office/powerpoint/2010/main" val="7358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15557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pPr defTabSz="914033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4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pPr defTabSz="914033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AutoShape 6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460376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02" tIns="45700" rIns="91402" bIns="45700" numCol="1" anchor="t" anchorCtr="0" compatLnSpc="1">
            <a:prstTxWarp prst="textNoShape">
              <a:avLst/>
            </a:prstTxWarp>
          </a:bodyPr>
          <a:lstStyle/>
          <a:p>
            <a:pPr defTabSz="914033"/>
            <a:endParaRPr lang="ru-RU">
              <a:solidFill>
                <a:prstClr val="black"/>
              </a:solidFill>
            </a:endParaRP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7"/>
          </p:nvPr>
        </p:nvSpPr>
        <p:spPr>
          <a:xfrm>
            <a:off x="9583211" y="6840839"/>
            <a:ext cx="891117" cy="402990"/>
          </a:xfrm>
        </p:spPr>
        <p:txBody>
          <a:bodyPr/>
          <a:lstStyle/>
          <a:p>
            <a:pPr algn="ctr"/>
            <a:fld id="{B6F15528-21DE-4FAA-801E-634DDDAF4B2B}" type="slidenum">
              <a:rPr lang="ru-RU" b="1" smtClean="0">
                <a:solidFill>
                  <a:srgbClr val="730E00">
                    <a:lumMod val="50000"/>
                  </a:srgbClr>
                </a:solidFill>
              </a:rPr>
              <a:pPr algn="ctr"/>
              <a:t>3</a:t>
            </a:fld>
            <a:endParaRPr lang="ru-RU" b="1" dirty="0">
              <a:solidFill>
                <a:srgbClr val="730E00">
                  <a:lumMod val="5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259546"/>
            <a:ext cx="8966199" cy="4001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 smtClean="0">
                <a:solidFill>
                  <a:srgbClr val="730E00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Предложение об установлении тарифов </a:t>
            </a:r>
            <a:endParaRPr lang="ru-RU" sz="2000" b="1" dirty="0">
              <a:solidFill>
                <a:srgbClr val="730E00">
                  <a:lumMod val="50000"/>
                </a:srgb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8979" y="1651000"/>
            <a:ext cx="4429121" cy="1169551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 defTabSz="914400"/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представляется лично руководителем регулируемой организации или иным уполномоченным лицом, либо направляется почтовым отправлением с описью вложения и уведомлением о вручении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07022" y="1651000"/>
            <a:ext cx="4248153" cy="1169551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электронной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 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посредством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ФГИС «ЕИАС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в формате шаблонов «Расчет тарифа в сфере водоснабжения и водоотведения» CALC.TARIFF.WATER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ru-RU" sz="1400" b="1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3213100" y="953948"/>
            <a:ext cx="150811" cy="422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47852" y="4064000"/>
            <a:ext cx="6705600" cy="1815882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органа регулирования тарифов об открытии дела об установлении тарифов или уведомление о необходимости представления указанных в пункте 17 Правил регулирования тарифов в сфере водоснабжения и водоотведения,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утвержденных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постановлением №406 (далее – Правила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материалов в полном объеме направляется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электронном виде </a:t>
            </a:r>
            <a:r>
              <a:rPr lang="ru-RU" sz="1400" b="1" kern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посредством </a:t>
            </a:r>
            <a:r>
              <a:rPr lang="ru-RU" sz="1400" b="1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ФГИС «ЕИАС» в течение 10 рабочих дней со дня подачи регулируемой организацией заявления об установлении тарифов </a:t>
            </a:r>
            <a:endParaRPr lang="ru-RU" sz="1400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5203810" y="3473450"/>
            <a:ext cx="193684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327899" y="976173"/>
            <a:ext cx="150811" cy="4225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3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15557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4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AutoShape 6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765175" y="15875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8"/>
          <p:cNvSpPr txBox="1">
            <a:spLocks/>
          </p:cNvSpPr>
          <p:nvPr/>
        </p:nvSpPr>
        <p:spPr>
          <a:xfrm>
            <a:off x="9537700" y="6988175"/>
            <a:ext cx="891117" cy="4029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3741" rtl="0" eaLnBrk="1" latinLnBrk="0" hangingPunct="1">
              <a:defRPr sz="27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6870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41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606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475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343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213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078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949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ru-RU">
                <a:solidFill>
                  <a:srgbClr val="730E00">
                    <a:lumMod val="50000"/>
                  </a:srgbClr>
                </a:solidFill>
              </a:rPr>
              <a:pPr algn="ctr"/>
              <a:t>4</a:t>
            </a:fld>
            <a:endParaRPr lang="ru-RU" dirty="0">
              <a:solidFill>
                <a:srgbClr val="730E00">
                  <a:lumMod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5579" y="1498600"/>
            <a:ext cx="10486204" cy="50783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Пунктом 17 </a:t>
            </a:r>
            <a:r>
              <a:rPr lang="ru-RU" b="1" dirty="0" smtClean="0"/>
              <a:t>Правил </a:t>
            </a:r>
            <a:r>
              <a:rPr lang="ru-RU" b="1" dirty="0"/>
              <a:t>определен перечень обосновывающих </a:t>
            </a:r>
            <a:r>
              <a:rPr lang="ru-RU" b="1" dirty="0" smtClean="0"/>
              <a:t>документов</a:t>
            </a:r>
          </a:p>
          <a:p>
            <a:pPr algn="just"/>
            <a:endParaRPr lang="ru-RU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По инициативе регулируемой организации  могут быть представлены иные документы </a:t>
            </a:r>
          </a:p>
          <a:p>
            <a:pPr algn="just"/>
            <a:r>
              <a:rPr lang="ru-RU" b="1" dirty="0"/>
              <a:t> и материалы, которые, по ее мнению, имеют существенное значение для установления </a:t>
            </a:r>
            <a:r>
              <a:rPr lang="ru-RU" b="1" dirty="0" smtClean="0"/>
              <a:t>тарифов</a:t>
            </a:r>
          </a:p>
          <a:p>
            <a:pPr algn="just"/>
            <a:endParaRPr lang="ru-RU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Регулируемая организация вправе представить по своей инициативе в орган  </a:t>
            </a:r>
            <a:r>
              <a:rPr lang="ru-RU" b="1" dirty="0" smtClean="0"/>
              <a:t>регулирования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/>
              <a:t>тарифов дополнительные материалы к предложениям об установлении тарифов до 1 декабря </a:t>
            </a:r>
            <a:endParaRPr lang="ru-RU" b="1" dirty="0" smtClean="0"/>
          </a:p>
          <a:p>
            <a:pPr algn="just"/>
            <a:r>
              <a:rPr lang="ru-RU" b="1" dirty="0" smtClean="0"/>
              <a:t>текущего </a:t>
            </a:r>
            <a:r>
              <a:rPr lang="ru-RU" b="1" dirty="0"/>
              <a:t>года, но не позднее 7-го календарного дня до дня проведения заседания правления </a:t>
            </a:r>
            <a:endParaRPr lang="ru-RU" b="1" dirty="0" smtClean="0"/>
          </a:p>
          <a:p>
            <a:pPr algn="just"/>
            <a:r>
              <a:rPr lang="ru-RU" b="1" dirty="0" smtClean="0"/>
              <a:t>(</a:t>
            </a:r>
            <a:r>
              <a:rPr lang="ru-RU" b="1" dirty="0"/>
              <a:t>коллегии) органа регулирования тарифов, на котором принимается решение об </a:t>
            </a:r>
            <a:r>
              <a:rPr lang="ru-RU" b="1" dirty="0" smtClean="0"/>
              <a:t>установлении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/>
              <a:t>тарифов </a:t>
            </a:r>
            <a:endParaRPr lang="ru-RU" b="1" dirty="0" smtClean="0"/>
          </a:p>
          <a:p>
            <a:pPr algn="just"/>
            <a:endParaRPr lang="ru-RU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В открытии дела об установлении (корректировке) тарифов будет отказано </a:t>
            </a:r>
          </a:p>
          <a:p>
            <a:pPr algn="just"/>
            <a:r>
              <a:rPr lang="ru-RU" b="1" dirty="0"/>
              <a:t>в случае отсутствия правоустанавливающих документов со сроком действия на 2024 </a:t>
            </a:r>
            <a:r>
              <a:rPr lang="ru-RU" b="1" dirty="0" smtClean="0"/>
              <a:t>год</a:t>
            </a:r>
          </a:p>
          <a:p>
            <a:pPr algn="just"/>
            <a:endParaRPr lang="ru-RU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b="1" dirty="0"/>
              <a:t>Орган регулирования тарифов отказывает регулируемой организации во включении в </a:t>
            </a:r>
            <a:r>
              <a:rPr lang="ru-RU" b="1" dirty="0" smtClean="0"/>
              <a:t>тарифы</a:t>
            </a:r>
          </a:p>
          <a:p>
            <a:pPr algn="just"/>
            <a:r>
              <a:rPr lang="ru-RU" b="1" dirty="0" smtClean="0"/>
              <a:t> </a:t>
            </a:r>
            <a:r>
              <a:rPr lang="ru-RU" b="1" dirty="0"/>
              <a:t>отдельных расходов, предложенных регулируемой организацией, в случае если экономическая </a:t>
            </a:r>
            <a:endParaRPr lang="ru-RU" b="1" dirty="0" smtClean="0"/>
          </a:p>
          <a:p>
            <a:pPr algn="just"/>
            <a:r>
              <a:rPr lang="ru-RU" b="1" dirty="0" smtClean="0"/>
              <a:t>обоснованность </a:t>
            </a:r>
            <a:r>
              <a:rPr lang="ru-RU" b="1" dirty="0"/>
              <a:t>таких расходов </a:t>
            </a:r>
            <a:r>
              <a:rPr lang="ru-RU" b="1" dirty="0" smtClean="0"/>
              <a:t>не подтверждена</a:t>
            </a:r>
            <a:endParaRPr lang="ru-RU" dirty="0"/>
          </a:p>
          <a:p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17575" y="311150"/>
            <a:ext cx="8826500" cy="8382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Правила регулирования тарифов в сфере водоснабжения и водоотведения </a:t>
            </a:r>
          </a:p>
        </p:txBody>
      </p:sp>
    </p:spTree>
    <p:extLst>
      <p:ext uri="{BB962C8B-B14F-4D97-AF65-F5344CB8AC3E}">
        <p14:creationId xmlns:p14="http://schemas.microsoft.com/office/powerpoint/2010/main" val="18659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15557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4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AutoShape 6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765175" y="15875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8"/>
          <p:cNvSpPr txBox="1">
            <a:spLocks/>
          </p:cNvSpPr>
          <p:nvPr/>
        </p:nvSpPr>
        <p:spPr>
          <a:xfrm>
            <a:off x="9537700" y="6988175"/>
            <a:ext cx="891117" cy="4029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3741" rtl="0" eaLnBrk="1" latinLnBrk="0" hangingPunct="1">
              <a:defRPr sz="27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6870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41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606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475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343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213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078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949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ru-RU">
                <a:solidFill>
                  <a:srgbClr val="730E00">
                    <a:lumMod val="50000"/>
                  </a:srgbClr>
                </a:solidFill>
              </a:rPr>
              <a:pPr algn="ctr"/>
              <a:t>5</a:t>
            </a:fld>
            <a:endParaRPr lang="ru-RU" dirty="0">
              <a:solidFill>
                <a:srgbClr val="730E00">
                  <a:lumMod val="50000"/>
                </a:srgb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9994" y="4394200"/>
            <a:ext cx="911326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 долгосрочным параметрам регулирования тарифов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относятся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базовый </a:t>
            </a:r>
            <a:r>
              <a:rPr lang="ru-RU" dirty="0"/>
              <a:t>уровень операционных расходов;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индекс </a:t>
            </a:r>
            <a:r>
              <a:rPr lang="ru-RU" dirty="0"/>
              <a:t>эффективности операционных расходов; </a:t>
            </a:r>
            <a:r>
              <a:rPr lang="ru-RU" dirty="0" smtClean="0"/>
              <a:t> </a:t>
            </a:r>
            <a:endParaRPr lang="ru-RU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dirty="0" smtClean="0"/>
              <a:t>показатели </a:t>
            </a:r>
            <a:r>
              <a:rPr lang="ru-RU" dirty="0"/>
              <a:t>энергосбережения и энергетической эффективности (уровень потерь воды, </a:t>
            </a:r>
            <a:endParaRPr lang="ru-RU" dirty="0" smtClean="0"/>
          </a:p>
          <a:p>
            <a:pPr algn="ctr"/>
            <a:r>
              <a:rPr lang="ru-RU" dirty="0" smtClean="0"/>
              <a:t>удельный </a:t>
            </a:r>
            <a:r>
              <a:rPr lang="ru-RU" dirty="0"/>
              <a:t>расход электрической энергии</a:t>
            </a:r>
            <a:r>
              <a:rPr lang="ru-RU" dirty="0" smtClean="0"/>
              <a:t>). </a:t>
            </a:r>
            <a:endParaRPr lang="ru-RU" dirty="0"/>
          </a:p>
          <a:p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5351" y="965200"/>
            <a:ext cx="1087105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Долгосрочные тарифы устанавливаются методом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индексации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основе </a:t>
            </a:r>
            <a:endParaRPr lang="ru-RU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долгосрочных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параметров регулирования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тарифов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Необходимая валовая выручка и тарифы, установленные методом индексации,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ежегодно корректируются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Долгосрочные 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параметры не подлежат пересмотру в течение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долгосрочного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периода регулирования</a:t>
            </a:r>
            <a:r>
              <a:rPr lang="ru-RU" dirty="0"/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024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15557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4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AutoShape 6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765175" y="15875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8"/>
          <p:cNvSpPr txBox="1">
            <a:spLocks/>
          </p:cNvSpPr>
          <p:nvPr/>
        </p:nvSpPr>
        <p:spPr>
          <a:xfrm>
            <a:off x="9537700" y="6988175"/>
            <a:ext cx="891117" cy="4029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3741" rtl="0" eaLnBrk="1" latinLnBrk="0" hangingPunct="1">
              <a:defRPr sz="27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6870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41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606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475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343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213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078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949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ru-RU">
                <a:solidFill>
                  <a:srgbClr val="730E00">
                    <a:lumMod val="50000"/>
                  </a:srgbClr>
                </a:solidFill>
              </a:rPr>
              <a:pPr algn="ctr"/>
              <a:t>6</a:t>
            </a:fld>
            <a:endParaRPr lang="ru-RU" dirty="0">
              <a:solidFill>
                <a:srgbClr val="730E00">
                  <a:lumMod val="50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5175" y="347665"/>
            <a:ext cx="908934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Необходимая валовая выручка включает в себя: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/>
              <a:t>текущие </a:t>
            </a:r>
            <a:r>
              <a:rPr lang="ru-RU" dirty="0" smtClean="0"/>
              <a:t>расходы: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операционные расходы (производственные, ремонтные и  административные расходы);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dirty="0"/>
              <a:t>неподконтрольные </a:t>
            </a:r>
            <a:r>
              <a:rPr lang="ru-RU" dirty="0" smtClean="0"/>
              <a:t>расходы;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расходы </a:t>
            </a:r>
            <a:r>
              <a:rPr lang="ru-RU" dirty="0"/>
              <a:t>на приобретение электрической энергии и </a:t>
            </a:r>
            <a:r>
              <a:rPr lang="ru-RU" dirty="0" smtClean="0"/>
              <a:t>топлива;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/>
              <a:t>расходы на амортизацию основных средств и нематериальных </a:t>
            </a:r>
            <a:r>
              <a:rPr lang="ru-RU" dirty="0" smtClean="0"/>
              <a:t>активов;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нормативную </a:t>
            </a:r>
            <a:r>
              <a:rPr lang="ru-RU" dirty="0"/>
              <a:t>прибыль регулируемой </a:t>
            </a:r>
            <a:r>
              <a:rPr lang="ru-RU" dirty="0" smtClean="0"/>
              <a:t>организации;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расчетную </a:t>
            </a:r>
            <a:r>
              <a:rPr lang="ru-RU" dirty="0"/>
              <a:t>предпринимательскую прибыль гарантирующей организации. 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979" y="3232212"/>
            <a:ext cx="10220321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Применение тарифов:</a:t>
            </a:r>
          </a:p>
          <a:p>
            <a:pPr algn="ctr"/>
            <a:endParaRPr lang="ru-RU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1600" dirty="0"/>
              <a:t>В отношении </a:t>
            </a:r>
            <a:r>
              <a:rPr lang="ru-RU" sz="1600" b="1" dirty="0"/>
              <a:t>организации-правопреемника</a:t>
            </a:r>
            <a:r>
              <a:rPr lang="ru-RU" sz="1600" dirty="0"/>
              <a:t>, которая в полном объеме приобрела права </a:t>
            </a:r>
            <a:r>
              <a:rPr lang="ru-RU" sz="1600" dirty="0" smtClean="0"/>
              <a:t>и обязанности регулируемой организации</a:t>
            </a:r>
            <a:r>
              <a:rPr lang="ru-RU" sz="1600" dirty="0"/>
              <a:t>, ранее осуществлявшей регулируемые виды деятельности </a:t>
            </a:r>
            <a:r>
              <a:rPr lang="ru-RU" sz="1600" dirty="0" smtClean="0"/>
              <a:t>в сфере водоснабжения и </a:t>
            </a:r>
            <a:r>
              <a:rPr lang="ru-RU" sz="1600" dirty="0"/>
              <a:t>(или) водоотведения, </a:t>
            </a:r>
            <a:r>
              <a:rPr lang="ru-RU" sz="1600" b="1" dirty="0"/>
              <a:t>применяются тарифы, установленные для </a:t>
            </a:r>
            <a:r>
              <a:rPr lang="ru-RU" sz="1600" b="1" dirty="0" smtClean="0"/>
              <a:t>указанной организации-предшественника,  </a:t>
            </a:r>
            <a:r>
              <a:rPr lang="ru-RU" sz="1600" b="1" dirty="0"/>
              <a:t>до утверждения для организации-правопреемника тарифов </a:t>
            </a:r>
            <a:r>
              <a:rPr lang="ru-RU" sz="1600" b="1" dirty="0" smtClean="0"/>
              <a:t>в установленном порядке. </a:t>
            </a:r>
          </a:p>
          <a:p>
            <a:r>
              <a:rPr lang="ru-RU" sz="1600" b="1" dirty="0" smtClean="0"/>
              <a:t> </a:t>
            </a:r>
            <a:endParaRPr lang="ru-RU" sz="1600" dirty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1600" dirty="0"/>
              <a:t>В случае </a:t>
            </a:r>
            <a:r>
              <a:rPr lang="ru-RU" sz="1600" b="1" dirty="0"/>
              <a:t>досрочного прекращения деятельности гарантирующей организацией</a:t>
            </a:r>
            <a:r>
              <a:rPr lang="ru-RU" sz="1600" dirty="0"/>
              <a:t>, в том числе ее отказа от осуществления деятельности, </a:t>
            </a:r>
            <a:r>
              <a:rPr lang="ru-RU" sz="1600" b="1" dirty="0"/>
              <a:t>в отношении организации, получившей статус гарантирующей организации до утверждения в установленном порядке тарифов, применяются тарифы, установленные для гарантирующей организации</a:t>
            </a:r>
            <a:r>
              <a:rPr lang="ru-RU" sz="1600" dirty="0"/>
              <a:t>, досрочно прекратившей деятельность (</a:t>
            </a:r>
            <a:r>
              <a:rPr lang="ru-RU" sz="1600" b="1" dirty="0"/>
              <a:t>в течение 60 календарных дней </a:t>
            </a:r>
            <a:r>
              <a:rPr lang="ru-RU" sz="1600" dirty="0"/>
              <a:t>со дня наделения новой организации статусом гарантирующей организации</a:t>
            </a:r>
            <a:r>
              <a:rPr lang="ru-RU" sz="1600" dirty="0" smtClean="0"/>
              <a:t>).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ru-RU" sz="1600" dirty="0"/>
              <a:t> </a:t>
            </a:r>
            <a:r>
              <a:rPr lang="ru-RU" sz="1600" dirty="0" smtClean="0"/>
              <a:t>Применение тарифов, </a:t>
            </a:r>
            <a:r>
              <a:rPr lang="ru-RU" sz="1600" b="1" dirty="0" smtClean="0"/>
              <a:t>не установленных </a:t>
            </a:r>
            <a:r>
              <a:rPr lang="ru-RU" sz="1600" dirty="0" smtClean="0"/>
              <a:t>в соответствии с законодательством РФ, влечет наложение административного штрафа.</a:t>
            </a:r>
            <a:endParaRPr lang="ru-RU" dirty="0"/>
          </a:p>
          <a:p>
            <a:pPr marL="285750" indent="-285750" algn="ctr">
              <a:buFont typeface="Wingdings" panose="05000000000000000000" pitchFamily="2" charset="2"/>
              <a:buChar char="q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36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155579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4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AutoShape 6" descr="https://srisovki.one/wp-content/uploads/2021/09/1-4-730x668.gif"/>
          <p:cNvSpPr>
            <a:spLocks noChangeAspect="1" noChangeArrowheads="1"/>
          </p:cNvSpPr>
          <p:nvPr/>
        </p:nvSpPr>
        <p:spPr bwMode="auto">
          <a:xfrm>
            <a:off x="765175" y="15875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346" tIns="45675" rIns="91346" bIns="45675" numCol="1" anchor="t" anchorCtr="0" compatLnSpc="1">
            <a:prstTxWarp prst="textNoShape">
              <a:avLst/>
            </a:prstTxWarp>
          </a:bodyPr>
          <a:lstStyle/>
          <a:p>
            <a:pPr defTabSz="913521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8"/>
          <p:cNvSpPr txBox="1">
            <a:spLocks/>
          </p:cNvSpPr>
          <p:nvPr/>
        </p:nvSpPr>
        <p:spPr>
          <a:xfrm>
            <a:off x="9537700" y="6988175"/>
            <a:ext cx="891117" cy="40299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ru-RU"/>
            </a:defPPr>
            <a:lvl1pPr marL="0" algn="r" defTabSz="913741" rtl="0" eaLnBrk="1" latinLnBrk="0" hangingPunct="1">
              <a:defRPr sz="27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6870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3741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0606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7475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4343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1213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8078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4949" algn="l" defTabSz="91374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6F15528-21DE-4FAA-801E-634DDDAF4B2B}" type="slidenum">
              <a:rPr lang="ru-RU">
                <a:solidFill>
                  <a:srgbClr val="730E00">
                    <a:lumMod val="50000"/>
                  </a:srgbClr>
                </a:solidFill>
              </a:rPr>
              <a:pPr algn="ctr"/>
              <a:t>7</a:t>
            </a:fld>
            <a:endParaRPr lang="ru-RU" dirty="0">
              <a:solidFill>
                <a:srgbClr val="730E00">
                  <a:lumMod val="50000"/>
                </a:srgb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300" y="127000"/>
            <a:ext cx="10210800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ru-RU" sz="2000" b="1" dirty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АКТУАЛЬНАЯ ИНФОРМАЦИЯ О </a:t>
            </a:r>
            <a:r>
              <a:rPr lang="ru-RU" sz="2000" b="1" dirty="0" smtClean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ГОССЛУЖБЕ</a:t>
            </a:r>
            <a:r>
              <a:rPr lang="en-US" sz="2000" b="1" dirty="0" smtClean="0">
                <a:solidFill>
                  <a:srgbClr val="730E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b="1" dirty="0">
              <a:solidFill>
                <a:srgbClr val="730E00">
                  <a:lumMod val="50000"/>
                </a:srgb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27300" y="1477075"/>
            <a:ext cx="2517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ОФИЦИАЛЬНЫЙ САЙТ: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30825" y="1477075"/>
            <a:ext cx="1926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/>
              <a:t>https://</a:t>
            </a:r>
            <a:r>
              <a:rPr lang="en-US" u="sng" dirty="0" smtClean="0"/>
              <a:t>tarif.cap.ru</a:t>
            </a:r>
            <a:endParaRPr lang="ru-RU" u="sng" dirty="0"/>
          </a:p>
        </p:txBody>
      </p:sp>
      <p:pic>
        <p:nvPicPr>
          <p:cNvPr id="14" name="Picture 10" descr="https://fikiwiki.com/uploads/posts/2022-02/1645041022_10-fikiwiki-com-p-kartinki-telegramm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5" y="2193929"/>
            <a:ext cx="85320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110592" y="2481822"/>
            <a:ext cx="2615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</a:t>
            </a:r>
            <a:r>
              <a:rPr lang="en-US" dirty="0" smtClean="0"/>
              <a:t>t</a:t>
            </a:r>
            <a:r>
              <a:rPr lang="ru-RU" dirty="0" smtClean="0"/>
              <a:t>.</a:t>
            </a:r>
            <a:r>
              <a:rPr lang="en-US" dirty="0" smtClean="0"/>
              <a:t>me/tarif_chuv21</a:t>
            </a:r>
            <a:endParaRPr lang="ru-RU" dirty="0"/>
          </a:p>
        </p:txBody>
      </p:sp>
      <p:pic>
        <p:nvPicPr>
          <p:cNvPr id="16" name="Picture 14" descr="https://static.tildacdn.com/tild3066-6439-4032-b535-353865623537/v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01816" y="2193929"/>
            <a:ext cx="1295400" cy="93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6794500" y="2428363"/>
            <a:ext cx="281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</a:t>
            </a:r>
            <a:r>
              <a:rPr lang="en-US" dirty="0" smtClean="0"/>
              <a:t>://vk.com/tarif_cap_ru</a:t>
            </a:r>
            <a:endParaRPr lang="ru-RU" dirty="0"/>
          </a:p>
        </p:txBody>
      </p:sp>
      <p:pic>
        <p:nvPicPr>
          <p:cNvPr id="18" name="Picture 9" descr="C:\Users\tarif13\Desktop\Без названия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783" y="3987800"/>
            <a:ext cx="1076325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xtLst/>
        </p:spPr>
      </p:pic>
      <p:sp>
        <p:nvSpPr>
          <p:cNvPr id="19" name="Прямоугольник 18"/>
          <p:cNvSpPr/>
          <p:nvPr/>
        </p:nvSpPr>
        <p:spPr>
          <a:xfrm>
            <a:off x="5044592" y="4412734"/>
            <a:ext cx="3519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</a:t>
            </a:r>
            <a:r>
              <a:rPr lang="en-US" dirty="0" smtClean="0"/>
              <a:t>://ok.ru/group/565860391673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88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35726</TotalTime>
  <Words>685</Words>
  <Application>Microsoft Office PowerPoint</Application>
  <PresentationFormat>Произвольный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1_NewsPrint</vt:lpstr>
      <vt:lpstr>2_NewsPrint</vt:lpstr>
      <vt:lpstr>3_NewsPrint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Тарифный путеводитель(1).pdf.pdf</dc:title>
  <dc:creator>Ксения Румянцева</dc:creator>
  <cp:keywords>DAEy4rtF8FY,BAEsmyUYgDQ</cp:keywords>
  <cp:lastModifiedBy>Служба по тарифам ЧР Антонова М.В.</cp:lastModifiedBy>
  <cp:revision>437</cp:revision>
  <cp:lastPrinted>2023-03-31T05:19:23Z</cp:lastPrinted>
  <dcterms:created xsi:type="dcterms:W3CDTF">2022-09-02T12:10:08Z</dcterms:created>
  <dcterms:modified xsi:type="dcterms:W3CDTF">2023-03-31T06:25:58Z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2022-09-02T00:00:00Z</vt:filetime>
  </property>
</Properties>
</file>