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18"/>
  </p:notesMasterIdLst>
  <p:handoutMasterIdLst>
    <p:handoutMasterId r:id="rId19"/>
  </p:handoutMasterIdLst>
  <p:sldIdLst>
    <p:sldId id="256" r:id="rId5"/>
    <p:sldId id="258" r:id="rId6"/>
    <p:sldId id="261" r:id="rId7"/>
    <p:sldId id="262" r:id="rId8"/>
    <p:sldId id="264" r:id="rId9"/>
    <p:sldId id="265" r:id="rId10"/>
    <p:sldId id="268" r:id="rId11"/>
    <p:sldId id="269" r:id="rId12"/>
    <p:sldId id="273" r:id="rId13"/>
    <p:sldId id="270" r:id="rId14"/>
    <p:sldId id="271" r:id="rId15"/>
    <p:sldId id="272" r:id="rId16"/>
    <p:sldId id="260" r:id="rId17"/>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p:normalViewPr>
  <p:slideViewPr>
    <p:cSldViewPr>
      <p:cViewPr varScale="1">
        <p:scale>
          <a:sx n="117" d="100"/>
          <a:sy n="117" d="100"/>
        </p:scale>
        <p:origin x="-1464" y="-102"/>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45659" cy="493713"/>
          </a:xfrm>
          <a:prstGeom prst="rect">
            <a:avLst/>
          </a:prstGeom>
        </p:spPr>
        <p:txBody>
          <a:bodyPr/>
          <a:lstStyle/>
          <a:p>
            <a:endParaRPr lang="en-US" smtClean="0"/>
          </a:p>
        </p:txBody>
      </p:sp>
      <p:sp>
        <p:nvSpPr>
          <p:cNvPr id="24" name="Rectangle 24"/>
          <p:cNvSpPr>
            <a:spLocks noGrp="1"/>
          </p:cNvSpPr>
          <p:nvPr>
            <p:ph type="dt" sz="quarter" idx="1"/>
          </p:nvPr>
        </p:nvSpPr>
        <p:spPr>
          <a:xfrm>
            <a:off x="3850443" y="0"/>
            <a:ext cx="2945659" cy="493713"/>
          </a:xfrm>
          <a:prstGeom prst="rect">
            <a:avLst/>
          </a:prstGeom>
        </p:spPr>
        <p:txBody>
          <a:bodyPr/>
          <a:lstStyle/>
          <a:p>
            <a:fld id="{A849C5AD-4428-4E9C-9C84-11B72C9365FB}" type="datetimeFigureOut">
              <a:rPr lang="en-US" smtClean="0"/>
              <a:pPr/>
              <a:t>5/29/2023</a:t>
            </a:fld>
            <a:endParaRPr lang="en-US" smtClean="0"/>
          </a:p>
        </p:txBody>
      </p:sp>
      <p:sp>
        <p:nvSpPr>
          <p:cNvPr id="30" name="Rectangle 30"/>
          <p:cNvSpPr>
            <a:spLocks noGrp="1"/>
          </p:cNvSpPr>
          <p:nvPr>
            <p:ph type="ftr" sz="quarter" idx="2"/>
          </p:nvPr>
        </p:nvSpPr>
        <p:spPr>
          <a:xfrm>
            <a:off x="0" y="9378824"/>
            <a:ext cx="2945659" cy="493713"/>
          </a:xfrm>
          <a:prstGeom prst="rect">
            <a:avLst/>
          </a:prstGeom>
        </p:spPr>
        <p:txBody>
          <a:bodyPr/>
          <a:lstStyle/>
          <a:p>
            <a:endParaRPr lang="en-US" smtClean="0"/>
          </a:p>
        </p:txBody>
      </p:sp>
      <p:sp>
        <p:nvSpPr>
          <p:cNvPr id="18" name="Rectangle 18"/>
          <p:cNvSpPr>
            <a:spLocks noGrp="1"/>
          </p:cNvSpPr>
          <p:nvPr>
            <p:ph type="sldNum" sz="quarter" idx="3"/>
          </p:nvPr>
        </p:nvSpPr>
        <p:spPr>
          <a:xfrm>
            <a:off x="3850443" y="9378824"/>
            <a:ext cx="2945659" cy="493713"/>
          </a:xfrm>
          <a:prstGeom prst="rect">
            <a:avLst/>
          </a:prstGeom>
        </p:spPr>
        <p:txBody>
          <a:bodyPr/>
          <a:lstStyle/>
          <a:p>
            <a:fld id="{8C596567-A38F-4CEF-B37F-9B9D120D62CE}" type="slidenum">
              <a:rPr lang="en-US" smtClean="0"/>
              <a:pPr/>
              <a:t>‹#›</a:t>
            </a:fld>
            <a:endParaRPr lang="en-US" smtClean="0"/>
          </a:p>
        </p:txBody>
      </p:sp>
    </p:spTree>
    <p:extLst>
      <p:ext uri="{BB962C8B-B14F-4D97-AF65-F5344CB8AC3E}">
        <p14:creationId xmlns:p14="http://schemas.microsoft.com/office/powerpoint/2010/main" val="3196409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45659" cy="493713"/>
          </a:xfrm>
          <a:prstGeom prst="rect">
            <a:avLst/>
          </a:prstGeom>
        </p:spPr>
        <p:txBody>
          <a:bodyPr/>
          <a:lstStyle/>
          <a:p>
            <a:endParaRPr lang="en-US" smtClean="0"/>
          </a:p>
        </p:txBody>
      </p:sp>
      <p:sp>
        <p:nvSpPr>
          <p:cNvPr id="15" name="Rectangle 15"/>
          <p:cNvSpPr>
            <a:spLocks noGrp="1"/>
          </p:cNvSpPr>
          <p:nvPr>
            <p:ph type="dt" idx="1"/>
          </p:nvPr>
        </p:nvSpPr>
        <p:spPr>
          <a:xfrm>
            <a:off x="3850443" y="0"/>
            <a:ext cx="2945659" cy="493713"/>
          </a:xfrm>
          <a:prstGeom prst="rect">
            <a:avLst/>
          </a:prstGeom>
        </p:spPr>
        <p:txBody>
          <a:bodyPr/>
          <a:lstStyle/>
          <a:p>
            <a:fld id="{D7547E60-4BE7-4E4E-9AAA-5EE35AEC995C}" type="datetimeFigureOut">
              <a:rPr lang="en-US" smtClean="0"/>
              <a:pPr/>
              <a:t>5/29/2023</a:t>
            </a:fld>
            <a:endParaRPr lang="en-US" smtClean="0"/>
          </a:p>
        </p:txBody>
      </p:sp>
      <p:sp>
        <p:nvSpPr>
          <p:cNvPr id="23" name="Rectangle 2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79768" y="4690269"/>
            <a:ext cx="5438140" cy="4443413"/>
          </a:xfrm>
          <a:prstGeom prst="rect">
            <a:avLst/>
          </a:prstGeom>
        </p:spPr>
        <p:txBody>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 name="Rectangle 18"/>
          <p:cNvSpPr>
            <a:spLocks noGrp="1"/>
          </p:cNvSpPr>
          <p:nvPr>
            <p:ph type="ftr" sz="quarter" idx="4"/>
          </p:nvPr>
        </p:nvSpPr>
        <p:spPr>
          <a:xfrm>
            <a:off x="0" y="9378824"/>
            <a:ext cx="2945659" cy="493713"/>
          </a:xfrm>
          <a:prstGeom prst="rect">
            <a:avLst/>
          </a:prstGeom>
        </p:spPr>
        <p:txBody>
          <a:bodyPr/>
          <a:lstStyle/>
          <a:p>
            <a:endParaRPr lang="en-US" smtClean="0"/>
          </a:p>
        </p:txBody>
      </p:sp>
      <p:sp>
        <p:nvSpPr>
          <p:cNvPr id="28" name="Rectangle 28"/>
          <p:cNvSpPr>
            <a:spLocks noGrp="1"/>
          </p:cNvSpPr>
          <p:nvPr>
            <p:ph type="sldNum" sz="quarter" idx="5"/>
          </p:nvPr>
        </p:nvSpPr>
        <p:spPr>
          <a:xfrm>
            <a:off x="3850443" y="9378824"/>
            <a:ext cx="2945659" cy="493713"/>
          </a:xfrm>
          <a:prstGeom prst="rect">
            <a:avLst/>
          </a:prstGeom>
        </p:spPr>
        <p:txBody>
          <a:bodyPr/>
          <a:lstStyle/>
          <a:p>
            <a:fld id="{CA077768-21C8-4125-A345-258E48D2EED0}" type="slidenum">
              <a:rPr lang="en-US" smtClean="0"/>
              <a:pPr/>
              <a:t>‹#›</a:t>
            </a:fld>
            <a:endParaRPr lang="en-US" smtClean="0"/>
          </a:p>
        </p:txBody>
      </p:sp>
    </p:spTree>
    <p:extLst>
      <p:ext uri="{BB962C8B-B14F-4D97-AF65-F5344CB8AC3E}">
        <p14:creationId xmlns:p14="http://schemas.microsoft.com/office/powerpoint/2010/main" val="2595215627"/>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ru-RU" dirty="0"/>
          </a:p>
        </p:txBody>
      </p:sp>
      <p:sp>
        <p:nvSpPr>
          <p:cNvPr id="4" name="Slide Number Placeholder 3"/>
          <p:cNvSpPr>
            <a:spLocks noGrp="1"/>
          </p:cNvSpPr>
          <p:nvPr>
            <p:ph type="sldNum" sz="quarter" idx="10"/>
          </p:nvPr>
        </p:nvSpPr>
        <p:spPr/>
        <p:txBody>
          <a:bodyPr/>
          <a:lstStyle/>
          <a:p>
            <a:fld id="{CA077768-21C8-4125-A345-258E48D2EED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ru-RU">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6" name="image1.jpg"/>
          <p:cNvPicPr>
            <a:picLocks noChangeAspect="1"/>
          </p:cNvPicPr>
          <p:nvPr/>
        </p:nvPicPr>
        <p:blipFill>
          <a:blip r:embed="rId2" cstate="print">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cstate="print">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cstate="print">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cstate="print"/>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ru-RU" smtClean="0"/>
              <a:t>Образец заголовка</a:t>
            </a:r>
            <a:endParaRPr lang="en-US"/>
          </a:p>
        </p:txBody>
      </p:sp>
      <p:sp>
        <p:nvSpPr>
          <p:cNvPr id="10" name="Date Placeholder 9"/>
          <p:cNvSpPr>
            <a:spLocks noGrp="1"/>
          </p:cNvSpPr>
          <p:nvPr>
            <p:ph type="dt" sz="half" idx="10"/>
          </p:nvPr>
        </p:nvSpPr>
        <p:spPr/>
        <p:txBody>
          <a:bodyPr/>
          <a:lstStyle/>
          <a:p>
            <a:fld id="{5C14FD69-4A85-4715-A222-ABB225B63BC6}" type="datetimeFigureOut">
              <a:rPr lang="en-US" smtClean="0"/>
              <a:pPr/>
              <a:t>5/29/2023</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51575"/>
            <a:ext cx="2133600" cy="476250"/>
          </a:xfrm>
        </p:spPr>
        <p:txBody>
          <a:bodyPr/>
          <a:lstStyle>
            <a:lvl1pPr>
              <a:defRPr/>
            </a:lvl1pPr>
          </a:lstStyle>
          <a:p>
            <a:endParaRPr lang="ru-RU"/>
          </a:p>
        </p:txBody>
      </p:sp>
      <p:sp>
        <p:nvSpPr>
          <p:cNvPr id="6" name="Номер слайда 5"/>
          <p:cNvSpPr>
            <a:spLocks noGrp="1"/>
          </p:cNvSpPr>
          <p:nvPr>
            <p:ph type="sldNum" sz="quarter" idx="11"/>
          </p:nvPr>
        </p:nvSpPr>
        <p:spPr>
          <a:xfrm>
            <a:off x="6553200" y="6248400"/>
            <a:ext cx="2133600" cy="476250"/>
          </a:xfrm>
        </p:spPr>
        <p:txBody>
          <a:bodyPr/>
          <a:lstStyle>
            <a:lvl1pPr>
              <a:defRPr/>
            </a:lvl1pPr>
          </a:lstStyle>
          <a:p>
            <a:fld id="{0418CC67-5A3F-4E40-A0FC-1E28221A07ED}" type="slidenum">
              <a:rPr lang="ru-RU"/>
              <a:pPr/>
              <a:t>‹#›</a:t>
            </a:fld>
            <a:endParaRPr lang="ru-RU"/>
          </a:p>
        </p:txBody>
      </p:sp>
      <p:sp>
        <p:nvSpPr>
          <p:cNvPr id="7" name="Нижний колонтитул 6"/>
          <p:cNvSpPr>
            <a:spLocks noGrp="1"/>
          </p:cNvSpPr>
          <p:nvPr>
            <p:ph type="ftr" sz="quarter" idx="12"/>
          </p:nvPr>
        </p:nvSpPr>
        <p:spPr>
          <a:xfrm>
            <a:off x="3124200" y="6248400"/>
            <a:ext cx="2895600" cy="476250"/>
          </a:xfrm>
        </p:spPr>
        <p:txBody>
          <a:bodyPr/>
          <a:lstStyle>
            <a:lvl1pPr>
              <a:defRPr/>
            </a:lvl1pPr>
          </a:lstStyle>
          <a:p>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63782422-E92D-4664-BB83-87439AC7498B}" type="slidenum">
              <a:rPr lang="ru-RU"/>
              <a:pPr/>
              <a:t>‹#›</a:t>
            </a:fld>
            <a:endParaRPr lang="ru-RU"/>
          </a:p>
        </p:txBody>
      </p:sp>
      <p:sp>
        <p:nvSpPr>
          <p:cNvPr id="7" name="Нижний колонтитул 6"/>
          <p:cNvSpPr>
            <a:spLocks noGrp="1"/>
          </p:cNvSpPr>
          <p:nvPr>
            <p:ph type="ftr" sz="quarter" idx="12"/>
          </p:nvPr>
        </p:nvSpPr>
        <p:spPr/>
        <p:txBody>
          <a:bodyPr/>
          <a:lstStyle>
            <a:lvl1pPr>
              <a:defRPr/>
            </a:lvl1pPr>
          </a:lstStyle>
          <a:p>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Заголовок и текст">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en-US"/>
          </a:p>
        </p:txBody>
      </p:sp>
      <p:sp>
        <p:nvSpPr>
          <p:cNvPr id="8" name="Date Placeholder 7"/>
          <p:cNvSpPr>
            <a:spLocks noGrp="1"/>
          </p:cNvSpPr>
          <p:nvPr>
            <p:ph type="dt" sz="half" idx="10"/>
          </p:nvPr>
        </p:nvSpPr>
        <p:spPr/>
        <p:txBody>
          <a:bodyPr/>
          <a:lstStyle/>
          <a:p>
            <a:fld id="{5C14FD69-4A85-4715-A222-ABB225B63BC6}" type="datetimeFigureOut">
              <a:rPr lang="en-US" smtClean="0"/>
              <a:pPr/>
              <a:t>5/29/2023</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en-US"/>
          </a:p>
        </p:txBody>
      </p:sp>
      <p:sp>
        <p:nvSpPr>
          <p:cNvPr id="7" name="Date Placeholder 6"/>
          <p:cNvSpPr>
            <a:spLocks noGrp="1"/>
          </p:cNvSpPr>
          <p:nvPr>
            <p:ph type="dt" sz="half" idx="10"/>
          </p:nvPr>
        </p:nvSpPr>
        <p:spPr/>
        <p:txBody>
          <a:bodyPr/>
          <a:lstStyle/>
          <a:p>
            <a:fld id="{5C14FD69-4A85-4715-A222-ABB225B63BC6}" type="datetimeFigureOut">
              <a:rPr lang="en-US" smtClean="0"/>
              <a:pPr/>
              <a:t>5/29/2023</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5/29/2023</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Заголовок и текст в две колонки">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1" name="Rectangle 11"/>
          <p:cNvSpPr>
            <a:spLocks noGrp="1"/>
          </p:cNvSpPr>
          <p:nvPr>
            <p:ph type="body"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en-US"/>
          </a:p>
        </p:txBody>
      </p:sp>
      <p:sp>
        <p:nvSpPr>
          <p:cNvPr id="10" name="Date Placeholder 9"/>
          <p:cNvSpPr>
            <a:spLocks noGrp="1"/>
          </p:cNvSpPr>
          <p:nvPr>
            <p:ph type="dt" sz="half" idx="10"/>
          </p:nvPr>
        </p:nvSpPr>
        <p:spPr/>
        <p:txBody>
          <a:bodyPr/>
          <a:lstStyle/>
          <a:p>
            <a:fld id="{5C14FD69-4A85-4715-A222-ABB225B63BC6}" type="datetimeFigureOut">
              <a:rPr lang="en-US" smtClean="0"/>
              <a:pPr/>
              <a:t>5/29/2023</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en-US"/>
          </a:p>
        </p:txBody>
      </p:sp>
      <p:sp>
        <p:nvSpPr>
          <p:cNvPr id="8" name="Date Placeholder 7"/>
          <p:cNvSpPr>
            <a:spLocks noGrp="1"/>
          </p:cNvSpPr>
          <p:nvPr>
            <p:ph type="dt" sz="half" idx="10"/>
          </p:nvPr>
        </p:nvSpPr>
        <p:spPr/>
        <p:txBody>
          <a:bodyPr/>
          <a:lstStyle/>
          <a:p>
            <a:fld id="{5C14FD69-4A85-4715-A222-ABB225B63BC6}" type="datetimeFigureOut">
              <a:rPr lang="en-US" smtClean="0"/>
              <a:pPr/>
              <a:t>5/29/2023</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7" name="Rectangle 17"/>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en-US"/>
          </a:p>
        </p:txBody>
      </p:sp>
      <p:sp>
        <p:nvSpPr>
          <p:cNvPr id="9" name="Date Placeholder 8"/>
          <p:cNvSpPr>
            <a:spLocks noGrp="1"/>
          </p:cNvSpPr>
          <p:nvPr>
            <p:ph type="dt" sz="half" idx="10"/>
          </p:nvPr>
        </p:nvSpPr>
        <p:spPr/>
        <p:txBody>
          <a:bodyPr/>
          <a:lstStyle/>
          <a:p>
            <a:fld id="{5C14FD69-4A85-4715-A222-ABB225B63BC6}" type="datetimeFigureOut">
              <a:rPr lang="en-US" smtClean="0"/>
              <a:pPr/>
              <a:t>5/29/2023</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chart">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14300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600200"/>
            <a:ext cx="8229600" cy="4495800"/>
          </a:xfrm>
        </p:spPr>
        <p:txBody>
          <a:bodyPr/>
          <a:lstStyle/>
          <a:p>
            <a:endParaRPr lang="ru-RU"/>
          </a:p>
        </p:txBody>
      </p:sp>
      <p:sp>
        <p:nvSpPr>
          <p:cNvPr id="4" name="Дата 3"/>
          <p:cNvSpPr>
            <a:spLocks noGrp="1"/>
          </p:cNvSpPr>
          <p:nvPr>
            <p:ph type="dt" sz="half" idx="10"/>
          </p:nvPr>
        </p:nvSpPr>
        <p:spPr>
          <a:xfrm>
            <a:off x="457200" y="6248400"/>
            <a:ext cx="2133600" cy="457200"/>
          </a:xfrm>
        </p:spPr>
        <p:txBody>
          <a:bodyPr/>
          <a:lstStyle>
            <a:lvl1pPr>
              <a:defRPr/>
            </a:lvl1pPr>
          </a:lstStyle>
          <a:p>
            <a:fld id="{10B4E017-DDA5-4EE6-9774-3C8F100AA1D5}" type="datetimeFigureOut">
              <a:rPr lang="ru-RU"/>
              <a:pPr/>
              <a:t>29.05.2023</a:t>
            </a:fld>
            <a:endParaRPr lang="ru-RU"/>
          </a:p>
        </p:txBody>
      </p:sp>
      <p:sp>
        <p:nvSpPr>
          <p:cNvPr id="5" name="Нижний колонтитул 4"/>
          <p:cNvSpPr>
            <a:spLocks noGrp="1"/>
          </p:cNvSpPr>
          <p:nvPr>
            <p:ph type="ftr" sz="quarter" idx="11"/>
          </p:nvPr>
        </p:nvSpPr>
        <p:spPr>
          <a:xfrm>
            <a:off x="3124200" y="6248400"/>
            <a:ext cx="2895600" cy="457200"/>
          </a:xfrm>
        </p:spPr>
        <p:txBody>
          <a:bodyPr/>
          <a:lstStyle>
            <a:lvl1pPr>
              <a:defRPr/>
            </a:lvl1pPr>
          </a:lstStyle>
          <a:p>
            <a:endParaRPr lang="ru-RU"/>
          </a:p>
        </p:txBody>
      </p:sp>
      <p:sp>
        <p:nvSpPr>
          <p:cNvPr id="6" name="Номер слайда 5"/>
          <p:cNvSpPr>
            <a:spLocks noGrp="1"/>
          </p:cNvSpPr>
          <p:nvPr>
            <p:ph type="sldNum" sz="quarter" idx="12"/>
          </p:nvPr>
        </p:nvSpPr>
        <p:spPr>
          <a:xfrm>
            <a:off x="6553200" y="6248400"/>
            <a:ext cx="2133600" cy="457200"/>
          </a:xfrm>
        </p:spPr>
        <p:txBody>
          <a:bodyPr/>
          <a:lstStyle>
            <a:lvl1pPr>
              <a:defRPr/>
            </a:lvl1pPr>
          </a:lstStyle>
          <a:p>
            <a:fld id="{FCF8FB38-2ECA-45A5-9EBA-964A6EE59F4A}" type="slidenum">
              <a:rPr lang="ru-RU"/>
              <a:pPr/>
              <a:t>‹#›</a:t>
            </a:fld>
            <a:endParaRPr lang="ru-R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chartAndTx">
  <p:cSld name="Заголовок, диаграмма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143000"/>
          </a:xfrm>
        </p:spPr>
        <p:txBody>
          <a:bodyPr/>
          <a:lstStyle/>
          <a:p>
            <a:r>
              <a:rPr lang="ru-RU" smtClean="0"/>
              <a:t>Образец заголовка</a:t>
            </a:r>
            <a:endParaRPr lang="ru-RU"/>
          </a:p>
        </p:txBody>
      </p:sp>
      <p:sp>
        <p:nvSpPr>
          <p:cNvPr id="3" name="Диаграмма 2"/>
          <p:cNvSpPr>
            <a:spLocks noGrp="1"/>
          </p:cNvSpPr>
          <p:nvPr>
            <p:ph type="chart" sz="half" idx="1"/>
          </p:nvPr>
        </p:nvSpPr>
        <p:spPr>
          <a:xfrm>
            <a:off x="457200" y="1600200"/>
            <a:ext cx="4038600" cy="4495800"/>
          </a:xfrm>
        </p:spPr>
        <p:txBody>
          <a:bodyPr/>
          <a:lstStyle/>
          <a:p>
            <a:endParaRPr lang="ru-RU"/>
          </a:p>
        </p:txBody>
      </p:sp>
      <p:sp>
        <p:nvSpPr>
          <p:cNvPr id="4" name="Текст 3"/>
          <p:cNvSpPr>
            <a:spLocks noGrp="1"/>
          </p:cNvSpPr>
          <p:nvPr>
            <p:ph type="body" sz="half" idx="2"/>
          </p:nvPr>
        </p:nvSpPr>
        <p:spPr>
          <a:xfrm>
            <a:off x="4648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8400"/>
            <a:ext cx="2133600" cy="457200"/>
          </a:xfrm>
        </p:spPr>
        <p:txBody>
          <a:bodyPr/>
          <a:lstStyle>
            <a:lvl1pPr>
              <a:defRPr/>
            </a:lvl1pPr>
          </a:lstStyle>
          <a:p>
            <a:fld id="{CF4774B4-09B8-43E7-936E-4A431961508C}" type="datetimeFigureOut">
              <a:rPr lang="ru-RU"/>
              <a:pPr/>
              <a:t>29.05.2023</a:t>
            </a:fld>
            <a:endParaRPr lang="ru-RU"/>
          </a:p>
        </p:txBody>
      </p:sp>
      <p:sp>
        <p:nvSpPr>
          <p:cNvPr id="6" name="Нижний колонтитул 5"/>
          <p:cNvSpPr>
            <a:spLocks noGrp="1"/>
          </p:cNvSpPr>
          <p:nvPr>
            <p:ph type="ftr" sz="quarter" idx="11"/>
          </p:nvPr>
        </p:nvSpPr>
        <p:spPr>
          <a:xfrm>
            <a:off x="3124200" y="6248400"/>
            <a:ext cx="2895600" cy="45720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8400"/>
            <a:ext cx="2133600" cy="457200"/>
          </a:xfrm>
        </p:spPr>
        <p:txBody>
          <a:bodyPr/>
          <a:lstStyle>
            <a:lvl1pPr>
              <a:defRPr/>
            </a:lvl1pPr>
          </a:lstStyle>
          <a:p>
            <a:fld id="{7B5EAF81-9A2D-4449-90F8-7692A66EB193}" type="slidenum">
              <a:rPr lang="ru-RU"/>
              <a:pPr/>
              <a:t>‹#›</a:t>
            </a:fld>
            <a:endParaRPr lang="ru-R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13" cstate="print">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4" cstate="print"/>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en-US"/>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5/29/2023</a:t>
            </a:fld>
            <a:endParaRPr lang="en-US" sz="1000" dirty="0" smtClean="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smtClean="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115616" y="260648"/>
            <a:ext cx="6624736" cy="5328591"/>
          </a:xfrm>
        </p:spPr>
        <p:txBody>
          <a:bodyPr>
            <a:normAutofit/>
          </a:bodyPr>
          <a:lstStyle/>
          <a:p>
            <a:pPr algn="ctr"/>
            <a:r>
              <a:rPr lang="ru-RU" sz="2000" b="1" noProof="0" dirty="0" smtClean="0"/>
              <a:t/>
            </a:r>
            <a:br>
              <a:rPr lang="ru-RU" sz="2000" b="1" noProof="0" dirty="0" smtClean="0"/>
            </a:br>
            <a:r>
              <a:rPr lang="ru-RU" sz="2000" b="1" dirty="0"/>
              <a:t/>
            </a:r>
            <a:br>
              <a:rPr lang="ru-RU" sz="2000" b="1" dirty="0"/>
            </a:br>
            <a:r>
              <a:rPr lang="ru-RU" sz="2000" b="1" dirty="0" smtClean="0"/>
              <a:t/>
            </a:r>
            <a:br>
              <a:rPr lang="ru-RU" sz="2000" b="1" dirty="0" smtClean="0"/>
            </a:br>
            <a:r>
              <a:rPr lang="ru-RU" sz="2000" b="1" dirty="0"/>
              <a:t/>
            </a:r>
            <a:br>
              <a:rPr lang="ru-RU" sz="2000" b="1" dirty="0"/>
            </a:br>
            <a:r>
              <a:rPr lang="ru-RU" sz="2000" b="1" dirty="0"/>
              <a:t/>
            </a:r>
            <a:br>
              <a:rPr lang="ru-RU" sz="2000" b="1" dirty="0"/>
            </a:br>
            <a:r>
              <a:rPr lang="ru-RU" sz="2000" b="1" dirty="0" smtClean="0"/>
              <a:t/>
            </a:r>
            <a:br>
              <a:rPr lang="ru-RU" sz="2000" b="1" dirty="0" smtClean="0"/>
            </a:br>
            <a:r>
              <a:rPr lang="ru-RU" sz="2700" b="1" dirty="0" smtClean="0"/>
              <a:t>Тема</a:t>
            </a:r>
            <a:r>
              <a:rPr lang="ru-RU" sz="2700" b="1" dirty="0" smtClean="0"/>
              <a:t>: </a:t>
            </a:r>
            <a:r>
              <a:rPr lang="ru-RU" sz="2700" b="1" dirty="0" smtClean="0"/>
              <a:t>Для чего нужна финансовая грамотность</a:t>
            </a:r>
            <a:r>
              <a:rPr lang="ru-RU" sz="2700" b="1" dirty="0" smtClean="0"/>
              <a:t/>
            </a:r>
            <a:br>
              <a:rPr lang="ru-RU" sz="2700" b="1" dirty="0" smtClean="0"/>
            </a:br>
            <a:r>
              <a:rPr lang="ru-RU" sz="2700" b="1" dirty="0"/>
              <a:t/>
            </a:r>
            <a:br>
              <a:rPr lang="ru-RU" sz="2700" b="1" dirty="0"/>
            </a:br>
            <a:r>
              <a:rPr lang="ru-RU" sz="2200" b="1" dirty="0" smtClean="0"/>
              <a:t/>
            </a:r>
            <a:br>
              <a:rPr lang="ru-RU" sz="2200" b="1" dirty="0" smtClean="0"/>
            </a:br>
            <a:r>
              <a:rPr lang="ru-RU" sz="1200" b="1" dirty="0" smtClean="0"/>
              <a:t>Выполнил: </a:t>
            </a:r>
            <a:r>
              <a:rPr lang="ru-RU" sz="1200" b="1" dirty="0" smtClean="0"/>
              <a:t>начальник финансового отдела администрации Ибресинского муниципального округа Чувашской Республики </a:t>
            </a:r>
            <a:br>
              <a:rPr lang="ru-RU" sz="1200" b="1" dirty="0" smtClean="0"/>
            </a:br>
            <a:r>
              <a:rPr lang="ru-RU" sz="1200" b="1" dirty="0" smtClean="0"/>
              <a:t>Зиновьева Олимпиада Вячеславовна</a:t>
            </a:r>
            <a:r>
              <a:rPr lang="ru-RU" sz="1200" b="1" dirty="0"/>
              <a:t/>
            </a:r>
            <a:br>
              <a:rPr lang="ru-RU" sz="1200" b="1" dirty="0"/>
            </a:br>
            <a:r>
              <a:rPr lang="ru-RU" sz="2200" b="1" dirty="0" smtClean="0"/>
              <a:t/>
            </a:r>
            <a:br>
              <a:rPr lang="ru-RU" sz="2200" b="1" dirty="0" smtClean="0"/>
            </a:br>
            <a:r>
              <a:rPr lang="ru-RU" sz="2200" b="1" dirty="0"/>
              <a:t/>
            </a:r>
            <a:br>
              <a:rPr lang="ru-RU" sz="2200" b="1" dirty="0"/>
            </a:br>
            <a:r>
              <a:rPr lang="ru-RU" sz="2200" b="1" dirty="0" smtClean="0"/>
              <a:t>2023 год</a:t>
            </a:r>
            <a:endParaRPr lang="ru-RU" sz="2200" b="1" noProof="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5864696"/>
          </a:xfrm>
        </p:spPr>
        <p:txBody>
          <a:bodyPr>
            <a:normAutofit/>
          </a:bodyPr>
          <a:lstStyle/>
          <a:p>
            <a:r>
              <a:rPr lang="ru-RU" sz="1600" b="1" dirty="0" smtClean="0"/>
              <a:t>                                                     </a:t>
            </a:r>
            <a:r>
              <a:rPr lang="ru-RU" sz="2000" b="1" dirty="0" smtClean="0"/>
              <a:t>3. Сформируйте </a:t>
            </a:r>
            <a:r>
              <a:rPr lang="ru-RU" sz="2000" b="1" dirty="0"/>
              <a:t>новый </a:t>
            </a:r>
            <a:r>
              <a:rPr lang="ru-RU" sz="2000" b="1" dirty="0" smtClean="0"/>
              <a:t>бюджет</a:t>
            </a:r>
            <a:br>
              <a:rPr lang="ru-RU" sz="2000" b="1" dirty="0" smtClean="0"/>
            </a:br>
            <a:r>
              <a:rPr lang="ru-RU" sz="2000" b="1" dirty="0"/>
              <a:t/>
            </a:r>
            <a:br>
              <a:rPr lang="ru-RU" sz="2000" b="1" dirty="0"/>
            </a:br>
            <a:r>
              <a:rPr lang="ru-RU" sz="1600" dirty="0"/>
              <a:t>Скорректируйте свой бюджет так, чтобы появилось больше ресурсов на приоритетные цели</a:t>
            </a:r>
            <a:r>
              <a:rPr lang="ru-RU" sz="1600" dirty="0" smtClean="0"/>
              <a:t>.</a:t>
            </a:r>
            <a:br>
              <a:rPr lang="ru-RU" sz="1600" dirty="0" smtClean="0"/>
            </a:br>
            <a:r>
              <a:rPr lang="ru-RU" sz="1600" dirty="0"/>
              <a:t/>
            </a:r>
            <a:br>
              <a:rPr lang="ru-RU" sz="1600" dirty="0"/>
            </a:br>
            <a:r>
              <a:rPr lang="ru-RU" sz="1600" dirty="0" smtClean="0"/>
              <a:t>                  Рассчитайте </a:t>
            </a:r>
            <a:r>
              <a:rPr lang="ru-RU" sz="1600" dirty="0"/>
              <a:t>сумму дохода в месяц, включив сюда все реальные источники. Отслеживать доходы проще, если деньги вам перечисляют на счет или карту</a:t>
            </a:r>
            <a:r>
              <a:rPr lang="ru-RU" sz="1600" dirty="0" smtClean="0"/>
              <a:t>.</a:t>
            </a:r>
            <a:br>
              <a:rPr lang="ru-RU" sz="1600" dirty="0" smtClean="0"/>
            </a:br>
            <a:r>
              <a:rPr lang="ru-RU" sz="1600" dirty="0"/>
              <a:t/>
            </a:r>
            <a:br>
              <a:rPr lang="ru-RU" sz="1600" dirty="0"/>
            </a:br>
            <a:r>
              <a:rPr lang="ru-RU" sz="1600" dirty="0" smtClean="0"/>
              <a:t>                 Составьте </a:t>
            </a:r>
            <a:r>
              <a:rPr lang="ru-RU" sz="1600" dirty="0"/>
              <a:t>расходную часть, убрав все необязательные траты. </a:t>
            </a:r>
            <a:r>
              <a:rPr lang="ru-RU" sz="1600" dirty="0" smtClean="0"/>
              <a:t/>
            </a:r>
            <a:br>
              <a:rPr lang="ru-RU" sz="1600" dirty="0" smtClean="0"/>
            </a:br>
            <a:r>
              <a:rPr lang="ru-RU" sz="1600" dirty="0" smtClean="0"/>
              <a:t/>
            </a:r>
            <a:br>
              <a:rPr lang="ru-RU" sz="1600" dirty="0" smtClean="0"/>
            </a:br>
            <a:r>
              <a:rPr lang="ru-RU" sz="1600" dirty="0" smtClean="0"/>
              <a:t>                  Заложите </a:t>
            </a:r>
            <a:r>
              <a:rPr lang="ru-RU" sz="1600" dirty="0"/>
              <a:t>в бюджете статью на непредвиденные траты</a:t>
            </a:r>
            <a:r>
              <a:rPr lang="ru-RU" sz="1600" dirty="0" smtClean="0"/>
              <a:t>.</a:t>
            </a:r>
            <a:br>
              <a:rPr lang="ru-RU" sz="1600" dirty="0" smtClean="0"/>
            </a:br>
            <a:r>
              <a:rPr lang="ru-RU" sz="1600" dirty="0"/>
              <a:t/>
            </a:r>
            <a:br>
              <a:rPr lang="ru-RU" sz="1600" dirty="0"/>
            </a:br>
            <a:r>
              <a:rPr lang="ru-RU" sz="1600" dirty="0" smtClean="0"/>
              <a:t>                 Четко </a:t>
            </a:r>
            <a:r>
              <a:rPr lang="ru-RU" sz="1600" dirty="0"/>
              <a:t>следуйте составленному плану доходов и расходов</a:t>
            </a:r>
            <a:r>
              <a:rPr lang="ru-RU" sz="1600" dirty="0" smtClean="0"/>
              <a:t>.</a:t>
            </a:r>
            <a:br>
              <a:rPr lang="ru-RU" sz="1600" dirty="0" smtClean="0"/>
            </a:br>
            <a:r>
              <a:rPr lang="ru-RU" sz="1600" dirty="0"/>
              <a:t/>
            </a:r>
            <a:br>
              <a:rPr lang="ru-RU" sz="1600" dirty="0"/>
            </a:br>
            <a:r>
              <a:rPr lang="ru-RU" sz="1600" dirty="0"/>
              <a:t>Бюджет в этом виде достаточно гибкий. Если появятся неожиданные нужды, их можно будет оплатить, не влезая в долги. Если расходы не возникнут, свободные средства можно отложить в копилку.</a:t>
            </a:r>
            <a:br>
              <a:rPr lang="ru-RU" sz="1600" dirty="0"/>
            </a:br>
            <a:r>
              <a:rPr lang="ru-RU" sz="1600" dirty="0"/>
              <a:t>Принципы финансовой грамотности предполагают переосмысление покупок. Наверняка среди них есть ненужные — десятая кукла для ребенка, еще одна блузка, похожая на те, которые уже есть, и т. п.</a:t>
            </a:r>
            <a:br>
              <a:rPr lang="ru-RU" sz="1600" dirty="0"/>
            </a:br>
            <a:endParaRPr lang="ru-RU" sz="16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467544" y="548680"/>
            <a:ext cx="8229600" cy="5616624"/>
          </a:xfrm>
        </p:spPr>
        <p:txBody>
          <a:bodyPr anchor="b" anchorCtr="0">
            <a:noAutofit/>
          </a:bodyPr>
          <a:lstStyle/>
          <a:p>
            <a:r>
              <a:rPr lang="ru-RU" sz="2000" b="1" dirty="0" smtClean="0"/>
              <a:t>                                          4. Копите деньги разумно</a:t>
            </a:r>
            <a:br>
              <a:rPr lang="ru-RU" sz="2000" b="1" dirty="0" smtClean="0"/>
            </a:br>
            <a:r>
              <a:rPr lang="ru-RU" sz="1400" b="1" dirty="0"/>
              <a:t/>
            </a:r>
            <a:br>
              <a:rPr lang="ru-RU" sz="1400" b="1" dirty="0"/>
            </a:br>
            <a:r>
              <a:rPr lang="ru-RU" sz="1400" dirty="0"/>
              <a:t>Один из принципов финансовой грамотности состоит в том, что деньги могут работать и приносить прибыль. Поэтому</a:t>
            </a:r>
            <a:r>
              <a:rPr lang="ru-RU" sz="1400" dirty="0" smtClean="0"/>
              <a:t>:</a:t>
            </a:r>
            <a:br>
              <a:rPr lang="ru-RU" sz="1400" dirty="0" smtClean="0"/>
            </a:br>
            <a:r>
              <a:rPr lang="ru-RU" sz="1400" dirty="0"/>
              <a:t/>
            </a:r>
            <a:br>
              <a:rPr lang="ru-RU" sz="1400" dirty="0"/>
            </a:br>
            <a:r>
              <a:rPr lang="ru-RU" sz="1400" b="1" dirty="0" smtClean="0"/>
              <a:t>              Откладывайте</a:t>
            </a:r>
            <a:r>
              <a:rPr lang="ru-RU" sz="1400" b="1" dirty="0"/>
              <a:t>, а не тратьте</a:t>
            </a:r>
            <a:r>
              <a:rPr lang="ru-RU" sz="1400" dirty="0"/>
              <a:t>. Если у вас появилась сумма сверх запланированной, перечислите ее на накопительный счет. Пока деньги находятся в банке, на них начисляют проценты. А при острой необходимости их можно снять</a:t>
            </a:r>
            <a:r>
              <a:rPr lang="ru-RU" sz="1400" dirty="0" smtClean="0"/>
              <a:t>.</a:t>
            </a:r>
            <a:br>
              <a:rPr lang="ru-RU" sz="1400" dirty="0" smtClean="0"/>
            </a:br>
            <a:r>
              <a:rPr lang="ru-RU" sz="1400" dirty="0"/>
              <a:t/>
            </a:r>
            <a:br>
              <a:rPr lang="ru-RU" sz="1400" dirty="0"/>
            </a:br>
            <a:r>
              <a:rPr lang="ru-RU" sz="1400" dirty="0" smtClean="0"/>
              <a:t>             </a:t>
            </a:r>
            <a:r>
              <a:rPr lang="ru-RU" sz="1400" b="1" dirty="0" smtClean="0"/>
              <a:t>Не </a:t>
            </a:r>
            <a:r>
              <a:rPr lang="ru-RU" sz="1400" b="1" dirty="0"/>
              <a:t>давайте шансов инфляции</a:t>
            </a:r>
            <a:r>
              <a:rPr lang="ru-RU" sz="1400" dirty="0"/>
              <a:t>. Если вы накопили подушку безопасности, можно начать зарабатывать на сбережениях. Проверенные и беспроигрышные способы — банковский вклад на длительный срок или с пополнением и снятием. В первом случае нет соблазна потратить деньги на пустяки. Во втором можно регулярно увеличивать сумму, на которую начисляются проценты</a:t>
            </a:r>
            <a:r>
              <a:rPr lang="ru-RU" sz="1400" dirty="0" smtClean="0"/>
              <a:t>.</a:t>
            </a:r>
            <a:br>
              <a:rPr lang="ru-RU" sz="1400" dirty="0" smtClean="0"/>
            </a:br>
            <a:r>
              <a:rPr lang="ru-RU" sz="1400" dirty="0"/>
              <a:t/>
            </a:r>
            <a:br>
              <a:rPr lang="ru-RU" sz="1400" dirty="0"/>
            </a:br>
            <a:r>
              <a:rPr lang="ru-RU" sz="1400" dirty="0" smtClean="0"/>
              <a:t>           </a:t>
            </a:r>
            <a:r>
              <a:rPr lang="ru-RU" sz="1400" b="1" dirty="0" smtClean="0"/>
              <a:t>Инвестируйте</a:t>
            </a:r>
            <a:r>
              <a:rPr lang="ru-RU" sz="1400" b="1" dirty="0"/>
              <a:t>. </a:t>
            </a:r>
            <a:r>
              <a:rPr lang="ru-RU" sz="1400" dirty="0"/>
              <a:t>Доступный способ для обычного человека вложить средства — купить недвижимость, которую потом сдают в аренду или продают по более высокой стоимости. </a:t>
            </a:r>
            <a:r>
              <a:rPr lang="ru-RU" sz="1400" dirty="0" smtClean="0"/>
              <a:t/>
            </a:r>
            <a:br>
              <a:rPr lang="ru-RU" sz="1400" dirty="0" smtClean="0"/>
            </a:br>
            <a:r>
              <a:rPr lang="ru-RU" sz="1400" dirty="0"/>
              <a:t/>
            </a:r>
            <a:br>
              <a:rPr lang="ru-RU" sz="1400" dirty="0"/>
            </a:br>
            <a:r>
              <a:rPr lang="ru-RU" sz="1400" dirty="0" smtClean="0"/>
              <a:t>            </a:t>
            </a:r>
            <a:r>
              <a:rPr lang="ru-RU" sz="1400" b="1" dirty="0" smtClean="0"/>
              <a:t>Не </a:t>
            </a:r>
            <a:r>
              <a:rPr lang="ru-RU" sz="1400" b="1" dirty="0"/>
              <a:t>увлекайтесь экономией чересчур</a:t>
            </a:r>
            <a:r>
              <a:rPr lang="ru-RU" sz="1400" dirty="0"/>
              <a:t>. Соблюдение принципов финансовой грамотности не означает отказ от всех удовольствий. Позволяйте себе походы в рестораны и кафе, поездки в такси. Платите за них с помощью дебетовой карты и регулярно получайте </a:t>
            </a:r>
            <a:r>
              <a:rPr lang="ru-RU" sz="1400" dirty="0" err="1"/>
              <a:t>кешбэк</a:t>
            </a:r>
            <a:r>
              <a:rPr lang="ru-RU" sz="1400" dirty="0"/>
              <a:t>.</a:t>
            </a:r>
            <a:br>
              <a:rPr lang="ru-RU" sz="1400" dirty="0"/>
            </a:br>
            <a:r>
              <a:rPr lang="ru-RU" sz="1400" dirty="0" smtClean="0"/>
              <a:t/>
            </a:r>
            <a:br>
              <a:rPr lang="ru-RU" sz="1400" dirty="0" smtClean="0"/>
            </a:br>
            <a:r>
              <a:rPr lang="ru-RU" sz="1400" dirty="0" smtClean="0"/>
              <a:t>Если </a:t>
            </a:r>
            <a:r>
              <a:rPr lang="ru-RU" sz="1400" dirty="0"/>
              <a:t>вы убедились, что новый бюджет выполняется, удобнее сразу откладывать 1015% дохода. Это помогает избежать соблазна потратить лишние деньги.</a:t>
            </a:r>
            <a:r>
              <a:rPr lang="ru-RU" sz="2400" dirty="0"/>
              <a:t/>
            </a:r>
            <a:br>
              <a:rPr lang="ru-RU" sz="2400" dirty="0"/>
            </a:br>
            <a:endParaRPr lang="ru-RU" sz="2400" b="1" dirty="0" smtClean="0">
              <a:solidFill>
                <a:schemeClr val="tx2">
                  <a:lumMod val="75000"/>
                </a:schemeClr>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Rectangle 8"/>
          <p:cNvSpPr>
            <a:spLocks noGrp="1" noRot="1" noChangeArrowheads="1"/>
          </p:cNvSpPr>
          <p:nvPr>
            <p:ph type="title"/>
          </p:nvPr>
        </p:nvSpPr>
        <p:spPr>
          <a:xfrm>
            <a:off x="468313" y="188913"/>
            <a:ext cx="8229600" cy="3600127"/>
          </a:xfrm>
        </p:spPr>
        <p:txBody>
          <a:bodyPr anchor="b" anchorCtr="0">
            <a:normAutofit/>
          </a:bodyPr>
          <a:lstStyle/>
          <a:p>
            <a:pPr algn="ctr"/>
            <a:r>
              <a:rPr lang="ru-RU" sz="1800" dirty="0"/>
              <a:t>Учиться финансовой грамотности лучше всей семьей. Ребенок, который ходит в школу, сможет более рационально тратить карманные деньги. Взрослые, помимо прочего, — совместно анализировать семейный бюджет и обсуждать крупные траты.</a:t>
            </a:r>
            <a:endParaRPr lang="ru-RU" sz="1800" b="1" dirty="0" smtClean="0">
              <a:solidFill>
                <a:schemeClr val="tx2">
                  <a:lumMod val="75000"/>
                </a:schemeClr>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32" name="Rectangle 8"/>
          <p:cNvSpPr>
            <a:spLocks noGrp="1" noChangeArrowheads="1"/>
          </p:cNvSpPr>
          <p:nvPr>
            <p:ph type="body" sz="half" idx="2"/>
          </p:nvPr>
        </p:nvSpPr>
        <p:spPr>
          <a:xfrm flipH="1" flipV="1">
            <a:off x="6227763" y="6096000"/>
            <a:ext cx="73025" cy="69850"/>
          </a:xfrm>
        </p:spPr>
        <p:txBody>
          <a:bodyPr>
            <a:normAutofit fontScale="25000" lnSpcReduction="20000"/>
          </a:bodyPr>
          <a:lstStyle/>
          <a:p>
            <a:endParaRPr lang="ru-RU" sz="1800">
              <a:solidFill>
                <a:srgbClr val="FFFF00"/>
              </a:solidFill>
            </a:endParaRPr>
          </a:p>
        </p:txBody>
      </p:sp>
      <p:sp>
        <p:nvSpPr>
          <p:cNvPr id="3" name="Прямоугольник 2"/>
          <p:cNvSpPr/>
          <p:nvPr/>
        </p:nvSpPr>
        <p:spPr>
          <a:xfrm>
            <a:off x="1187624" y="2967335"/>
            <a:ext cx="6984776" cy="369332"/>
          </a:xfrm>
          <a:prstGeom prst="rect">
            <a:avLst/>
          </a:prstGeom>
        </p:spPr>
        <p:txBody>
          <a:bodyPr wrap="square">
            <a:spAutoFit/>
          </a:bodyPr>
          <a:lstStyle/>
          <a:p>
            <a:pPr algn="ctr"/>
            <a:r>
              <a:rPr lang="ru-RU" b="1" dirty="0" smtClean="0"/>
              <a:t>СПАСИБО ЗА ВНИМАНИЕ</a:t>
            </a:r>
            <a:endParaRPr lang="ru-RU"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Прямоугольник 1"/>
          <p:cNvSpPr/>
          <p:nvPr/>
        </p:nvSpPr>
        <p:spPr>
          <a:xfrm>
            <a:off x="683568" y="548678"/>
            <a:ext cx="8208912" cy="5355312"/>
          </a:xfrm>
          <a:prstGeom prst="rect">
            <a:avLst/>
          </a:prstGeom>
        </p:spPr>
        <p:txBody>
          <a:bodyPr wrap="square">
            <a:spAutoFit/>
          </a:bodyPr>
          <a:lstStyle/>
          <a:p>
            <a:endParaRPr lang="ru-RU" dirty="0" smtClean="0"/>
          </a:p>
          <a:p>
            <a:r>
              <a:rPr lang="ru-RU" b="1" dirty="0" smtClean="0"/>
              <a:t>Финансовая </a:t>
            </a:r>
            <a:r>
              <a:rPr lang="ru-RU" b="1" dirty="0"/>
              <a:t>грамотность </a:t>
            </a:r>
            <a:r>
              <a:rPr lang="ru-RU" dirty="0"/>
              <a:t>— это знания и навыки, которые помогают человеку осознанно управлять своими деньгами:</a:t>
            </a:r>
          </a:p>
          <a:p>
            <a:r>
              <a:rPr lang="ru-RU" dirty="0" smtClean="0"/>
              <a:t>      - учитывать </a:t>
            </a:r>
            <a:r>
              <a:rPr lang="ru-RU" dirty="0"/>
              <a:t>доходы и расходы,</a:t>
            </a:r>
          </a:p>
          <a:p>
            <a:r>
              <a:rPr lang="ru-RU" dirty="0" smtClean="0"/>
              <a:t>      - соблюдать </a:t>
            </a:r>
            <a:r>
              <a:rPr lang="ru-RU" dirty="0"/>
              <a:t>между ними баланс, то есть зарабатывать больше, чем тратить,</a:t>
            </a:r>
          </a:p>
          <a:p>
            <a:r>
              <a:rPr lang="ru-RU" dirty="0" smtClean="0"/>
              <a:t>      - уметь </a:t>
            </a:r>
            <a:r>
              <a:rPr lang="ru-RU" dirty="0"/>
              <a:t>откладывать на определенные цели и экстренные ситуации,</a:t>
            </a:r>
          </a:p>
          <a:p>
            <a:r>
              <a:rPr lang="ru-RU" dirty="0" smtClean="0"/>
              <a:t>      - получать </a:t>
            </a:r>
            <a:r>
              <a:rPr lang="ru-RU" dirty="0"/>
              <a:t>прибыль от вложения свободных средств,</a:t>
            </a:r>
          </a:p>
          <a:p>
            <a:r>
              <a:rPr lang="ru-RU" dirty="0" smtClean="0"/>
              <a:t>      - искать </a:t>
            </a:r>
            <a:r>
              <a:rPr lang="ru-RU" dirty="0"/>
              <a:t>полезную экономическую информацию и применять ее в своих интересах,</a:t>
            </a:r>
          </a:p>
          <a:p>
            <a:r>
              <a:rPr lang="ru-RU" dirty="0" smtClean="0"/>
              <a:t>       - отличать </a:t>
            </a:r>
            <a:r>
              <a:rPr lang="ru-RU" dirty="0"/>
              <a:t>финансовые услуги, рекомендации профессионалов от </a:t>
            </a:r>
            <a:r>
              <a:rPr lang="ru-RU" dirty="0" smtClean="0"/>
              <a:t>мошенничества</a:t>
            </a:r>
            <a:r>
              <a:rPr lang="ru-RU" dirty="0"/>
              <a:t>.</a:t>
            </a:r>
          </a:p>
          <a:p>
            <a:r>
              <a:rPr lang="ru-RU" dirty="0" smtClean="0"/>
              <a:t>        Всему </a:t>
            </a:r>
            <a:r>
              <a:rPr lang="ru-RU" dirty="0"/>
              <a:t>этому можно научиться.</a:t>
            </a:r>
          </a:p>
          <a:p>
            <a:endParaRPr lang="ru-RU" dirty="0" smtClean="0"/>
          </a:p>
          <a:p>
            <a:pPr algn="just"/>
            <a:r>
              <a:rPr lang="ru-RU" dirty="0" smtClean="0"/>
              <a:t>        Чем </a:t>
            </a:r>
            <a:r>
              <a:rPr lang="ru-RU" dirty="0"/>
              <a:t>раньше человек поймет, как разумно распоряжаться деньгами, тем более высокого уровня благополучия сможет достичь. Зарплата здесь не главное. Есть много людей с высокими доходами, которым постоянно не хватает средств на жизнь. Они умеют зарабатывать, но не умеют тратить. И есть примеры, когда человек со скромными доходами добивался высот благодаря своей расчетливости.</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10" name="Rectangle 6"/>
          <p:cNvSpPr>
            <a:spLocks noGrp="1" noChangeArrowheads="1"/>
          </p:cNvSpPr>
          <p:nvPr>
            <p:ph type="title" idx="4294967295"/>
          </p:nvPr>
        </p:nvSpPr>
        <p:spPr>
          <a:xfrm>
            <a:off x="395536" y="404664"/>
            <a:ext cx="8496944" cy="5760640"/>
          </a:xfrm>
        </p:spPr>
        <p:txBody>
          <a:bodyPr anchor="b" anchorCtr="0">
            <a:noAutofit/>
          </a:bodyPr>
          <a:lstStyle/>
          <a:p>
            <a:r>
              <a:rPr lang="ru-RU" sz="1800" dirty="0" smtClean="0"/>
              <a:t>                  </a:t>
            </a:r>
            <a:r>
              <a:rPr lang="ru-RU" sz="1800" b="1" dirty="0" smtClean="0"/>
              <a:t>Благодаря </a:t>
            </a:r>
            <a:r>
              <a:rPr lang="ru-RU" sz="1800" b="1" dirty="0"/>
              <a:t>финансовой грамотности вы сможете больше зарабатывать</a:t>
            </a:r>
            <a:r>
              <a:rPr lang="ru-RU" sz="1800" dirty="0"/>
              <a:t>. Это означает возможность со временем иметь все, что хочется, а также развиваться, становиться более независимым</a:t>
            </a:r>
            <a:r>
              <a:rPr lang="ru-RU" sz="1800" dirty="0" smtClean="0"/>
              <a:t>.</a:t>
            </a:r>
            <a:br>
              <a:rPr lang="ru-RU" sz="1800" dirty="0" smtClean="0"/>
            </a:br>
            <a:r>
              <a:rPr lang="ru-RU" sz="1800" dirty="0"/>
              <a:t/>
            </a:r>
            <a:br>
              <a:rPr lang="ru-RU" sz="1800" dirty="0"/>
            </a:br>
            <a:r>
              <a:rPr lang="ru-RU" sz="1800" dirty="0" smtClean="0"/>
              <a:t>                </a:t>
            </a:r>
            <a:r>
              <a:rPr lang="ru-RU" sz="1800" b="1" dirty="0" smtClean="0"/>
              <a:t>Вы </a:t>
            </a:r>
            <a:r>
              <a:rPr lang="ru-RU" sz="1800" b="1" dirty="0"/>
              <a:t>чувствуете себя комфортно сегодня, у вас формируется уверенность в будущем</a:t>
            </a:r>
            <a:r>
              <a:rPr lang="ru-RU" sz="1800" dirty="0"/>
              <a:t>. Ведь деньги тратятся только на необходимое и полезное. А знания и гибкое мышление помогают правильно вести себя при изменившихся обстоятельствах</a:t>
            </a:r>
            <a:r>
              <a:rPr lang="ru-RU" sz="1800" dirty="0" smtClean="0"/>
              <a:t>.</a:t>
            </a:r>
            <a:br>
              <a:rPr lang="ru-RU" sz="1800" dirty="0" smtClean="0"/>
            </a:br>
            <a:r>
              <a:rPr lang="ru-RU" sz="1800" dirty="0"/>
              <a:t/>
            </a:r>
            <a:br>
              <a:rPr lang="ru-RU" sz="1800" dirty="0"/>
            </a:br>
            <a:r>
              <a:rPr lang="ru-RU" sz="1800" b="1" dirty="0" smtClean="0"/>
              <a:t>               Вы </a:t>
            </a:r>
            <a:r>
              <a:rPr lang="ru-RU" sz="1800" b="1" dirty="0"/>
              <a:t>становитесь более дисциплинированны</a:t>
            </a:r>
            <a:r>
              <a:rPr lang="ru-RU" sz="1800" dirty="0"/>
              <a:t>м. Это качество делает проще все сферы жизни, не только денежную</a:t>
            </a:r>
            <a:r>
              <a:rPr lang="ru-RU" sz="1800" dirty="0" smtClean="0"/>
              <a:t>.</a:t>
            </a:r>
            <a:br>
              <a:rPr lang="ru-RU" sz="1800" dirty="0" smtClean="0"/>
            </a:br>
            <a:r>
              <a:rPr lang="ru-RU" sz="1800" dirty="0"/>
              <a:t/>
            </a:r>
            <a:br>
              <a:rPr lang="ru-RU" sz="1800" dirty="0"/>
            </a:br>
            <a:r>
              <a:rPr lang="ru-RU" sz="1800" dirty="0" smtClean="0"/>
              <a:t>              </a:t>
            </a:r>
            <a:r>
              <a:rPr lang="ru-RU" sz="1800" b="1" dirty="0" smtClean="0"/>
              <a:t>У </a:t>
            </a:r>
            <a:r>
              <a:rPr lang="ru-RU" sz="1800" b="1" dirty="0"/>
              <a:t>окружающих появляется еще один повод уважать вас, что повышает самооценку</a:t>
            </a:r>
            <a:r>
              <a:rPr lang="ru-RU" sz="1800" dirty="0"/>
              <a:t>. Люди видят пример успеха, достигнутого честным путем, знаниями и самодисциплиной, а это вдохновляет</a:t>
            </a:r>
            <a:r>
              <a:rPr lang="ru-RU" sz="1800" dirty="0" smtClean="0"/>
              <a:t>.</a:t>
            </a:r>
            <a:br>
              <a:rPr lang="ru-RU" sz="1800" dirty="0" smtClean="0"/>
            </a:br>
            <a:r>
              <a:rPr lang="ru-RU" sz="1800" dirty="0"/>
              <a:t/>
            </a:r>
            <a:br>
              <a:rPr lang="ru-RU" sz="1800" dirty="0"/>
            </a:br>
            <a:r>
              <a:rPr lang="ru-RU" sz="1800" dirty="0" smtClean="0"/>
              <a:t>             </a:t>
            </a:r>
            <a:r>
              <a:rPr lang="ru-RU" sz="1800" b="1" dirty="0" smtClean="0"/>
              <a:t>В </a:t>
            </a:r>
            <a:r>
              <a:rPr lang="ru-RU" sz="1800" b="1" dirty="0"/>
              <a:t>конечном счете финансовая грамотность помогает человеку стать счастливее</a:t>
            </a:r>
            <a:r>
              <a:rPr lang="ru-RU" sz="1800" dirty="0"/>
              <a:t>. У него есть цели, удовлетворенность собой, желание помогать другим и меньше страхов перед проблемами.</a:t>
            </a:r>
            <a:br>
              <a:rPr lang="ru-RU" sz="1800" dirty="0"/>
            </a:br>
            <a:endParaRPr lang="ru-RU" sz="1800" b="1" dirty="0">
              <a:solidFill>
                <a:schemeClr val="tx2">
                  <a:lumMod val="75000"/>
                </a:schemeClr>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228600"/>
            <a:ext cx="8435280" cy="6296744"/>
          </a:xfrm>
        </p:spPr>
        <p:txBody>
          <a:bodyPr anchor="b" anchorCtr="0">
            <a:noAutofit/>
          </a:bodyPr>
          <a:lstStyle/>
          <a:p>
            <a:r>
              <a:rPr lang="ru-RU" sz="1600" b="1" dirty="0" smtClean="0"/>
              <a:t>                                                  Как </a:t>
            </a:r>
            <a:r>
              <a:rPr lang="ru-RU" sz="1600" b="1" dirty="0"/>
              <a:t>оценить свою финансовую </a:t>
            </a:r>
            <a:r>
              <a:rPr lang="ru-RU" sz="1600" b="1" dirty="0" smtClean="0"/>
              <a:t>грамотность</a:t>
            </a:r>
            <a:br>
              <a:rPr lang="ru-RU" sz="1600" b="1" dirty="0" smtClean="0"/>
            </a:br>
            <a:r>
              <a:rPr lang="ru-RU" sz="1600" b="1" dirty="0"/>
              <a:t/>
            </a:r>
            <a:br>
              <a:rPr lang="ru-RU" sz="1600" b="1" dirty="0"/>
            </a:br>
            <a:r>
              <a:rPr lang="ru-RU" sz="1600" b="1" dirty="0" smtClean="0"/>
              <a:t>      </a:t>
            </a:r>
            <a:r>
              <a:rPr lang="ru-RU" sz="1600" dirty="0" smtClean="0"/>
              <a:t>Понять</a:t>
            </a:r>
            <a:r>
              <a:rPr lang="ru-RU" sz="1600" dirty="0"/>
              <a:t>, насколько эффективно вы распоряжаетесь деньгами, можно по нескольким критериям</a:t>
            </a:r>
            <a:r>
              <a:rPr lang="ru-RU" sz="1600" dirty="0" smtClean="0"/>
              <a:t>:</a:t>
            </a:r>
            <a:br>
              <a:rPr lang="ru-RU" sz="1600" dirty="0" smtClean="0"/>
            </a:br>
            <a:r>
              <a:rPr lang="ru-RU" sz="1600" dirty="0"/>
              <a:t/>
            </a:r>
            <a:br>
              <a:rPr lang="ru-RU" sz="1600" dirty="0"/>
            </a:br>
            <a:r>
              <a:rPr lang="ru-RU" sz="1600" dirty="0" smtClean="0"/>
              <a:t>      - </a:t>
            </a:r>
            <a:r>
              <a:rPr lang="ru-RU" sz="1600" b="1" i="1" dirty="0" smtClean="0"/>
              <a:t>Количество </a:t>
            </a:r>
            <a:r>
              <a:rPr lang="ru-RU" sz="1600" b="1" i="1" dirty="0"/>
              <a:t>источников дохода</a:t>
            </a:r>
            <a:r>
              <a:rPr lang="ru-RU" sz="1600" dirty="0"/>
              <a:t>. У продвинутого в области финансов человека их больше одного, но это не значит, что он работает без отдыха. Есть пассивный доход: сдача в аренду недвижимости, дивиденды с ценных бумаг, </a:t>
            </a:r>
            <a:r>
              <a:rPr lang="ru-RU" sz="1600" dirty="0" smtClean="0"/>
              <a:t>банковские вклады и накопительные счета. </a:t>
            </a:r>
            <a:br>
              <a:rPr lang="ru-RU" sz="1600" dirty="0" smtClean="0"/>
            </a:br>
            <a:r>
              <a:rPr lang="ru-RU" sz="1600" dirty="0" smtClean="0"/>
              <a:t>      -   </a:t>
            </a:r>
            <a:r>
              <a:rPr lang="ru-RU" sz="1600" b="1" i="1" dirty="0" smtClean="0"/>
              <a:t>Регулярный </a:t>
            </a:r>
            <a:r>
              <a:rPr lang="ru-RU" sz="1600" b="1" i="1" dirty="0"/>
              <a:t>учет заработанного и потраченного с помощью </a:t>
            </a:r>
            <a:r>
              <a:rPr lang="ru-RU" sz="1600" b="1" i="1" dirty="0"/>
              <a:t>интернет-банка или мобильного </a:t>
            </a:r>
            <a:r>
              <a:rPr lang="ru-RU" sz="1600" b="1" i="1" dirty="0" smtClean="0"/>
              <a:t>приложения, </a:t>
            </a:r>
            <a:r>
              <a:rPr lang="ru-RU" sz="1600" b="1" i="1" dirty="0"/>
              <a:t>где в личном кабинете сохраняется история операций по счетам и картам</a:t>
            </a:r>
            <a:r>
              <a:rPr lang="ru-RU" sz="1600" b="1" dirty="0"/>
              <a:t>. </a:t>
            </a:r>
            <a:r>
              <a:rPr lang="ru-RU" sz="1600" dirty="0"/>
              <a:t>Это помогает вести бюджет, избегать долгов и нехватки денег</a:t>
            </a:r>
            <a:r>
              <a:rPr lang="ru-RU" sz="1600" dirty="0" smtClean="0"/>
              <a:t>.</a:t>
            </a:r>
            <a:r>
              <a:rPr lang="ru-RU" sz="1600" dirty="0"/>
              <a:t/>
            </a:r>
            <a:br>
              <a:rPr lang="ru-RU" sz="1600" dirty="0"/>
            </a:br>
            <a:r>
              <a:rPr lang="ru-RU" sz="1600" dirty="0" smtClean="0"/>
              <a:t>       - </a:t>
            </a:r>
            <a:r>
              <a:rPr lang="ru-RU" sz="1600" b="1" i="1" dirty="0" smtClean="0"/>
              <a:t>Планирование </a:t>
            </a:r>
            <a:r>
              <a:rPr lang="ru-RU" sz="1600" b="1" i="1" dirty="0"/>
              <a:t>крупных расходов</a:t>
            </a:r>
            <a:r>
              <a:rPr lang="ru-RU" sz="1600" dirty="0"/>
              <a:t>. Если рассчитать свои возможности, можно быстрее получить желаемое</a:t>
            </a:r>
            <a:r>
              <a:rPr lang="ru-RU" sz="1600" dirty="0" smtClean="0"/>
              <a:t>.</a:t>
            </a:r>
            <a:r>
              <a:rPr lang="ru-RU" sz="1600" dirty="0"/>
              <a:t/>
            </a:r>
            <a:br>
              <a:rPr lang="ru-RU" sz="1600" dirty="0"/>
            </a:br>
            <a:r>
              <a:rPr lang="ru-RU" sz="1600" dirty="0" smtClean="0"/>
              <a:t>        - </a:t>
            </a:r>
            <a:r>
              <a:rPr lang="ru-RU" sz="1600" b="1" i="1" dirty="0" smtClean="0"/>
              <a:t>Определение </a:t>
            </a:r>
            <a:r>
              <a:rPr lang="ru-RU" sz="1600" b="1" i="1" dirty="0"/>
              <a:t>финансовых целей</a:t>
            </a:r>
            <a:r>
              <a:rPr lang="ru-RU" sz="1600" dirty="0"/>
              <a:t>. Эта часть планирования бюджета позволяет сконцентрировать ресурсы на важном и не растрачивать их на второстепенные нужды.</a:t>
            </a:r>
            <a:br>
              <a:rPr lang="ru-RU" sz="1600" dirty="0"/>
            </a:br>
            <a:r>
              <a:rPr lang="ru-RU" sz="1600" dirty="0"/>
              <a:t>Умение экономить, пользоваться скидками</a:t>
            </a:r>
            <a:r>
              <a:rPr lang="ru-RU" sz="1600" dirty="0" smtClean="0"/>
              <a:t>. </a:t>
            </a:r>
            <a:r>
              <a:rPr lang="ru-RU" sz="1600" dirty="0"/>
              <a:t>Речь также о разумных ограничениях в тратах, без которых можно обойтись или отодвинуть их на более позднее время</a:t>
            </a:r>
            <a:r>
              <a:rPr lang="ru-RU" sz="1600" dirty="0" smtClean="0"/>
              <a:t>.</a:t>
            </a:r>
            <a:r>
              <a:rPr lang="ru-RU" sz="1600" dirty="0"/>
              <a:t/>
            </a:r>
            <a:br>
              <a:rPr lang="ru-RU" sz="1600" dirty="0"/>
            </a:br>
            <a:r>
              <a:rPr lang="ru-RU" sz="1600" dirty="0" smtClean="0"/>
              <a:t>       - </a:t>
            </a:r>
            <a:r>
              <a:rPr lang="ru-RU" sz="1600" b="1" i="1" dirty="0" smtClean="0"/>
              <a:t>Умение </a:t>
            </a:r>
            <a:r>
              <a:rPr lang="ru-RU" sz="1600" b="1" i="1" dirty="0"/>
              <a:t>инвестировать</a:t>
            </a:r>
            <a:r>
              <a:rPr lang="ru-RU" sz="1600" dirty="0"/>
              <a:t>. Человек, который применяет правила финансовой грамотности, не рискует напрасно, а вкладывается в проекты с предсказуемым результатом</a:t>
            </a:r>
            <a:r>
              <a:rPr lang="ru-RU" sz="1600" dirty="0" smtClean="0"/>
              <a:t>.</a:t>
            </a:r>
            <a:r>
              <a:rPr lang="ru-RU" sz="1600" dirty="0"/>
              <a:t/>
            </a:r>
            <a:br>
              <a:rPr lang="ru-RU" sz="1600" dirty="0"/>
            </a:br>
            <a:r>
              <a:rPr lang="ru-RU" sz="1600" dirty="0" smtClean="0"/>
              <a:t>       - </a:t>
            </a:r>
            <a:r>
              <a:rPr lang="ru-RU" sz="1600" b="1" i="1" dirty="0" smtClean="0"/>
              <a:t>Умение </a:t>
            </a:r>
            <a:r>
              <a:rPr lang="ru-RU" sz="1600" b="1" i="1" dirty="0"/>
              <a:t>копить деньги на непредвиденный случай</a:t>
            </a:r>
            <a:r>
              <a:rPr lang="ru-RU" sz="1600" b="1" dirty="0"/>
              <a:t>.</a:t>
            </a:r>
            <a:r>
              <a:rPr lang="ru-RU" sz="1600" dirty="0"/>
              <a:t> В идеале подушка безопасности должна оставлять сумму, на которую можно жить 3-6 месяцев.</a:t>
            </a:r>
            <a:br>
              <a:rPr lang="ru-RU" sz="1600" dirty="0"/>
            </a:br>
            <a:r>
              <a:rPr lang="ru-RU" sz="1600" dirty="0"/>
              <a:t>Если вы придерживаетесь хотя бы 3-4 пунктов из списка, можно считать, что вы понимаете суть финансовой грамотности и вскоре начнете применять все ее принципы. </a:t>
            </a:r>
            <a:br>
              <a:rPr lang="ru-RU" sz="1600" dirty="0"/>
            </a:br>
            <a:endParaRPr lang="ru-RU" sz="1600" b="1" dirty="0">
              <a:solidFill>
                <a:schemeClr val="tx2">
                  <a:lumMod val="75000"/>
                </a:schemeClr>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4896544"/>
          </a:xfrm>
        </p:spPr>
        <p:txBody>
          <a:bodyPr anchor="b" anchorCtr="0">
            <a:noAutofit/>
          </a:bodyPr>
          <a:lstStyle/>
          <a:p>
            <a:r>
              <a:rPr lang="ru-RU" sz="1600" b="1" dirty="0" smtClean="0"/>
              <a:t>                            </a:t>
            </a:r>
            <a:r>
              <a:rPr lang="ru-RU" sz="1800" b="1" dirty="0" smtClean="0"/>
              <a:t>Зачем </a:t>
            </a:r>
            <a:r>
              <a:rPr lang="ru-RU" sz="1800" b="1" dirty="0"/>
              <a:t>прокачивать свою финансовую </a:t>
            </a:r>
            <a:r>
              <a:rPr lang="ru-RU" sz="1800" b="1" dirty="0" smtClean="0"/>
              <a:t>грамотность</a:t>
            </a:r>
            <a:br>
              <a:rPr lang="ru-RU" sz="1800" b="1" dirty="0" smtClean="0"/>
            </a:br>
            <a:r>
              <a:rPr lang="ru-RU" sz="1600" b="1" dirty="0"/>
              <a:t/>
            </a:r>
            <a:br>
              <a:rPr lang="ru-RU" sz="1600" b="1" dirty="0"/>
            </a:br>
            <a:r>
              <a:rPr lang="ru-RU" sz="1600" dirty="0"/>
              <a:t>Изучать, совершенствовать управление личными финансами нужно, чтобы</a:t>
            </a:r>
            <a:r>
              <a:rPr lang="ru-RU" sz="1600" dirty="0" smtClean="0"/>
              <a:t>:</a:t>
            </a:r>
            <a:br>
              <a:rPr lang="ru-RU" sz="1600" dirty="0" smtClean="0"/>
            </a:br>
            <a:r>
              <a:rPr lang="ru-RU" sz="1600" dirty="0"/>
              <a:t/>
            </a:r>
            <a:br>
              <a:rPr lang="ru-RU" sz="1600" dirty="0"/>
            </a:br>
            <a:r>
              <a:rPr lang="ru-RU" sz="1600" dirty="0" smtClean="0"/>
              <a:t>  - иметь </a:t>
            </a:r>
            <a:r>
              <a:rPr lang="ru-RU" sz="1600" dirty="0"/>
              <a:t>деньги на базовые потребности</a:t>
            </a:r>
            <a:r>
              <a:rPr lang="ru-RU" sz="1600" dirty="0" smtClean="0"/>
              <a:t>,</a:t>
            </a:r>
            <a:br>
              <a:rPr lang="ru-RU" sz="1600" dirty="0" smtClean="0"/>
            </a:br>
            <a:r>
              <a:rPr lang="ru-RU" sz="1600" dirty="0"/>
              <a:t/>
            </a:r>
            <a:br>
              <a:rPr lang="ru-RU" sz="1600" dirty="0"/>
            </a:br>
            <a:r>
              <a:rPr lang="ru-RU" sz="1600" dirty="0" smtClean="0"/>
              <a:t>   - делать </a:t>
            </a:r>
            <a:r>
              <a:rPr lang="ru-RU" sz="1600" dirty="0"/>
              <a:t>меньше ненужных трат</a:t>
            </a:r>
            <a:r>
              <a:rPr lang="ru-RU" sz="1600" dirty="0" smtClean="0"/>
              <a:t>,</a:t>
            </a:r>
            <a:br>
              <a:rPr lang="ru-RU" sz="1600" dirty="0" smtClean="0"/>
            </a:br>
            <a:r>
              <a:rPr lang="ru-RU" sz="1600" dirty="0"/>
              <a:t/>
            </a:r>
            <a:br>
              <a:rPr lang="ru-RU" sz="1600" dirty="0"/>
            </a:br>
            <a:r>
              <a:rPr lang="ru-RU" sz="1600" dirty="0" smtClean="0"/>
              <a:t>  - не </a:t>
            </a:r>
            <a:r>
              <a:rPr lang="ru-RU" sz="1600" dirty="0"/>
              <a:t>обрастать лишним имуществом</a:t>
            </a:r>
            <a:r>
              <a:rPr lang="ru-RU" sz="1600" dirty="0" smtClean="0"/>
              <a:t>,</a:t>
            </a:r>
            <a:br>
              <a:rPr lang="ru-RU" sz="1600" dirty="0" smtClean="0"/>
            </a:br>
            <a:r>
              <a:rPr lang="ru-RU" sz="1600" dirty="0"/>
              <a:t/>
            </a:r>
            <a:br>
              <a:rPr lang="ru-RU" sz="1600" dirty="0"/>
            </a:br>
            <a:r>
              <a:rPr lang="ru-RU" sz="1600" dirty="0" smtClean="0"/>
              <a:t>   - копить </a:t>
            </a:r>
            <a:r>
              <a:rPr lang="ru-RU" sz="1600" dirty="0"/>
              <a:t>деньги на более обеспеченный быт и приятные эмоции</a:t>
            </a:r>
            <a:r>
              <a:rPr lang="ru-RU" sz="1600" dirty="0" smtClean="0"/>
              <a:t>,</a:t>
            </a:r>
            <a:br>
              <a:rPr lang="ru-RU" sz="1600" dirty="0" smtClean="0"/>
            </a:br>
            <a:r>
              <a:rPr lang="ru-RU" sz="1600" dirty="0"/>
              <a:t/>
            </a:r>
            <a:br>
              <a:rPr lang="ru-RU" sz="1600" dirty="0"/>
            </a:br>
            <a:r>
              <a:rPr lang="ru-RU" sz="1600" dirty="0" smtClean="0"/>
              <a:t>    - не </a:t>
            </a:r>
            <a:r>
              <a:rPr lang="ru-RU" sz="1600" dirty="0"/>
              <a:t>ссориться из-за нехватки средств с близкими</a:t>
            </a:r>
            <a:r>
              <a:rPr lang="ru-RU" sz="1600" dirty="0" smtClean="0"/>
              <a:t>,</a:t>
            </a:r>
            <a:br>
              <a:rPr lang="ru-RU" sz="1600" dirty="0" smtClean="0"/>
            </a:br>
            <a:r>
              <a:rPr lang="ru-RU" sz="1600" dirty="0"/>
              <a:t/>
            </a:r>
            <a:br>
              <a:rPr lang="ru-RU" sz="1600" dirty="0"/>
            </a:br>
            <a:r>
              <a:rPr lang="ru-RU" sz="1600" dirty="0" smtClean="0"/>
              <a:t>    - быть </a:t>
            </a:r>
            <a:r>
              <a:rPr lang="ru-RU" sz="1600" dirty="0"/>
              <a:t>готовым к любым изменениям в будущем</a:t>
            </a:r>
            <a:r>
              <a:rPr lang="ru-RU" sz="1600" dirty="0" smtClean="0"/>
              <a:t>.</a:t>
            </a:r>
            <a:br>
              <a:rPr lang="ru-RU" sz="1600" dirty="0" smtClean="0"/>
            </a:br>
            <a:r>
              <a:rPr lang="ru-RU" sz="1600" dirty="0"/>
              <a:t/>
            </a:r>
            <a:br>
              <a:rPr lang="ru-RU" sz="1600" dirty="0"/>
            </a:br>
            <a:r>
              <a:rPr lang="ru-RU" sz="1600" dirty="0" err="1"/>
              <a:t>Прокачивание</a:t>
            </a:r>
            <a:r>
              <a:rPr lang="ru-RU" sz="1600" dirty="0"/>
              <a:t> этих навыков помогает сделать жизнь более спокойной, получать от нее удовольствие.</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6152728"/>
          </a:xfrm>
        </p:spPr>
        <p:txBody>
          <a:bodyPr>
            <a:noAutofit/>
          </a:bodyPr>
          <a:lstStyle/>
          <a:p>
            <a:r>
              <a:rPr lang="ru-RU" sz="1800" b="1" dirty="0" smtClean="0"/>
              <a:t>                   Стать </a:t>
            </a:r>
            <a:r>
              <a:rPr lang="ru-RU" sz="1800" b="1" dirty="0"/>
              <a:t>дисциплинированным в области финансов легче, </a:t>
            </a:r>
            <a:r>
              <a:rPr lang="ru-RU" sz="1800" b="1" dirty="0" smtClean="0"/>
              <a:t/>
            </a:r>
            <a:br>
              <a:rPr lang="ru-RU" sz="1800" b="1" dirty="0" smtClean="0"/>
            </a:br>
            <a:r>
              <a:rPr lang="ru-RU" sz="1800" b="1" dirty="0"/>
              <a:t> </a:t>
            </a:r>
            <a:r>
              <a:rPr lang="ru-RU" sz="1800" b="1" dirty="0" smtClean="0"/>
              <a:t>                      если </a:t>
            </a:r>
            <a:r>
              <a:rPr lang="ru-RU" sz="1800" b="1" dirty="0"/>
              <a:t>у вас </a:t>
            </a:r>
            <a:r>
              <a:rPr lang="ru-RU" sz="1800" b="1" dirty="0" smtClean="0"/>
              <a:t>есть </a:t>
            </a:r>
            <a:r>
              <a:rPr lang="ru-RU" sz="1800" b="1" dirty="0"/>
              <a:t>цель, которая требует вложений. </a:t>
            </a:r>
            <a:r>
              <a:rPr lang="ru-RU" sz="1800" b="1" dirty="0" smtClean="0"/>
              <a:t/>
            </a:r>
            <a:br>
              <a:rPr lang="ru-RU" sz="1800" b="1" dirty="0" smtClean="0"/>
            </a:br>
            <a:r>
              <a:rPr lang="ru-RU" sz="1800" b="1" dirty="0" smtClean="0"/>
              <a:t/>
            </a:r>
            <a:br>
              <a:rPr lang="ru-RU" sz="1800" b="1" dirty="0" smtClean="0"/>
            </a:br>
            <a:r>
              <a:rPr lang="ru-RU" sz="1800" b="1" dirty="0" smtClean="0"/>
              <a:t> </a:t>
            </a:r>
            <a:r>
              <a:rPr lang="ru-RU" sz="1600" dirty="0" smtClean="0"/>
              <a:t>Целей </a:t>
            </a:r>
            <a:r>
              <a:rPr lang="ru-RU" sz="1600" dirty="0"/>
              <a:t>может быть несколько. </a:t>
            </a:r>
            <a:r>
              <a:rPr lang="ru-RU" sz="1600" dirty="0" smtClean="0"/>
              <a:t/>
            </a:r>
            <a:br>
              <a:rPr lang="ru-RU" sz="1600" dirty="0" smtClean="0"/>
            </a:br>
            <a:r>
              <a:rPr lang="ru-RU" sz="1600" dirty="0" smtClean="0"/>
              <a:t/>
            </a:r>
            <a:br>
              <a:rPr lang="ru-RU" sz="1600" dirty="0" smtClean="0"/>
            </a:br>
            <a:r>
              <a:rPr lang="ru-RU" sz="1600" dirty="0" smtClean="0"/>
              <a:t>Получить </a:t>
            </a:r>
            <a:r>
              <a:rPr lang="ru-RU" sz="1600" dirty="0"/>
              <a:t>всё сразу не получится, то есть важно различать первостепенные и второстепенные цели. </a:t>
            </a:r>
            <a:r>
              <a:rPr lang="ru-RU" sz="1600" dirty="0" smtClean="0"/>
              <a:t/>
            </a:r>
            <a:br>
              <a:rPr lang="ru-RU" sz="1600" dirty="0" smtClean="0"/>
            </a:br>
            <a:r>
              <a:rPr lang="ru-RU" sz="1600" dirty="0" smtClean="0"/>
              <a:t>Приоритеты </a:t>
            </a:r>
            <a:r>
              <a:rPr lang="ru-RU" sz="1600" dirty="0"/>
              <a:t>зависят от возраста человека и обстоятельств его жизни. </a:t>
            </a:r>
            <a:r>
              <a:rPr lang="ru-RU" sz="1600" dirty="0" smtClean="0"/>
              <a:t/>
            </a:r>
            <a:br>
              <a:rPr lang="ru-RU" sz="1600" dirty="0" smtClean="0"/>
            </a:br>
            <a:r>
              <a:rPr lang="ru-RU" sz="1600" dirty="0"/>
              <a:t> </a:t>
            </a:r>
            <a:r>
              <a:rPr lang="ru-RU" sz="1600" dirty="0" smtClean="0"/>
              <a:t>              </a:t>
            </a:r>
            <a:br>
              <a:rPr lang="ru-RU" sz="1600" dirty="0" smtClean="0"/>
            </a:br>
            <a:r>
              <a:rPr lang="ru-RU" sz="1600" b="1" dirty="0" smtClean="0"/>
              <a:t>                           Цели</a:t>
            </a:r>
            <a:r>
              <a:rPr lang="ru-RU" sz="1600" b="1" dirty="0"/>
              <a:t>, которых достигают с помощью денег, делят на три группы</a:t>
            </a:r>
            <a:r>
              <a:rPr lang="ru-RU" sz="1600" b="1" dirty="0" smtClean="0"/>
              <a:t>:</a:t>
            </a:r>
            <a:br>
              <a:rPr lang="ru-RU" sz="1600" b="1" dirty="0" smtClean="0"/>
            </a:br>
            <a:r>
              <a:rPr lang="ru-RU" sz="1600" dirty="0"/>
              <a:t/>
            </a:r>
            <a:br>
              <a:rPr lang="ru-RU" sz="1600" dirty="0"/>
            </a:br>
            <a:r>
              <a:rPr lang="ru-RU" sz="1600" dirty="0" smtClean="0"/>
              <a:t>     1.  </a:t>
            </a:r>
            <a:r>
              <a:rPr lang="ru-RU" sz="1600" b="1" dirty="0" smtClean="0"/>
              <a:t>Основные</a:t>
            </a:r>
            <a:r>
              <a:rPr lang="ru-RU" sz="1600" dirty="0"/>
              <a:t>. Они делают жизнь человека значительно лучше и предотвращают серьезные проблемы. Например, деньги на экстренный случай, для инвестирования и получения пассивного дохода в пенсионном возрасте, а также на погашение взятого кредита.</a:t>
            </a:r>
            <a:br>
              <a:rPr lang="ru-RU" sz="1600" dirty="0"/>
            </a:br>
            <a:r>
              <a:rPr lang="ru-RU" sz="1600" dirty="0" smtClean="0"/>
              <a:t>   2.  </a:t>
            </a:r>
            <a:r>
              <a:rPr lang="ru-RU" sz="1600" b="1" dirty="0" smtClean="0"/>
              <a:t>Важные</a:t>
            </a:r>
            <a:r>
              <a:rPr lang="ru-RU" sz="1600" b="1" dirty="0"/>
              <a:t>. </a:t>
            </a:r>
            <a:r>
              <a:rPr lang="ru-RU" sz="1600" dirty="0"/>
              <a:t>Тоже имеют большое значение, но на их достижение нужно меньше денег и времени. Сюда можно причислить недвижимость, оплату образования, вклад для подрастающего ребенка.</a:t>
            </a:r>
            <a:br>
              <a:rPr lang="ru-RU" sz="1600" dirty="0"/>
            </a:br>
            <a:r>
              <a:rPr lang="ru-RU" sz="1600" dirty="0" smtClean="0"/>
              <a:t>    3. </a:t>
            </a:r>
            <a:r>
              <a:rPr lang="ru-RU" sz="1600" b="1" dirty="0" smtClean="0"/>
              <a:t>Прочие</a:t>
            </a:r>
            <a:r>
              <a:rPr lang="ru-RU" sz="1600" dirty="0"/>
              <a:t>. В эту группу входит то, что требует меньше затрат и нужно не в первую очередь. Это заграничный отпуск, новый телефон, ювелирные украшения и т. п.</a:t>
            </a:r>
            <a:br>
              <a:rPr lang="ru-RU" sz="1600" dirty="0"/>
            </a:br>
            <a:r>
              <a:rPr lang="ru-RU" sz="1600" dirty="0" smtClean="0"/>
              <a:t/>
            </a:r>
            <a:br>
              <a:rPr lang="ru-RU" sz="1600" dirty="0" smtClean="0"/>
            </a:br>
            <a:r>
              <a:rPr lang="ru-RU" sz="1600" dirty="0" smtClean="0"/>
              <a:t>Все </a:t>
            </a:r>
            <a:r>
              <a:rPr lang="ru-RU" sz="1600" dirty="0"/>
              <a:t>цели требуют разных вложений, но есть общий способ их достигнуть.</a:t>
            </a:r>
            <a:br>
              <a:rPr lang="ru-RU" sz="1600" dirty="0"/>
            </a:br>
            <a:endParaRPr lang="ru-RU" sz="1600" b="1" dirty="0">
              <a:solidFill>
                <a:schemeClr val="tx2">
                  <a:lumMod val="75000"/>
                </a:schemeClr>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84784"/>
            <a:ext cx="8229600" cy="2232248"/>
          </a:xfrm>
        </p:spPr>
        <p:txBody>
          <a:bodyPr>
            <a:noAutofit/>
          </a:bodyPr>
          <a:lstStyle/>
          <a:p>
            <a:pPr algn="ctr"/>
            <a:r>
              <a:rPr lang="ru-RU" sz="2000" b="1" dirty="0" smtClean="0"/>
              <a:t>Советы </a:t>
            </a:r>
            <a:r>
              <a:rPr lang="ru-RU" sz="2000" b="1" dirty="0"/>
              <a:t>по финансовой </a:t>
            </a:r>
            <a:r>
              <a:rPr lang="ru-RU" sz="2000" b="1" dirty="0" smtClean="0"/>
              <a:t>грамотности</a:t>
            </a:r>
            <a:br>
              <a:rPr lang="ru-RU" sz="2000" b="1" dirty="0" smtClean="0"/>
            </a:br>
            <a:r>
              <a:rPr lang="ru-RU" sz="2000" b="1" dirty="0"/>
              <a:t/>
            </a:r>
            <a:br>
              <a:rPr lang="ru-RU" sz="2000" b="1" dirty="0"/>
            </a:br>
            <a:r>
              <a:rPr lang="ru-RU" sz="1600" b="1" dirty="0"/>
              <a:t/>
            </a:r>
            <a:br>
              <a:rPr lang="ru-RU" sz="1600" b="1" dirty="0"/>
            </a:br>
            <a:r>
              <a:rPr lang="ru-RU" sz="1600" dirty="0"/>
              <a:t>Повышать финансовую грамотность не поздно при любом уровне доходов. </a:t>
            </a:r>
            <a:r>
              <a:rPr lang="ru-RU" sz="1600" dirty="0" smtClean="0"/>
              <a:t/>
            </a:r>
            <a:br>
              <a:rPr lang="ru-RU" sz="1600" dirty="0" smtClean="0"/>
            </a:br>
            <a:r>
              <a:rPr lang="ru-RU" sz="1600" dirty="0" smtClean="0"/>
              <a:t>Для </a:t>
            </a:r>
            <a:r>
              <a:rPr lang="ru-RU" sz="1600" dirty="0"/>
              <a:t>этого не нужно получать экономическое образование или проходить бухгалтерские курсы. </a:t>
            </a:r>
            <a:r>
              <a:rPr lang="ru-RU" sz="1600" dirty="0" smtClean="0"/>
              <a:t>Основные рекомендации, </a:t>
            </a:r>
            <a:r>
              <a:rPr lang="ru-RU" sz="1600" dirty="0"/>
              <a:t>которые помогут повысить </a:t>
            </a:r>
            <a:r>
              <a:rPr lang="ru-RU" sz="1600" dirty="0" smtClean="0"/>
              <a:t>Ваш </a:t>
            </a:r>
            <a:r>
              <a:rPr lang="ru-RU" sz="1600" dirty="0"/>
              <a:t>уровень жизни.</a:t>
            </a:r>
            <a:br>
              <a:rPr lang="ru-RU" sz="1600" dirty="0"/>
            </a:br>
            <a:endParaRPr lang="ru-RU" sz="1600" b="1" dirty="0">
              <a:solidFill>
                <a:schemeClr val="tx2">
                  <a:lumMod val="75000"/>
                </a:schemeClr>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6152728"/>
          </a:xfrm>
        </p:spPr>
        <p:txBody>
          <a:bodyPr>
            <a:normAutofit fontScale="90000"/>
          </a:bodyPr>
          <a:lstStyle/>
          <a:p>
            <a:r>
              <a:rPr lang="ru-RU" sz="2000" b="1" dirty="0" smtClean="0"/>
              <a:t>                                          1.  </a:t>
            </a:r>
            <a:r>
              <a:rPr lang="ru-RU" sz="2200" b="1" dirty="0" smtClean="0"/>
              <a:t>Оцените </a:t>
            </a:r>
            <a:r>
              <a:rPr lang="ru-RU" sz="2200" b="1" dirty="0"/>
              <a:t>личный </a:t>
            </a:r>
            <a:r>
              <a:rPr lang="ru-RU" sz="2200" b="1" dirty="0" smtClean="0"/>
              <a:t>бюджет</a:t>
            </a:r>
            <a:br>
              <a:rPr lang="ru-RU" sz="2200" b="1" dirty="0" smtClean="0"/>
            </a:br>
            <a:r>
              <a:rPr lang="ru-RU" sz="2000" b="1" dirty="0"/>
              <a:t/>
            </a:r>
            <a:br>
              <a:rPr lang="ru-RU" sz="2000" b="1" dirty="0"/>
            </a:br>
            <a:r>
              <a:rPr lang="ru-RU" sz="1800" dirty="0" smtClean="0"/>
              <a:t>Начните </a:t>
            </a:r>
            <a:r>
              <a:rPr lang="ru-RU" sz="1800" dirty="0"/>
              <a:t>с анализа доходов и трат. Он состоит из нескольких шагов</a:t>
            </a:r>
            <a:r>
              <a:rPr lang="ru-RU" sz="1800" dirty="0" smtClean="0"/>
              <a:t>:</a:t>
            </a:r>
            <a:br>
              <a:rPr lang="ru-RU" sz="1800" dirty="0" smtClean="0"/>
            </a:br>
            <a:r>
              <a:rPr lang="ru-RU" sz="1800" dirty="0"/>
              <a:t/>
            </a:r>
            <a:br>
              <a:rPr lang="ru-RU" sz="1800" dirty="0"/>
            </a:br>
            <a:r>
              <a:rPr lang="ru-RU" sz="1800" dirty="0" smtClean="0"/>
              <a:t>   - Рассмотрите </a:t>
            </a:r>
            <a:r>
              <a:rPr lang="ru-RU" sz="1800" dirty="0"/>
              <a:t>все имеющиеся способы заработка, чтобы знать, сколько денег и откуда вы получаете, можно ли найти новые источники доходов</a:t>
            </a:r>
            <a:r>
              <a:rPr lang="ru-RU" sz="1800" dirty="0" smtClean="0"/>
              <a:t>.</a:t>
            </a:r>
            <a:br>
              <a:rPr lang="ru-RU" sz="1800" dirty="0" smtClean="0"/>
            </a:br>
            <a:r>
              <a:rPr lang="ru-RU" sz="1800" dirty="0"/>
              <a:t/>
            </a:r>
            <a:br>
              <a:rPr lang="ru-RU" sz="1800" dirty="0"/>
            </a:br>
            <a:r>
              <a:rPr lang="ru-RU" sz="1800" dirty="0" smtClean="0"/>
              <a:t>  - Посчитайте </a:t>
            </a:r>
            <a:r>
              <a:rPr lang="ru-RU" sz="1800" dirty="0"/>
              <a:t>обязательные платежи: коммуналка, покупка продуктов, взносы по кредиту, мобильная связь и интернет, проезд, постоянно принимаемые лекарства</a:t>
            </a:r>
            <a:r>
              <a:rPr lang="ru-RU" sz="1800" dirty="0" smtClean="0"/>
              <a:t>.</a:t>
            </a:r>
            <a:br>
              <a:rPr lang="ru-RU" sz="1800" dirty="0" smtClean="0"/>
            </a:br>
            <a:r>
              <a:rPr lang="ru-RU" sz="1800" dirty="0"/>
              <a:t/>
            </a:r>
            <a:br>
              <a:rPr lang="ru-RU" sz="1800" dirty="0"/>
            </a:br>
            <a:r>
              <a:rPr lang="ru-RU" sz="1800" dirty="0" smtClean="0"/>
              <a:t> </a:t>
            </a:r>
            <a:r>
              <a:rPr lang="ru-RU" sz="1800" dirty="0"/>
              <a:t> </a:t>
            </a:r>
            <a:r>
              <a:rPr lang="ru-RU" sz="1800" dirty="0" smtClean="0"/>
              <a:t>- Проанализируйте </a:t>
            </a:r>
            <a:r>
              <a:rPr lang="ru-RU" sz="1800" dirty="0"/>
              <a:t>другие траты, может быть, от части из них можно отказаться или сократить</a:t>
            </a:r>
            <a:r>
              <a:rPr lang="ru-RU" sz="1800" dirty="0" smtClean="0"/>
              <a:t>.</a:t>
            </a:r>
            <a:br>
              <a:rPr lang="ru-RU" sz="1800" dirty="0" smtClean="0"/>
            </a:br>
            <a:r>
              <a:rPr lang="ru-RU" sz="1800" dirty="0"/>
              <a:t/>
            </a:r>
            <a:br>
              <a:rPr lang="ru-RU" sz="1800" dirty="0"/>
            </a:br>
            <a:r>
              <a:rPr lang="ru-RU" sz="1800" dirty="0" smtClean="0"/>
              <a:t>  - Если </a:t>
            </a:r>
            <a:r>
              <a:rPr lang="ru-RU" sz="1800" dirty="0"/>
              <a:t>пользуетесь кредитными картами, оцените, насколько рационально вы это делаете</a:t>
            </a:r>
            <a:r>
              <a:rPr lang="ru-RU" sz="1800" dirty="0" smtClean="0"/>
              <a:t>.</a:t>
            </a:r>
            <a:br>
              <a:rPr lang="ru-RU" sz="1800" dirty="0" smtClean="0"/>
            </a:br>
            <a:r>
              <a:rPr lang="ru-RU" sz="1800" dirty="0"/>
              <a:t/>
            </a:r>
            <a:br>
              <a:rPr lang="ru-RU" sz="1800" dirty="0"/>
            </a:br>
            <a:r>
              <a:rPr lang="ru-RU" sz="1800" dirty="0" smtClean="0"/>
              <a:t>  - Рассмотрите</a:t>
            </a:r>
            <a:r>
              <a:rPr lang="ru-RU" sz="1800" dirty="0"/>
              <a:t>, эффективны ли ваши инвестиции, вдруг от них можно получать больше прибыли</a:t>
            </a:r>
            <a:r>
              <a:rPr lang="ru-RU" sz="1800" dirty="0" smtClean="0"/>
              <a:t>.</a:t>
            </a:r>
            <a:br>
              <a:rPr lang="ru-RU" sz="1800" dirty="0" smtClean="0"/>
            </a:br>
            <a:r>
              <a:rPr lang="ru-RU" sz="1800" dirty="0" smtClean="0"/>
              <a:t>Если </a:t>
            </a:r>
            <a:r>
              <a:rPr lang="ru-RU" sz="1800" dirty="0"/>
              <a:t>проводить обязательные платежи через интернет-банк или мобильное </a:t>
            </a:r>
            <a:r>
              <a:rPr lang="ru-RU" sz="1800" dirty="0" smtClean="0"/>
              <a:t>приложение, </a:t>
            </a:r>
            <a:r>
              <a:rPr lang="ru-RU" sz="1800" dirty="0"/>
              <a:t>а также пользоваться банковской картой в магазинах, аптеках, для оплаты транспорта, будет проще контролировать траты. Информация обо всех операциях с категориями трат сохраняется в личном кабинете. Вы сможете изучить ее в конце месяца, чтобы сделать выводы о лишних расходах.</a:t>
            </a:r>
            <a:br>
              <a:rPr lang="ru-RU" sz="1800" dirty="0"/>
            </a:br>
            <a:endParaRPr lang="ru-RU" sz="1800" b="1" dirty="0">
              <a:solidFill>
                <a:schemeClr val="tx2">
                  <a:lumMod val="75000"/>
                </a:schemeClr>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457200" y="404813"/>
            <a:ext cx="8229600" cy="3456235"/>
          </a:xfrm>
        </p:spPr>
        <p:txBody>
          <a:bodyPr anchor="b" anchorCtr="0">
            <a:normAutofit/>
          </a:bodyPr>
          <a:lstStyle/>
          <a:p>
            <a:r>
              <a:rPr lang="ru-RU" sz="2400" b="1" dirty="0" smtClean="0"/>
              <a:t>                         2. Определите </a:t>
            </a:r>
            <a:r>
              <a:rPr lang="ru-RU" sz="2400" b="1" dirty="0"/>
              <a:t>финансовые цели</a:t>
            </a:r>
            <a:br>
              <a:rPr lang="ru-RU" sz="2400" b="1" dirty="0"/>
            </a:br>
            <a:r>
              <a:rPr lang="ru-RU" sz="2400" b="1" dirty="0" smtClean="0"/>
              <a:t/>
            </a:r>
            <a:br>
              <a:rPr lang="ru-RU" sz="2400" b="1" dirty="0" smtClean="0"/>
            </a:br>
            <a:r>
              <a:rPr lang="ru-RU" sz="2400" dirty="0" smtClean="0"/>
              <a:t>Если </a:t>
            </a:r>
            <a:r>
              <a:rPr lang="ru-RU" sz="2400" dirty="0"/>
              <a:t>вы знаете, на что потратите деньги, легче упорядочить расходы. Появляется мотивация, которая помогает вести учет и менять привычки. </a:t>
            </a:r>
            <a:br>
              <a:rPr lang="ru-RU" sz="2400" dirty="0"/>
            </a:br>
            <a:endParaRPr lang="ru-RU" sz="2300" b="1" dirty="0" smtClean="0">
              <a:solidFill>
                <a:schemeClr val="tx2">
                  <a:lumMod val="75000"/>
                </a:schemeClr>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sign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BB2780C3CC07BD4BAA623FF9571645580400D1570604EA743043A2641365C0E91715" ma:contentTypeVersion="28" ma:contentTypeDescription="Create a new document." ma:contentTypeScope="" ma:versionID="91c327331e5971e62f2a5301ad123600"/>
</file>

<file path=customXml/itemProps1.xml><?xml version="1.0" encoding="utf-8"?>
<ds:datastoreItem xmlns:ds="http://schemas.openxmlformats.org/officeDocument/2006/customXml" ds:itemID="{FFB1C781-CD00-44A1-B706-8C1032A9F44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A16154E-A0DF-4D27-AFD4-D3380C43446C}">
  <ds:schemaRefs>
    <ds:schemaRef ds:uri="http://schemas.microsoft.com/sharepoint/v3/contenttype/forms"/>
  </ds:schemaRefs>
</ds:datastoreItem>
</file>

<file path=customXml/itemProps3.xml><?xml version="1.0" encoding="utf-8"?>
<ds:datastoreItem xmlns:ds="http://schemas.openxmlformats.org/officeDocument/2006/customXml" ds:itemID="{E7518E80-7D8A-40BC-8871-3E8AF93FA3D9}">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DesignTemplate</Template>
  <TotalTime>0</TotalTime>
  <Words>267</Words>
  <Application>Microsoft Office PowerPoint</Application>
  <PresentationFormat>Экран (4:3)</PresentationFormat>
  <Paragraphs>24</Paragraphs>
  <Slides>13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DesignTemplate</vt:lpstr>
      <vt:lpstr>      Тема: Для чего нужна финансовая грамотность   Выполнил: начальник финансового отдела администрации Ибресинского муниципального округа Чувашской Республики  Зиновьева Олимпиада Вячеславовна   2023 год</vt:lpstr>
      <vt:lpstr>Презентация PowerPoint</vt:lpstr>
      <vt:lpstr>                  Благодаря финансовой грамотности вы сможете больше зарабатывать. Это означает возможность со временем иметь все, что хочется, а также развиваться, становиться более независимым.                  Вы чувствуете себя комфортно сегодня, у вас формируется уверенность в будущем. Ведь деньги тратятся только на необходимое и полезное. А знания и гибкое мышление помогают правильно вести себя при изменившихся обстоятельствах.                 Вы становитесь более дисциплинированным. Это качество делает проще все сферы жизни, не только денежную.                У окружающих появляется еще один повод уважать вас, что повышает самооценку. Люди видят пример успеха, достигнутого честным путем, знаниями и самодисциплиной, а это вдохновляет.               В конечном счете финансовая грамотность помогает человеку стать счастливее. У него есть цели, удовлетворенность собой, желание помогать другим и меньше страхов перед проблемами. </vt:lpstr>
      <vt:lpstr>                                                  Как оценить свою финансовую грамотность        Понять, насколько эффективно вы распоряжаетесь деньгами, можно по нескольким критериям:        - Количество источников дохода. У продвинутого в области финансов человека их больше одного, но это не значит, что он работает без отдыха. Есть пассивный доход: сдача в аренду недвижимости, дивиденды с ценных бумаг, банковские вклады и накопительные счета.        -   Регулярный учет заработанного и потраченного с помощью интернет-банка или мобильного приложения, где в личном кабинете сохраняется история операций по счетам и картам. Это помогает вести бюджет, избегать долгов и нехватки денег.        - Планирование крупных расходов. Если рассчитать свои возможности, можно быстрее получить желаемое.         - Определение финансовых целей. Эта часть планирования бюджета позволяет сконцентрировать ресурсы на важном и не растрачивать их на второстепенные нужды. Умение экономить, пользоваться скидками. Речь также о разумных ограничениях в тратах, без которых можно обойтись или отодвинуть их на более позднее время.        - Умение инвестировать. Человек, который применяет правила финансовой грамотности, не рискует напрасно, а вкладывается в проекты с предсказуемым результатом.        - Умение копить деньги на непредвиденный случай. В идеале подушка безопасности должна оставлять сумму, на которую можно жить 3-6 месяцев. Если вы придерживаетесь хотя бы 3-4 пунктов из списка, можно считать, что вы понимаете суть финансовой грамотности и вскоре начнете применять все ее принципы.  </vt:lpstr>
      <vt:lpstr>                            Зачем прокачивать свою финансовую грамотность  Изучать, совершенствовать управление личными финансами нужно, чтобы:    - иметь деньги на базовые потребности,     - делать меньше ненужных трат,    - не обрастать лишним имуществом,     - копить деньги на более обеспеченный быт и приятные эмоции,      - не ссориться из-за нехватки средств с близкими,      - быть готовым к любым изменениям в будущем.  Прокачивание этих навыков помогает сделать жизнь более спокойной, получать от нее удовольствие.</vt:lpstr>
      <vt:lpstr>                   Стать дисциплинированным в области финансов легче,                         если у вас есть цель, которая требует вложений.    Целей может быть несколько.   Получить всё сразу не получится, то есть важно различать первостепенные и второстепенные цели.  Приоритеты зависят от возраста человека и обстоятельств его жизни.                                             Цели, которых достигают с помощью денег, делят на три группы:       1.  Основные. Они делают жизнь человека значительно лучше и предотвращают серьезные проблемы. Например, деньги на экстренный случай, для инвестирования и получения пассивного дохода в пенсионном возрасте, а также на погашение взятого кредита.    2.  Важные. Тоже имеют большое значение, но на их достижение нужно меньше денег и времени. Сюда можно причислить недвижимость, оплату образования, вклад для подрастающего ребенка.     3. Прочие. В эту группу входит то, что требует меньше затрат и нужно не в первую очередь. Это заграничный отпуск, новый телефон, ювелирные украшения и т. п.  Все цели требуют разных вложений, но есть общий способ их достигнуть. </vt:lpstr>
      <vt:lpstr>Советы по финансовой грамотности   Повышать финансовую грамотность не поздно при любом уровне доходов.  Для этого не нужно получать экономическое образование или проходить бухгалтерские курсы. Основные рекомендации, которые помогут повысить Ваш уровень жизни. </vt:lpstr>
      <vt:lpstr>                                          1.  Оцените личный бюджет  Начните с анализа доходов и трат. Он состоит из нескольких шагов:     - Рассмотрите все имеющиеся способы заработка, чтобы знать, сколько денег и откуда вы получаете, можно ли найти новые источники доходов.    - Посчитайте обязательные платежи: коммуналка, покупка продуктов, взносы по кредиту, мобильная связь и интернет, проезд, постоянно принимаемые лекарства.    - Проанализируйте другие траты, может быть, от части из них можно отказаться или сократить.    - Если пользуетесь кредитными картами, оцените, насколько рационально вы это делаете.    - Рассмотрите, эффективны ли ваши инвестиции, вдруг от них можно получать больше прибыли. Если проводить обязательные платежи через интернет-банк или мобильное приложение, а также пользоваться банковской картой в магазинах, аптеках, для оплаты транспорта, будет проще контролировать траты. Информация обо всех операциях с категориями трат сохраняется в личном кабинете. Вы сможете изучить ее в конце месяца, чтобы сделать выводы о лишних расходах. </vt:lpstr>
      <vt:lpstr>                         2. Определите финансовые цели  Если вы знаете, на что потратите деньги, легче упорядочить расходы. Появляется мотивация, которая помогает вести учет и менять привычки.  </vt:lpstr>
      <vt:lpstr>                                                     3. Сформируйте новый бюджет  Скорректируйте свой бюджет так, чтобы появилось больше ресурсов на приоритетные цели.                    Рассчитайте сумму дохода в месяц, включив сюда все реальные источники. Отслеживать доходы проще, если деньги вам перечисляют на счет или карту.                   Составьте расходную часть, убрав все необязательные траты.                     Заложите в бюджете статью на непредвиденные траты.                   Четко следуйте составленному плану доходов и расходов.  Бюджет в этом виде достаточно гибкий. Если появятся неожиданные нужды, их можно будет оплатить, не влезая в долги. Если расходы не возникнут, свободные средства можно отложить в копилку. Принципы финансовой грамотности предполагают переосмысление покупок. Наверняка среди них есть ненужные — десятая кукла для ребенка, еще одна блузка, похожая на те, которые уже есть, и т. п. </vt:lpstr>
      <vt:lpstr>                                          4. Копите деньги разумно  Один из принципов финансовой грамотности состоит в том, что деньги могут работать и приносить прибыль. Поэтому:                Откладывайте, а не тратьте. Если у вас появилась сумма сверх запланированной, перечислите ее на накопительный счет. Пока деньги находятся в банке, на них начисляют проценты. А при острой необходимости их можно снять.               Не давайте шансов инфляции. Если вы накопили подушку безопасности, можно начать зарабатывать на сбережениях. Проверенные и беспроигрышные способы — банковский вклад на длительный срок или с пополнением и снятием. В первом случае нет соблазна потратить деньги на пустяки. Во втором можно регулярно увеличивать сумму, на которую начисляются проценты.             Инвестируйте. Доступный способ для обычного человека вложить средства — купить недвижимость, которую потом сдают в аренду или продают по более высокой стоимости.               Не увлекайтесь экономией чересчур. Соблюдение принципов финансовой грамотности не означает отказ от всех удовольствий. Позволяйте себе походы в рестораны и кафе, поездки в такси. Платите за них с помощью дебетовой карты и регулярно получайте кешбэк.  Если вы убедились, что новый бюджет выполняется, удобнее сразу откладывать 1015% дохода. Это помогает избежать соблазна потратить лишние деньги. </vt:lpstr>
      <vt:lpstr>Учиться финансовой грамотности лучше всей семьей. Ребенок, который ходит в школу, сможет более рационально тратить карманные деньги. Взрослые, помимо прочего, — совместно анализировать семейный бюджет и обсуждать крупные траты.</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2012-01-25T09:42:59Z</dcterms:created>
  <dcterms:modified xsi:type="dcterms:W3CDTF">2023-05-29T09:00:38Z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