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7" r:id="rId3"/>
    <p:sldId id="288" r:id="rId4"/>
    <p:sldId id="290" r:id="rId5"/>
    <p:sldId id="292" r:id="rId6"/>
    <p:sldId id="261" r:id="rId7"/>
    <p:sldId id="284" r:id="rId8"/>
    <p:sldId id="291" r:id="rId9"/>
    <p:sldId id="268" r:id="rId10"/>
    <p:sldId id="262" r:id="rId11"/>
    <p:sldId id="293" r:id="rId12"/>
    <p:sldId id="281" r:id="rId13"/>
    <p:sldId id="264" r:id="rId14"/>
    <p:sldId id="283" r:id="rId15"/>
    <p:sldId id="269" r:id="rId16"/>
    <p:sldId id="294" r:id="rId17"/>
    <p:sldId id="272" r:id="rId18"/>
    <p:sldId id="273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DFE"/>
    <a:srgbClr val="F2D8E5"/>
    <a:srgbClr val="000000"/>
    <a:srgbClr val="FF9933"/>
    <a:srgbClr val="36A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5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solidFill>
                <a:schemeClr val="accent2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8575">
                <a:solidFill>
                  <a:schemeClr val="accent2"/>
                </a:solidFill>
                <a:round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2857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28575" cap="rnd" cmpd="sng">
                <a:solidFill>
                  <a:schemeClr val="accent2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FC-4ACE-B286-FE824A487BED}"/>
              </c:ext>
            </c:extLst>
          </c:dPt>
          <c:dLbls>
            <c:dLbl>
              <c:idx val="0"/>
              <c:layout>
                <c:manualLayout>
                  <c:x val="-0.1158532155554315"/>
                  <c:y val="-0.100728224184691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C-4ACE-B286-FE824A487BED}"/>
                </c:ext>
              </c:extLst>
            </c:dLbl>
            <c:dLbl>
              <c:idx val="1"/>
              <c:layout>
                <c:manualLayout>
                  <c:x val="-8.1326056716621076E-2"/>
                  <c:y val="-0.242847627455167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C-4ACE-B286-FE824A487BED}"/>
                </c:ext>
              </c:extLst>
            </c:dLbl>
            <c:dLbl>
              <c:idx val="2"/>
              <c:layout>
                <c:manualLayout>
                  <c:x val="-0.16728176076484771"/>
                  <c:y val="-0.20059118418494665"/>
                </c:manualLayout>
              </c:layout>
              <c:tx>
                <c:rich>
                  <a:bodyPr/>
                  <a:lstStyle/>
                  <a:p>
                    <a:fld id="{9D4BEBB9-9C0E-4A9D-9B4E-F5111D2D3FA5}" type="YVALUE">
                      <a:rPr lang="en-US" dirty="0"/>
                      <a:pPr/>
                      <a:t>[ЗНАЧЕНИЕ Y]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FC-4ACE-B286-FE824A487BED}"/>
                </c:ext>
              </c:extLst>
            </c:dLbl>
            <c:dLbl>
              <c:idx val="3"/>
              <c:layout>
                <c:manualLayout>
                  <c:x val="-0.12322133768871588"/>
                  <c:y val="-0.127533173688132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FC-4ACE-B286-FE824A487BED}"/>
                </c:ext>
              </c:extLst>
            </c:dLbl>
            <c:dLbl>
              <c:idx val="4"/>
              <c:layout>
                <c:manualLayout>
                  <c:x val="-4.4032696170408038E-2"/>
                  <c:y val="0.238061924217846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FC-4ACE-B286-FE824A487BED}"/>
                </c:ext>
              </c:extLst>
            </c:dLbl>
            <c:dLbl>
              <c:idx val="5"/>
              <c:layout>
                <c:manualLayout>
                  <c:x val="1.1133551879078114E-2"/>
                  <c:y val="-0.144537596846549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FC-4ACE-B286-FE824A487BED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38100">
                  <a:schemeClr val="tx2">
                    <a:lumMod val="60000"/>
                    <a:lumOff val="40000"/>
                  </a:schemeClr>
                </a:glow>
                <a:outerShdw blurRad="50800" dist="50800" dir="720000" sx="4000" sy="4000" algn="ctr" rotWithShape="0">
                  <a:schemeClr val="tx2">
                    <a:lumMod val="60000"/>
                    <a:lumOff val="40000"/>
                  </a:schemeClr>
                </a:outerShdw>
                <a:softEdge rad="254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rnd">
                      <a:solidFill>
                        <a:schemeClr val="tx1"/>
                      </a:solidFill>
                      <a:prstDash val="sysDash"/>
                    </a:ln>
                    <a:effectLst/>
                  </c:spPr>
                </c15:leaderLines>
              </c:ext>
            </c:extLst>
          </c:dLbls>
          <c:xVal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371</c:v>
                </c:pt>
                <c:pt idx="1">
                  <c:v>375.4</c:v>
                </c:pt>
                <c:pt idx="2">
                  <c:v>405.1</c:v>
                </c:pt>
                <c:pt idx="3">
                  <c:v>409.6</c:v>
                </c:pt>
                <c:pt idx="4">
                  <c:v>419.4</c:v>
                </c:pt>
                <c:pt idx="5">
                  <c:v>408.6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3FC-4ACE-B286-FE824A487B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8057736"/>
        <c:axId val="128058128"/>
      </c:scatterChart>
      <c:valAx>
        <c:axId val="12805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58128"/>
        <c:crosses val="autoZero"/>
        <c:crossBetween val="midCat"/>
      </c:valAx>
      <c:valAx>
        <c:axId val="128058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8057736"/>
        <c:crosses val="autoZero"/>
        <c:crossBetween val="midCat"/>
      </c:valAx>
      <c:spPr>
        <a:noFill/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8888888888889E-2"/>
          <c:y val="0.167083333333334"/>
          <c:w val="0.93888888888889066"/>
          <c:h val="0.67145778652668464"/>
        </c:manualLayout>
      </c:layout>
      <c:pie3DChart>
        <c:varyColors val="1"/>
        <c:ser>
          <c:idx val="0"/>
          <c:order val="0"/>
          <c:spPr>
            <a:solidFill>
              <a:srgbClr val="CCFF99"/>
            </a:solidFill>
          </c:spPr>
          <c:dPt>
            <c:idx val="0"/>
            <c:bubble3D val="0"/>
            <c:explosion val="15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DEDF-459E-9ABC-FAFD4854F070}"/>
              </c:ext>
            </c:extLst>
          </c:dPt>
          <c:dPt>
            <c:idx val="1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EDF-459E-9ABC-FAFD4854F070}"/>
              </c:ext>
            </c:extLst>
          </c:dPt>
          <c:val>
            <c:numRef>
              <c:f>Лист1!$C$5:$C$6</c:f>
              <c:numCache>
                <c:formatCode>#,##0.0</c:formatCode>
                <c:ptCount val="2"/>
                <c:pt idx="0">
                  <c:v>28.453293634448762</c:v>
                </c:pt>
                <c:pt idx="1">
                  <c:v>71.546706365551231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F-459E-9ABC-FAFD4854F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4375-4B85-BDF3-6A5078769C4B}"/>
              </c:ext>
            </c:extLst>
          </c:dPt>
          <c:dPt>
            <c:idx val="1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375-4B85-BDF3-6A5078769C4B}"/>
              </c:ext>
            </c:extLst>
          </c:dPt>
          <c:val>
            <c:numRef>
              <c:f>Лист1!$E$5:$E$6</c:f>
              <c:numCache>
                <c:formatCode>#,##0.0</c:formatCode>
                <c:ptCount val="2"/>
                <c:pt idx="0">
                  <c:v>39.977712756431863</c:v>
                </c:pt>
                <c:pt idx="1">
                  <c:v>60.022287243568137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5-4B85-BDF3-6A5078769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09803455364081"/>
          <c:w val="0.82161116789377564"/>
          <c:h val="0.8490196544635968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0E3-4DA3-9B94-FF50326B4435}"/>
              </c:ext>
            </c:extLst>
          </c:dPt>
          <c:dPt>
            <c:idx val="1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0E3-4DA3-9B94-FF50326B4435}"/>
              </c:ext>
            </c:extLst>
          </c:dPt>
          <c:val>
            <c:numRef>
              <c:f>Лист1!$G$5:$G$6</c:f>
              <c:numCache>
                <c:formatCode>#,##0.0</c:formatCode>
                <c:ptCount val="2"/>
                <c:pt idx="0">
                  <c:v>30.017930834732276</c:v>
                </c:pt>
                <c:pt idx="1">
                  <c:v>69.982069165267731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E3-4DA3-9B94-FF50326B4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8888888888889E-2"/>
          <c:y val="0.16708333333333394"/>
          <c:w val="0.93888888888889055"/>
          <c:h val="0.671457786526684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098034553640804"/>
          <c:w val="0.82161116789377564"/>
          <c:h val="0.849019654463596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2F-4B9D-B358-9548380B8A8F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B22F-4B9D-B358-9548380B8A8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22F-4B9D-B358-9548380B8A8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B22F-4B9D-B358-9548380B8A8F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22F-4B9D-B358-9548380B8A8F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B-B22F-4B9D-B358-9548380B8A8F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B22F-4B9D-B358-9548380B8A8F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B22F-4B9D-B358-9548380B8A8F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1-B22F-4B9D-B358-9548380B8A8F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3-B22F-4B9D-B358-9548380B8A8F}"/>
              </c:ext>
            </c:extLst>
          </c:dPt>
          <c:dPt>
            <c:idx val="1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B22F-4B9D-B358-9548380B8A8F}"/>
              </c:ext>
            </c:extLst>
          </c:dPt>
          <c:val>
            <c:numRef>
              <c:f>Лист1!$B$6:$B$16</c:f>
              <c:numCache>
                <c:formatCode>#,##0.00</c:formatCode>
                <c:ptCount val="11"/>
                <c:pt idx="0">
                  <c:v>63132191.200000003</c:v>
                </c:pt>
                <c:pt idx="1">
                  <c:v>3052700</c:v>
                </c:pt>
                <c:pt idx="2">
                  <c:v>8106600</c:v>
                </c:pt>
                <c:pt idx="3">
                  <c:v>149591276</c:v>
                </c:pt>
                <c:pt idx="4">
                  <c:v>99948287.599999994</c:v>
                </c:pt>
                <c:pt idx="5">
                  <c:v>2379660</c:v>
                </c:pt>
                <c:pt idx="6">
                  <c:v>838203760.5</c:v>
                </c:pt>
                <c:pt idx="7">
                  <c:v>70307544.299999997</c:v>
                </c:pt>
                <c:pt idx="8">
                  <c:v>55912076.600000001</c:v>
                </c:pt>
                <c:pt idx="9">
                  <c:v>1000000</c:v>
                </c:pt>
                <c:pt idx="10">
                  <c:v>169239200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22F-4B9D-B358-9548380B8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00488402280343"/>
          <c:y val="0.14062498178810326"/>
          <c:w val="0.49630270668171861"/>
          <c:h val="0.67434214743807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1-455B-47BD-B801-E0A572316172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17D-4F89-898A-9DC9E9F0D17C}"/>
              </c:ext>
            </c:extLst>
          </c:dPt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22.8</c:v>
                </c:pt>
                <c:pt idx="1">
                  <c:v>30.8</c:v>
                </c:pt>
                <c:pt idx="2">
                  <c:v>40.5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B-47BD-B801-E0A572316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617649296574813"/>
          <c:y val="0.49597162557350477"/>
          <c:w val="0.27071557924487277"/>
          <c:h val="0.47680649388643626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0.56698</cdr:x>
      <cdr:y>0.79738</cdr:y>
    </cdr:from>
    <cdr:to>
      <cdr:x>1</cdr:x>
      <cdr:y>0.9596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981200" y="1908589"/>
          <a:ext cx="1513114" cy="38829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2022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0.47547</cdr:x>
      <cdr:y>0.41118</cdr:y>
    </cdr:from>
    <cdr:to>
      <cdr:x>0.56376</cdr:x>
      <cdr:y>0.58882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24506" y="2116645"/>
          <a:ext cx="914423" cy="914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</a:rPr>
            <a:t>11,4</a:t>
          </a:r>
        </a:p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</a:rPr>
            <a:t> </a:t>
          </a:r>
          <a:r>
            <a:rPr lang="ru-RU" sz="2400" b="1" dirty="0" err="1">
              <a:solidFill>
                <a:schemeClr val="bg1"/>
              </a:solidFill>
            </a:rPr>
            <a:t>млн.руб</a:t>
          </a:r>
          <a:r>
            <a:rPr lang="ru-RU" sz="2400" b="1" dirty="0">
              <a:solidFill>
                <a:schemeClr val="bg1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0.27047</cdr:x>
      <cdr:y>0.31427</cdr:y>
    </cdr:from>
    <cdr:to>
      <cdr:x>0.35876</cdr:x>
      <cdr:y>0.4919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1307" y="1617800"/>
          <a:ext cx="914422" cy="91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chemeClr val="bg1"/>
              </a:solidFill>
            </a:rPr>
            <a:t>23,3 </a:t>
          </a:r>
        </a:p>
        <a:p xmlns:a="http://schemas.openxmlformats.org/drawingml/2006/main">
          <a:pPr algn="ctr"/>
          <a:r>
            <a:rPr lang="ru-RU" sz="2000" b="1" dirty="0" err="1">
              <a:solidFill>
                <a:schemeClr val="bg1"/>
              </a:solidFill>
            </a:rPr>
            <a:t>млн.руб</a:t>
          </a:r>
          <a:r>
            <a:rPr lang="ru-RU" sz="2000" b="1" dirty="0">
              <a:solidFill>
                <a:schemeClr val="bg1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0.5699</cdr:x>
      <cdr:y>0.08487</cdr:y>
    </cdr:from>
    <cdr:to>
      <cdr:x>0.67382</cdr:x>
      <cdr:y>0.30095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02424" y="436899"/>
          <a:ext cx="1076303" cy="1112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/>
            <a:t>48,0</a:t>
          </a:r>
        </a:p>
        <a:p xmlns:a="http://schemas.openxmlformats.org/drawingml/2006/main">
          <a:pPr algn="ctr"/>
          <a:r>
            <a:rPr lang="ru-RU" sz="2000" b="1" dirty="0" err="1"/>
            <a:t>млн.руб</a:t>
          </a:r>
          <a:r>
            <a:rPr lang="ru-RU" sz="2000" b="1" dirty="0"/>
            <a:t>.</a:t>
          </a:r>
        </a:p>
      </cdr:txBody>
    </cdr:sp>
  </cdr:relSizeAnchor>
  <cdr:relSizeAnchor xmlns:cdr="http://schemas.openxmlformats.org/drawingml/2006/chartDrawing">
    <cdr:from>
      <cdr:x>0.74869</cdr:x>
      <cdr:y>1.9426E-7</cdr:y>
    </cdr:from>
    <cdr:to>
      <cdr:x>0.98653</cdr:x>
      <cdr:y>0.35034</cdr:y>
    </cdr:to>
    <cdr:pic>
      <cdr:nvPicPr>
        <cdr:cNvPr id="6" name="Рисунок 5" descr="http://gov.cap.ru/UserFiles/photo/201705/29/Albom220826/img_0044.jpg">
          <a:extLst xmlns:a="http://schemas.openxmlformats.org/drawingml/2006/main">
            <a:ext uri="{FF2B5EF4-FFF2-40B4-BE49-F238E27FC236}">
              <a16:creationId xmlns:a16="http://schemas.microsoft.com/office/drawing/2014/main" id="{3F992921-FBF8-4088-BE07-1ED63EE0AC23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54186" y="1"/>
          <a:ext cx="2463336" cy="18034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90500">
            <a:schemeClr val="bg1"/>
          </a:glow>
        </a:effectLst>
      </cdr:spPr>
    </cdr:pic>
  </cdr:relSizeAnchor>
  <cdr:relSizeAnchor xmlns:cdr="http://schemas.openxmlformats.org/drawingml/2006/chartDrawing">
    <cdr:from>
      <cdr:x>0.35754</cdr:x>
      <cdr:y>0.03451</cdr:y>
    </cdr:from>
    <cdr:to>
      <cdr:x>0.44583</cdr:x>
      <cdr:y>0.21214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7690CFF-98C0-4941-83F8-DBA4E9703AAB}"/>
            </a:ext>
          </a:extLst>
        </cdr:cNvPr>
        <cdr:cNvSpPr txBox="1"/>
      </cdr:nvSpPr>
      <cdr:spPr>
        <a:xfrm xmlns:a="http://schemas.openxmlformats.org/drawingml/2006/main">
          <a:off x="3703007" y="177633"/>
          <a:ext cx="914422" cy="91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</a:rPr>
            <a:t>17,2 </a:t>
          </a:r>
        </a:p>
        <a:p xmlns:a="http://schemas.openxmlformats.org/drawingml/2006/main">
          <a:pPr algn="ctr"/>
          <a:r>
            <a:rPr lang="ru-RU" sz="2000" b="1" dirty="0" err="1">
              <a:solidFill>
                <a:schemeClr val="tx1"/>
              </a:solidFill>
            </a:rPr>
            <a:t>млн.руб</a:t>
          </a:r>
          <a:r>
            <a:rPr lang="ru-RU" sz="2000" b="1" dirty="0">
              <a:solidFill>
                <a:schemeClr val="tx1"/>
              </a:solidFill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B6D1E-D674-4A6E-8C66-EDD625EBB923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31A5E-2D08-4CAF-9653-5B75FD29A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1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9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6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цифры взять в рамку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7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цифры взять в рамку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4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цифры взять в рамку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9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74A8-CFF6-4CAC-A550-F337B71297E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47311-D750-4366-BE6C-4DB79067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0597B6-CBE4-4ACE-BCF7-80F2F352D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6FC4A-F5DC-43EB-BFE5-FDDE7AC9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C141F-73C8-4CCD-B057-1C8ED77A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66049-D94F-43CD-8231-46A89B0A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6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62D4D-6691-4DBE-8056-7C481A2F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61DF6F-4C5F-4C49-85A2-17BC9417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012F3-F7B3-47D4-B4F9-E3442F39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959FB-313F-499E-BAE7-1162E01A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EE7BB-22C4-4F5F-9713-CEE86339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D3A90D-5AB1-4699-83A4-1D89BA2A1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2B771A-B57B-42A3-A570-E75E732E5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57338-4D1D-4A82-82DF-1F5A2A33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90755-1F65-4029-938F-0EBEAB27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B23E5-510B-41C5-BDC8-DE29FEAA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4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135BE-B500-46F1-90E3-B7C604D6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ED0D33-0818-44EC-9F1B-CD187E7DB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4673C-8D65-430D-949F-78F5F7CE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A20A7-EE31-4E71-8DA6-33E93D54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9769B-CA29-49CB-ADE4-2B8A2DF7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1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42DF5-439E-4AA6-9176-6CCC09E1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3E8EE-7C19-49F8-9CCD-EE9B9ACE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AB7B4-1916-407F-BA68-F1DE3B79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3217F-5FC8-453B-B995-25B1CC17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2E449-C661-4BF1-AE34-3C4B4DFA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40268-BB61-47F3-BA02-18BE329B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A0DBF-ACB3-4279-9993-70BEC7013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046E24-2DC3-4EBD-8EBA-C54D5FF07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FDE1A-578E-4880-8AA5-34A2C831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4ADE1-23C7-4B61-862C-0BF25A82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455CBA-A1E6-4C2C-9EA5-D041BF74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2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162E4-9ED0-45EE-8DB2-C6151064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FCE4E-4115-4ABB-808A-0CA35B8B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F7E10C-415E-47AC-8DDB-B4D15A49F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C333E6-019D-4785-B224-2D1037F35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D1D950-DDDB-444A-8039-80719E150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BADAF8-C2B7-4461-82EF-E86BAE65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2001BD-4FBA-4D7D-B19C-027A376A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0385EE-7A6C-47D0-A1EC-56E35EA8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C5588-3472-49EB-93B9-2BE72142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28F818-897B-4998-95BA-69D3A653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402500-7560-4BCD-971E-81A03A01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ACD20-B0DD-454F-BF44-DB1ACD12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5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D1C88A-8455-479E-8211-D5C7B70C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DBB494-CA07-4867-999C-31C888C1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B10CE4-6FF3-445F-8DD5-FE14A366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2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BB7CA-01FB-4D03-8101-E19D5E1A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EBF7A-EAA7-48CD-98A8-BE30C1C7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0F0EFB-822B-4EBB-AFE0-9608C7F2D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5685B0-9F4F-46CC-A51A-CC79ED21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03BAEE-0AF8-4A7B-9687-13FFAE81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318DCF-95B0-4C3B-B947-3B660D63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9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92888-9B74-4D73-8C47-428B2BAD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7486FA-F599-4E73-BEBE-43C8D0CC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6D26A4-07A3-4830-BE02-AC688EA41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B36429-8924-4392-8C2D-5D0BEE10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B0DAF-1991-4C12-AA04-8E1CDF1D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D8F346-BA63-45DB-995E-A2F4ADBD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7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5D237-BE43-4344-AF4F-6A72C006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322E-FF06-491A-A44F-541C4436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E974C-8781-4042-8C5F-A80638DD4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EDC0-C07A-4876-B4EA-D54A6320E3F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8ECD4-7C0E-4A32-BF70-D6DF287EA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344FA-1BB6-42A7-8131-55DBAACEA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0299" y="143933"/>
            <a:ext cx="11378368" cy="62484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 бюджета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Чебоксарского района на 2022 год и на плановый период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2023 и 2024 годов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4" y="278013"/>
            <a:ext cx="1247620" cy="15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2651" y="1426942"/>
            <a:ext cx="11706447" cy="4893647"/>
          </a:xfrm>
          <a:prstGeom prst="rect">
            <a:avLst/>
          </a:prstGeo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9933"/>
                </a:solidFill>
              </a:rPr>
              <a:t>Общегосударственные вопросы – 4,3%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Национальная  оборона – 0,2%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Национальная безопасность и правоохранительная деятельность - 0,6%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Национальная экономика – 10,2%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Жилищно-коммунальное хозяйство – 6,8%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Охрана окружающей среды – 0,2%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92D050"/>
                </a:solidFill>
              </a:rPr>
              <a:t>Образование – 57,4%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Культура и кинематография – 4,8%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F0"/>
                </a:solidFill>
              </a:rPr>
              <a:t>Социальная политика – 3,8%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</a:rPr>
              <a:t>Физическая культура и спорт – 0,1%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Межбюджетные трансферты – 11,6%</a:t>
            </a: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3374558-8369-4FF9-BCCF-1FA8D46C732E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Расходы бюджета 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Чебоксарского района на 2022 год, млн. руб.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F0797F-A13C-4E5B-839D-ABBD51B78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19177787"/>
              </p:ext>
            </p:extLst>
          </p:nvPr>
        </p:nvGraphicFramePr>
        <p:xfrm>
          <a:off x="5797829" y="1360967"/>
          <a:ext cx="6193442" cy="698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5D4CAAE1-D2E3-4230-B52E-0E4597C6A58F}"/>
              </a:ext>
            </a:extLst>
          </p:cNvPr>
          <p:cNvSpPr/>
          <p:nvPr/>
        </p:nvSpPr>
        <p:spPr>
          <a:xfrm>
            <a:off x="7912721" y="4995798"/>
            <a:ext cx="1251857" cy="511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60,4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%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96000" y="3469758"/>
            <a:ext cx="1251857" cy="511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4,8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%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61214" y="2837441"/>
            <a:ext cx="1163492" cy="511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11,6 %</a:t>
            </a:r>
          </a:p>
        </p:txBody>
      </p:sp>
      <p:sp>
        <p:nvSpPr>
          <p:cNvPr id="13" name="Овал 12"/>
          <p:cNvSpPr/>
          <p:nvPr/>
        </p:nvSpPr>
        <p:spPr>
          <a:xfrm>
            <a:off x="9582664" y="3157123"/>
            <a:ext cx="1163492" cy="4100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10,2 %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494CF6F-AA97-416A-8E26-D893060B82D4}"/>
              </a:ext>
            </a:extLst>
          </p:cNvPr>
          <p:cNvSpPr/>
          <p:nvPr/>
        </p:nvSpPr>
        <p:spPr>
          <a:xfrm>
            <a:off x="8680325" y="2681218"/>
            <a:ext cx="1075858" cy="52622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4,3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%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49BBB4F-7404-4420-9460-44A4323FF993}"/>
              </a:ext>
            </a:extLst>
          </p:cNvPr>
          <p:cNvSpPr/>
          <p:nvPr/>
        </p:nvSpPr>
        <p:spPr>
          <a:xfrm>
            <a:off x="10305677" y="3469758"/>
            <a:ext cx="1163492" cy="4100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6,8 %</a:t>
            </a:r>
          </a:p>
        </p:txBody>
      </p:sp>
    </p:spTree>
    <p:extLst>
      <p:ext uri="{BB962C8B-B14F-4D97-AF65-F5344CB8AC3E}">
        <p14:creationId xmlns:p14="http://schemas.microsoft.com/office/powerpoint/2010/main" val="86148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Расходы бюджета 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Чебоксарского района на 2022 год, млн.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41264"/>
              </p:ext>
            </p:extLst>
          </p:nvPr>
        </p:nvGraphicFramePr>
        <p:xfrm>
          <a:off x="524773" y="1321724"/>
          <a:ext cx="11278952" cy="5401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0447">
                  <a:extLst>
                    <a:ext uri="{9D8B030D-6E8A-4147-A177-3AD203B41FA5}">
                      <a16:colId xmlns:a16="http://schemas.microsoft.com/office/drawing/2014/main" val="3694330925"/>
                    </a:ext>
                  </a:extLst>
                </a:gridCol>
                <a:gridCol w="1497918">
                  <a:extLst>
                    <a:ext uri="{9D8B030D-6E8A-4147-A177-3AD203B41FA5}">
                      <a16:colId xmlns:a16="http://schemas.microsoft.com/office/drawing/2014/main" val="4142983446"/>
                    </a:ext>
                  </a:extLst>
                </a:gridCol>
                <a:gridCol w="2204637">
                  <a:extLst>
                    <a:ext uri="{9D8B030D-6E8A-4147-A177-3AD203B41FA5}">
                      <a16:colId xmlns:a16="http://schemas.microsoft.com/office/drawing/2014/main" val="2834379107"/>
                    </a:ext>
                  </a:extLst>
                </a:gridCol>
                <a:gridCol w="1505296">
                  <a:extLst>
                    <a:ext uri="{9D8B030D-6E8A-4147-A177-3AD203B41FA5}">
                      <a16:colId xmlns:a16="http://schemas.microsoft.com/office/drawing/2014/main" val="608983809"/>
                    </a:ext>
                  </a:extLst>
                </a:gridCol>
                <a:gridCol w="1780654">
                  <a:extLst>
                    <a:ext uri="{9D8B030D-6E8A-4147-A177-3AD203B41FA5}">
                      <a16:colId xmlns:a16="http://schemas.microsoft.com/office/drawing/2014/main" val="3859514633"/>
                    </a:ext>
                  </a:extLst>
                </a:gridCol>
              </a:tblGrid>
              <a:tr h="587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2020 год     (отчет)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(план на 01.11.2021)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2022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рост (снижение)    к 2021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27842"/>
                  </a:ext>
                </a:extLst>
              </a:tr>
              <a:tr h="421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1 427,7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2 094,8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1 460,9 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 -633,9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5625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</a:rPr>
                        <a:t>в том числе: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8904223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65,1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63,1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-4,5 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77588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Национальная оборона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3,0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+0,3 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9731830"/>
                  </a:ext>
                </a:extLst>
              </a:tr>
              <a:tr h="61263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6,7 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8,1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0 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55774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149,9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149,6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 -259,4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0973072"/>
                  </a:ext>
                </a:extLst>
              </a:tr>
              <a:tr h="1579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161,4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215,7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99,9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 -115,8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87184"/>
                  </a:ext>
                </a:extLst>
              </a:tr>
              <a:tr h="1579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Образование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718,4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1 022,8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838,2 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 -184,6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9179568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105,7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 85,2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70,3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 -14,9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62168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Социальная политика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49,4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 78,3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55,9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-22,4 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5123899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28,1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 15,4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1,0</a:t>
                      </a:r>
                      <a:endParaRPr lang="ru-RU" sz="20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-14,4 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12069"/>
                  </a:ext>
                </a:extLst>
              </a:tr>
              <a:tr h="59322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Межбюджетные трансферты поселениям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136,7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 187,1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169,2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-17,9 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15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99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A6D1EC35-75F3-453B-943D-01BC9430F51E}"/>
              </a:ext>
            </a:extLst>
          </p:cNvPr>
          <p:cNvSpPr/>
          <p:nvPr/>
        </p:nvSpPr>
        <p:spPr>
          <a:xfrm>
            <a:off x="4818098" y="1593979"/>
            <a:ext cx="3355408" cy="2883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Социальная политика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55,9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25B4441-8C2D-4393-BA69-C09EA457372C}"/>
              </a:ext>
            </a:extLst>
          </p:cNvPr>
          <p:cNvSpPr/>
          <p:nvPr/>
        </p:nvSpPr>
        <p:spPr>
          <a:xfrm>
            <a:off x="370843" y="1304385"/>
            <a:ext cx="3859481" cy="36558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Образование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838,2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A77596D-3680-4379-A2E4-143B98F73F88}"/>
              </a:ext>
            </a:extLst>
          </p:cNvPr>
          <p:cNvSpPr/>
          <p:nvPr/>
        </p:nvSpPr>
        <p:spPr>
          <a:xfrm>
            <a:off x="8761280" y="1690360"/>
            <a:ext cx="2882900" cy="26911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Культура и спорт </a:t>
            </a:r>
            <a:r>
              <a:rPr lang="ru-RU" sz="3600" b="1" dirty="0">
                <a:solidFill>
                  <a:srgbClr val="FF0000"/>
                </a:solidFill>
              </a:rPr>
              <a:t>70,3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BA2EB4-49C4-42B2-9E36-D936B6AF403B}"/>
              </a:ext>
            </a:extLst>
          </p:cNvPr>
          <p:cNvSpPr/>
          <p:nvPr/>
        </p:nvSpPr>
        <p:spPr>
          <a:xfrm>
            <a:off x="1733797" y="267634"/>
            <a:ext cx="952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Социально-культурная сфера,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endParaRPr lang="ru-RU" sz="135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0C0B58-CCBE-49D2-9E0C-1DDAACC524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32" y="4515588"/>
            <a:ext cx="2159965" cy="149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627FA3-4397-41D6-9E45-5A10945ED1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1" y="5154764"/>
            <a:ext cx="2228851" cy="14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484068-F76F-4693-92A9-7CAE19EE4155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Социально-культурная сфера на 2022 год, млн. руб.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067B37-780D-43CB-8975-C3DFAF123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B69B69-FB27-4A1A-BC6A-D1159AACF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30" y="4750488"/>
            <a:ext cx="2761542" cy="183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000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341594" y="1413663"/>
            <a:ext cx="11596406" cy="42783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1. Обеспечение выполнения функций муниципальных учреждений – </a:t>
            </a:r>
            <a:r>
              <a:rPr lang="ru-RU" sz="2400" b="1" dirty="0">
                <a:solidFill>
                  <a:srgbClr val="FF0000"/>
                </a:solidFill>
              </a:rPr>
              <a:t>716,1</a:t>
            </a:r>
            <a:r>
              <a:rPr lang="ru-RU" sz="2000" dirty="0"/>
              <a:t> млн. руб.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16194" y="1949203"/>
            <a:ext cx="11596406" cy="811065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2. Мероприятия по противопожарной безопасности и антитеррористической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защищенности  </a:t>
            </a:r>
            <a:r>
              <a:rPr lang="ru-RU" sz="2000" dirty="0"/>
              <a:t> – </a:t>
            </a:r>
            <a:r>
              <a:rPr lang="ru-RU" sz="2400" b="1" dirty="0">
                <a:solidFill>
                  <a:srgbClr val="FF0000"/>
                </a:solidFill>
              </a:rPr>
              <a:t>10,4</a:t>
            </a:r>
            <a:r>
              <a:rPr lang="ru-RU" sz="2000" dirty="0"/>
              <a:t> млн. руб.</a:t>
            </a: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316194" y="2867970"/>
            <a:ext cx="11621806" cy="811065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3. Организация отдыха детей в каникулярный период и организация  льготного питания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детей в общеобразовательных учреждениях, поддержка молодежи </a:t>
            </a:r>
            <a:r>
              <a:rPr lang="ru-RU" sz="2000" dirty="0"/>
              <a:t>– </a:t>
            </a:r>
            <a:r>
              <a:rPr lang="ru-RU" sz="2400" b="1" dirty="0">
                <a:solidFill>
                  <a:srgbClr val="FF0000"/>
                </a:solidFill>
              </a:rPr>
              <a:t>7,2</a:t>
            </a:r>
            <a:r>
              <a:rPr lang="ru-RU" sz="2000" dirty="0"/>
              <a:t> млн. руб.</a:t>
            </a: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316194" y="3771396"/>
            <a:ext cx="11579264" cy="663871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4. Совершенствование материально-технической базы, строительство, ремонт и содержание объектов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 коммунального хозяйства, зданий, сооружений </a:t>
            </a:r>
            <a:r>
              <a:rPr lang="ru-RU" sz="1650" dirty="0"/>
              <a:t>– </a:t>
            </a:r>
            <a:r>
              <a:rPr lang="ru-RU" sz="2400" b="1" dirty="0">
                <a:solidFill>
                  <a:srgbClr val="FF0000"/>
                </a:solidFill>
              </a:rPr>
              <a:t>18,6</a:t>
            </a:r>
            <a:r>
              <a:rPr lang="ru-RU" sz="2000" dirty="0"/>
              <a:t> млн.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/>
              <a:t>руб.</a:t>
            </a: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290557" y="5851098"/>
            <a:ext cx="11592201" cy="811065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7. Создание условий для занятий физической культурой и спортом (ремонт спортзалов) – </a:t>
            </a:r>
            <a:r>
              <a:rPr lang="ru-RU" sz="2400" b="1" dirty="0">
                <a:solidFill>
                  <a:srgbClr val="FF0000"/>
                </a:solidFill>
              </a:rPr>
              <a:t>8,8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млн. руб.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576" y="223882"/>
            <a:ext cx="6354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bg1"/>
                </a:solidFill>
              </a:rPr>
              <a:t>Образование</a:t>
            </a:r>
            <a:r>
              <a:rPr lang="ru-RU" sz="3600" u="sng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(696,4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8DD738-9B64-4B70-84E7-E7C6FB4679E9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Расходы по разделу «Образование»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 на 2022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672CD7-E346-4794-A8F4-62BC8B3E6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15" name="Прямоугольник с одним вырезанным углом 11">
            <a:extLst>
              <a:ext uri="{FF2B5EF4-FFF2-40B4-BE49-F238E27FC236}">
                <a16:creationId xmlns:a16="http://schemas.microsoft.com/office/drawing/2014/main" id="{57F58533-EA74-4498-A8B1-5A19D307B048}"/>
              </a:ext>
            </a:extLst>
          </p:cNvPr>
          <p:cNvSpPr/>
          <p:nvPr/>
        </p:nvSpPr>
        <p:spPr>
          <a:xfrm>
            <a:off x="316194" y="4544752"/>
            <a:ext cx="11609106" cy="620842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5. Организация горячего питания детей из многодетных малоимущих семей  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и начальных классов</a:t>
            </a:r>
            <a:r>
              <a:rPr lang="ru-RU" sz="2000" dirty="0"/>
              <a:t>– </a:t>
            </a:r>
            <a:r>
              <a:rPr lang="ru-RU" sz="2400" b="1" dirty="0">
                <a:solidFill>
                  <a:srgbClr val="FF0000"/>
                </a:solidFill>
              </a:rPr>
              <a:t>36,8</a:t>
            </a:r>
            <a:r>
              <a:rPr lang="ru-RU" sz="2000" dirty="0"/>
              <a:t> млн. руб.</a:t>
            </a:r>
          </a:p>
        </p:txBody>
      </p:sp>
      <p:sp>
        <p:nvSpPr>
          <p:cNvPr id="16" name="Прямоугольник с одним вырезанным углом 11">
            <a:extLst>
              <a:ext uri="{FF2B5EF4-FFF2-40B4-BE49-F238E27FC236}">
                <a16:creationId xmlns:a16="http://schemas.microsoft.com/office/drawing/2014/main" id="{D279A08E-A0F2-47F1-9618-43BD850C7FE9}"/>
              </a:ext>
            </a:extLst>
          </p:cNvPr>
          <p:cNvSpPr/>
          <p:nvPr/>
        </p:nvSpPr>
        <p:spPr>
          <a:xfrm>
            <a:off x="294711" y="5267994"/>
            <a:ext cx="11643289" cy="480703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6. Выплаты за классное руководство </a:t>
            </a:r>
            <a:r>
              <a:rPr lang="ru-RU" sz="2000" dirty="0"/>
              <a:t>– </a:t>
            </a:r>
            <a:r>
              <a:rPr lang="ru-RU" sz="2400" b="1" dirty="0">
                <a:solidFill>
                  <a:srgbClr val="FF0000"/>
                </a:solidFill>
              </a:rPr>
              <a:t>25,3</a:t>
            </a:r>
            <a:r>
              <a:rPr lang="ru-RU" sz="2000" dirty="0"/>
              <a:t>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21943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6637" y="0"/>
            <a:ext cx="9613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Национальная безопасность 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правоохранительная деятельность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025926" y="1312985"/>
            <a:ext cx="5707349" cy="605700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500" kern="1200" dirty="0"/>
              <a:t>ЕДДС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491262" y="1272137"/>
            <a:ext cx="1422172" cy="646547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accent1">
                    <a:lumMod val="50000"/>
                  </a:schemeClr>
                </a:solidFill>
              </a:rPr>
              <a:t>2117,7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025926" y="1996349"/>
            <a:ext cx="5707349" cy="679682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kern="1200" dirty="0"/>
              <a:t>Добровольные народные дружины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91262" y="2012473"/>
            <a:ext cx="1422172" cy="647435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accent1">
                    <a:lumMod val="50000"/>
                  </a:schemeClr>
                </a:solidFill>
              </a:rPr>
              <a:t>270,0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025926" y="2737180"/>
            <a:ext cx="5707349" cy="665748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kern="1200" dirty="0"/>
              <a:t>Снижение преступности среди детей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91262" y="2734043"/>
            <a:ext cx="1422172" cy="650434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accent1">
                    <a:lumMod val="50000"/>
                  </a:schemeClr>
                </a:solidFill>
              </a:rPr>
              <a:t>20,0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025926" y="3500769"/>
            <a:ext cx="5707349" cy="634881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kern="1200" dirty="0"/>
              <a:t>Агитматериалы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91262" y="3482217"/>
            <a:ext cx="1422172" cy="653433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accent1">
                    <a:lumMod val="50000"/>
                  </a:schemeClr>
                </a:solidFill>
              </a:rPr>
              <a:t>20,0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2025926" y="4260073"/>
            <a:ext cx="5707349" cy="621978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300" kern="1200" dirty="0"/>
              <a:t>Антинаркотические мероприятия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491262" y="4233390"/>
            <a:ext cx="1422172" cy="639499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accent1">
                    <a:lumMod val="50000"/>
                  </a:schemeClr>
                </a:solidFill>
              </a:rPr>
              <a:t>20,0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2025926" y="5006474"/>
            <a:ext cx="5707349" cy="666279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300" kern="1200" dirty="0"/>
              <a:t>Безопасный город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491262" y="4970629"/>
            <a:ext cx="1422172" cy="691028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accent1">
                    <a:lumMod val="50000"/>
                  </a:schemeClr>
                </a:solidFill>
              </a:rPr>
              <a:t>3 000,0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8063346" y="1418810"/>
            <a:ext cx="3485188" cy="4981991"/>
            <a:chOff x="0" y="896417"/>
            <a:chExt cx="2411306" cy="81433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896417"/>
              <a:ext cx="2411306" cy="8143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9753" y="936170"/>
              <a:ext cx="2331800" cy="7348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1" tIns="78105" rIns="156211" bIns="78105" numCol="1" spcCol="1270" anchor="ctr" anchorCtr="0">
              <a:noAutofit/>
            </a:bodyPr>
            <a:lstStyle/>
            <a:p>
              <a:pPr algn="ctr" defTabSz="182240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100" dirty="0"/>
                <a:t>Безопасность населения </a:t>
              </a:r>
            </a:p>
            <a:p>
              <a:pPr algn="ctr" defTabSz="1822405">
                <a:spcBef>
                  <a:spcPct val="0"/>
                </a:spcBef>
              </a:pPr>
              <a:r>
                <a:rPr lang="ru-RU" sz="4100" b="1" dirty="0">
                  <a:solidFill>
                    <a:schemeClr val="bg1"/>
                  </a:solidFill>
                </a:rPr>
                <a:t>5,6 </a:t>
              </a:r>
            </a:p>
            <a:p>
              <a:pPr algn="ctr" defTabSz="1822405">
                <a:spcBef>
                  <a:spcPct val="0"/>
                </a:spcBef>
              </a:pPr>
              <a:r>
                <a:rPr lang="ru-RU" sz="4100" b="1" dirty="0">
                  <a:solidFill>
                    <a:schemeClr val="bg1"/>
                  </a:solidFill>
                </a:rPr>
                <a:t>млн. руб.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Расходы по разделу «Правоохранительная деятельность»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 на 2022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491262" y="5759397"/>
            <a:ext cx="1422172" cy="691028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accent1">
                    <a:lumMod val="50000"/>
                  </a:schemeClr>
                </a:solidFill>
              </a:rPr>
              <a:t>200,0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2025926" y="5734522"/>
            <a:ext cx="5707349" cy="666279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300" kern="1200" dirty="0"/>
              <a:t>Антитеррористические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3130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19" y="1591780"/>
            <a:ext cx="2327842" cy="143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33" y="1590560"/>
            <a:ext cx="2229203" cy="1440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2" y="1517914"/>
            <a:ext cx="2347735" cy="151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3930" y="3355181"/>
            <a:ext cx="2376137" cy="251530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Регулирование численности безнадзорных животны</a:t>
            </a:r>
            <a:r>
              <a:rPr lang="ru-RU" sz="2000" dirty="0">
                <a:solidFill>
                  <a:schemeClr val="tx1"/>
                </a:solidFill>
              </a:rPr>
              <a:t>х – </a:t>
            </a:r>
          </a:p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1,07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u="sng" dirty="0" err="1">
                <a:solidFill>
                  <a:srgbClr val="FF0000"/>
                </a:solidFill>
              </a:rPr>
              <a:t>млн.руб</a:t>
            </a:r>
            <a:r>
              <a:rPr lang="ru-RU" sz="24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16132" y="3314333"/>
            <a:ext cx="2108201" cy="251530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Дорожное хозяйство -</a:t>
            </a:r>
            <a:r>
              <a:rPr lang="ru-RU" sz="2800" b="1" u="sng" dirty="0">
                <a:solidFill>
                  <a:srgbClr val="FF0000"/>
                </a:solidFill>
              </a:rPr>
              <a:t>146,2</a:t>
            </a:r>
            <a:r>
              <a:rPr lang="ru-RU" sz="2400" u="sng" dirty="0">
                <a:solidFill>
                  <a:srgbClr val="FF0000"/>
                </a:solidFill>
              </a:rPr>
              <a:t> млн.руб</a:t>
            </a:r>
            <a:r>
              <a:rPr lang="ru-RU" sz="20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391013" y="3355181"/>
            <a:ext cx="2226241" cy="251530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Землеустроительные (кадастровые) работы –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1,4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u="sng" dirty="0" err="1">
                <a:solidFill>
                  <a:srgbClr val="FF0000"/>
                </a:solidFill>
              </a:rPr>
              <a:t>млн.руб</a:t>
            </a:r>
            <a:r>
              <a:rPr lang="ru-RU" sz="24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6496" y="218986"/>
            <a:ext cx="8695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bg1"/>
                </a:solidFill>
              </a:rPr>
              <a:t>Национальная экономика </a:t>
            </a:r>
            <a:r>
              <a:rPr lang="ru-RU" sz="3600" dirty="0">
                <a:solidFill>
                  <a:schemeClr val="bg1"/>
                </a:solidFill>
              </a:rPr>
              <a:t>(109,8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.)</a:t>
            </a:r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4491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Расходы по разделу «Национальная экономика» 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на 2022 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33" y="1517914"/>
            <a:ext cx="2391962" cy="1513153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368498" y="3314332"/>
            <a:ext cx="2140432" cy="251530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Борьба с борщевиком Сосновского -</a:t>
            </a:r>
            <a:r>
              <a:rPr lang="ru-RU" sz="2800" b="1" u="sng" dirty="0">
                <a:solidFill>
                  <a:srgbClr val="FF0000"/>
                </a:solidFill>
              </a:rPr>
              <a:t>0,6</a:t>
            </a:r>
            <a:r>
              <a:rPr lang="ru-RU" sz="2400" u="sng" dirty="0">
                <a:solidFill>
                  <a:srgbClr val="FF0000"/>
                </a:solidFill>
              </a:rPr>
              <a:t>       млн.руб</a:t>
            </a:r>
            <a:r>
              <a:rPr lang="ru-RU" sz="2000" u="sng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97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951" y="215337"/>
            <a:ext cx="10466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bg1"/>
                </a:solidFill>
              </a:rPr>
              <a:t>Жилищно-коммунальное хозяйство </a:t>
            </a:r>
            <a:r>
              <a:rPr lang="ru-RU" sz="3600" dirty="0">
                <a:solidFill>
                  <a:schemeClr val="bg1"/>
                </a:solidFill>
              </a:rPr>
              <a:t>(36,7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.)</a:t>
            </a:r>
          </a:p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49755393"/>
              </p:ext>
            </p:extLst>
          </p:nvPr>
        </p:nvGraphicFramePr>
        <p:xfrm>
          <a:off x="917482" y="1354004"/>
          <a:ext cx="10357036" cy="514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3D5D0-6E78-4035-8940-5008A423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0" y="4612651"/>
            <a:ext cx="2693565" cy="1851213"/>
          </a:xfrm>
          <a:prstGeom prst="rect">
            <a:avLst/>
          </a:prstGeom>
          <a:effectLst>
            <a:glow rad="381000">
              <a:schemeClr val="bg1"/>
            </a:glow>
          </a:effectLst>
        </p:spPr>
      </p:pic>
      <p:pic>
        <p:nvPicPr>
          <p:cNvPr id="14" name="Рисунок 13" descr="H:\foto_ЖКХ\2017\11\16 БМК\IMG_7455.JPG">
            <a:extLst>
              <a:ext uri="{FF2B5EF4-FFF2-40B4-BE49-F238E27FC236}">
                <a16:creationId xmlns:a16="http://schemas.microsoft.com/office/drawing/2014/main" id="{60A7E2FD-8CCA-4C1E-8AD0-F4BB30D72E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5" y="1319742"/>
            <a:ext cx="2463336" cy="1803468"/>
          </a:xfrm>
          <a:prstGeom prst="rect">
            <a:avLst/>
          </a:prstGeom>
          <a:noFill/>
          <a:ln>
            <a:noFill/>
          </a:ln>
          <a:effectLst>
            <a:glow rad="393700">
              <a:schemeClr val="bg1"/>
            </a:glow>
            <a:softEdge rad="127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A2A358-FDDF-4EEC-A6AA-CB680AD6C2B8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Расходы по разделу «Жилищно-коммунальное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хозяйство» на 2022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282F30-D990-495D-8F05-1AB34A979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9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2551" y="3178323"/>
            <a:ext cx="2480469" cy="10283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2552" y="1850245"/>
            <a:ext cx="2480469" cy="9400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549" y="4774803"/>
            <a:ext cx="2480471" cy="1002745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Дефицит (Профицит)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34911" y="4774802"/>
            <a:ext cx="1909926" cy="10027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0,0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34911" y="3178322"/>
            <a:ext cx="1909926" cy="10283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1 460,9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34913" y="1850247"/>
            <a:ext cx="1909924" cy="9400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1 460,9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7902" y="156230"/>
            <a:ext cx="5931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Проект бюджета на 2020 год</a:t>
            </a:r>
            <a:endParaRPr lang="ru-RU" sz="3600" dirty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dirty="0">
                <a:solidFill>
                  <a:schemeClr val="tx1"/>
                </a:solidFill>
              </a:rPr>
              <a:t>Проект бюджета Чебоксарского района 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dirty="0">
                <a:solidFill>
                  <a:schemeClr val="tx1"/>
                </a:solidFill>
              </a:rPr>
              <a:t>на 2022-2024 годы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83992" y="4774805"/>
            <a:ext cx="1909926" cy="10027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0,0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83992" y="3178323"/>
            <a:ext cx="1909926" cy="10283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1 318,6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83993" y="1850247"/>
            <a:ext cx="1909924" cy="9400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1 318,6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833073" y="4774800"/>
            <a:ext cx="1909926" cy="10027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0,0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833073" y="3178322"/>
            <a:ext cx="1909926" cy="10283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1 299,5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833073" y="1850245"/>
            <a:ext cx="1909924" cy="9400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1 299,5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0406" y="1291256"/>
            <a:ext cx="1538936" cy="390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6A1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2022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03031" y="1282150"/>
            <a:ext cx="1271848" cy="390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6A1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2023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49206" y="1282150"/>
            <a:ext cx="1271848" cy="390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6A1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073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25" y="1295400"/>
            <a:ext cx="11953842" cy="5494867"/>
          </a:xfrm>
          <a:prstGeom prst="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07525" y="2815356"/>
            <a:ext cx="9387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     Спасибо за внимание!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68CFA7-D25E-4A69-AD7E-CE23F4C4C1C9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4ED85-83BA-4B03-AFDD-0050B05E9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9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92209" y="2789357"/>
            <a:ext cx="2117371" cy="1905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Основы разработки проекта бюджета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83315" y="1687592"/>
            <a:ext cx="6560457" cy="811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Требования Бюджетного кодекса                                      Российской Федерации</a:t>
            </a:r>
          </a:p>
        </p:txBody>
      </p:sp>
      <p:cxnSp>
        <p:nvCxnSpPr>
          <p:cNvPr id="13" name="Прямая соединительная линия 12"/>
          <p:cNvCxnSpPr>
            <a:stCxn id="10" idx="3"/>
          </p:cNvCxnSpPr>
          <p:nvPr/>
        </p:nvCxnSpPr>
        <p:spPr>
          <a:xfrm>
            <a:off x="2809579" y="3742203"/>
            <a:ext cx="688364" cy="2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4383315" y="2710264"/>
            <a:ext cx="6560457" cy="811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Законодательство Российской Федерации,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Чувашской Республики и Чебоксарского района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83313" y="3742203"/>
            <a:ext cx="6560457" cy="8733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Показатели прогноза социально-экономического развития Чебоксарского района на 2022-2024 годы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83313" y="4914437"/>
            <a:ext cx="6560457" cy="1003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Основные направления бюджетной политики Чебоксарского района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83428" y="2057757"/>
            <a:ext cx="29029" cy="3368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97943" y="3002008"/>
            <a:ext cx="844620" cy="3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12457" y="4149407"/>
            <a:ext cx="870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483430" y="2051863"/>
            <a:ext cx="860807" cy="5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512458" y="5416341"/>
            <a:ext cx="830105" cy="10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1690" y="128187"/>
            <a:ext cx="10656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Основы разработки проекта бюджета Чебоксарского района             на 2020 год и на плановый период 2021 и 2022 годов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Основы разработки проекта бюджета Чебоксарского района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           на 2022 год и на плановый период 2023 и 2024 годов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089677" y="2446810"/>
            <a:ext cx="1524000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1 299 539,1</a:t>
            </a: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8094733" y="3083368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408 638,2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8127390" y="3719926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890 900,9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8138274" y="4382844"/>
            <a:ext cx="1524000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1 299 539,1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8138275" y="5125752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21 657,8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8138274" y="5779331"/>
            <a:ext cx="1524000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0,0</a:t>
            </a: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 flipV="1">
            <a:off x="3198177" y="4320111"/>
            <a:ext cx="6880175" cy="2621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152400"/>
            <a:ext cx="10482943" cy="762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характеристики проекта бюджета Чебоксарского района </a:t>
            </a:r>
            <a:b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2022 год и на плановый период 2023 и 2024 годов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3176406" y="5691711"/>
            <a:ext cx="6880175" cy="2621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187291" y="6421054"/>
            <a:ext cx="6880175" cy="2621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537858" y="2422273"/>
            <a:ext cx="1546773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1 460 873,4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833125" y="2440813"/>
            <a:ext cx="1524000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1 318 634,4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27973" y="3063419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409 568,0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33125" y="3063419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419 369,9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527973" y="3732634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1 051 305,3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827681" y="3736110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899 264,4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27974" y="4384666"/>
            <a:ext cx="1524000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1 460 873,4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827681" y="4382844"/>
            <a:ext cx="1524000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1 318 634,4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527973" y="5138460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Х</a:t>
            </a:r>
            <a:endParaRPr lang="ru-RU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27681" y="5142185"/>
            <a:ext cx="1524000" cy="4854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10 693,9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827681" y="5799555"/>
            <a:ext cx="1524000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0,0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90803" y="2275541"/>
            <a:ext cx="2390422" cy="653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Доходы - всего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234717" y="3119253"/>
            <a:ext cx="1941689" cy="575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Налоговые и неналоговые доходы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295993" y="3704183"/>
            <a:ext cx="1941689" cy="575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88451" y="4357842"/>
            <a:ext cx="2368648" cy="6313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Расходы- всего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306682" y="5071225"/>
            <a:ext cx="1941689" cy="6204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Условно утверждаемые расходы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34216" y="5691711"/>
            <a:ext cx="2390417" cy="6313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Профицит(+)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353037" y="1588257"/>
            <a:ext cx="1941689" cy="5757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645648" y="1588257"/>
            <a:ext cx="1941689" cy="5757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2023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885888" y="1672755"/>
            <a:ext cx="1941689" cy="5757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2024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527972" y="5808027"/>
            <a:ext cx="1524000" cy="485423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0,0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641871" y="1541127"/>
            <a:ext cx="5727940" cy="428460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noFill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35822" y="1723327"/>
            <a:ext cx="8212667" cy="6592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Проект Закона Чувашской Республики «О республиканском бюджете на 2022 год и на плановый период 2023 и 2024 годов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35822" y="2644479"/>
            <a:ext cx="8212666" cy="817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Прогнозные показатели МИФНС России по Чувашии № 5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 и других главных администраторов доходов бюджета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39533" y="3776341"/>
            <a:ext cx="8212667" cy="940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Установленные Законом Чувашской Республики  дополнительные нормативы отчислений в бюджеты муниципальных образований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39533" y="5034212"/>
            <a:ext cx="8212667" cy="6111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Оценка исполнения бюджета района по доходам в текущем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1511" y="4722080"/>
            <a:ext cx="1769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Основы                                    формирования                                     доходов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1511" y="170917"/>
            <a:ext cx="10297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Основы формирования доходов бюджета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Чебоксарского 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Подходы к формированию доходной части проекта бюджета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Чебоксарского района на 2022-2024 годы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056454220"/>
              </p:ext>
            </p:extLst>
          </p:nvPr>
        </p:nvGraphicFramePr>
        <p:xfrm>
          <a:off x="6826685" y="3720230"/>
          <a:ext cx="5230636" cy="313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52400"/>
            <a:ext cx="11273366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доходов бюджета Чебоксарского района </a:t>
            </a:r>
            <a:b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2022-2024 годы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130909"/>
              </p:ext>
            </p:extLst>
          </p:nvPr>
        </p:nvGraphicFramePr>
        <p:xfrm>
          <a:off x="-288037" y="2341355"/>
          <a:ext cx="4122058" cy="273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483134" y="1371381"/>
          <a:ext cx="3659366" cy="241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0072" y="5327609"/>
            <a:ext cx="635000" cy="3429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072" y="6089609"/>
            <a:ext cx="635000" cy="3429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23672" y="6089609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- Налоговые и неналоговые доходы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3672" y="53276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- Межбюджетные трансферты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292978" y="964377"/>
          <a:ext cx="3144358" cy="190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" y="80255"/>
            <a:ext cx="827550" cy="1033289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8244103" y="3202387"/>
            <a:ext cx="2709084" cy="5055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доходы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18069" y="3202387"/>
            <a:ext cx="1274909" cy="4007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373760" y="2536400"/>
            <a:ext cx="1368377" cy="4007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год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164848" y="1295599"/>
            <a:ext cx="1193641" cy="451783"/>
          </a:xfrm>
          <a:prstGeom prst="roundRect">
            <a:avLst/>
          </a:prstGeom>
          <a:solidFill>
            <a:srgbClr val="D0AF7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31,0 %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92978" y="2126522"/>
            <a:ext cx="1270984" cy="432171"/>
          </a:xfrm>
          <a:prstGeom prst="roundRect">
            <a:avLst/>
          </a:prstGeom>
          <a:solidFill>
            <a:srgbClr val="D0AF7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69 %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9672" y="3953043"/>
            <a:ext cx="102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млн.руб</a:t>
            </a:r>
            <a:r>
              <a:rPr lang="ru-RU" sz="1600" b="1" dirty="0"/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8484" y="3103338"/>
            <a:ext cx="1281031" cy="410222"/>
          </a:xfrm>
          <a:prstGeom prst="roundRect">
            <a:avLst/>
          </a:prstGeom>
          <a:solidFill>
            <a:srgbClr val="D0AF7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72 %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05437" y="3278009"/>
            <a:ext cx="1279541" cy="471102"/>
          </a:xfrm>
          <a:prstGeom prst="roundRect">
            <a:avLst/>
          </a:prstGeom>
          <a:solidFill>
            <a:srgbClr val="D0AF7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28 %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05437" y="1807106"/>
            <a:ext cx="1378859" cy="375919"/>
          </a:xfrm>
          <a:prstGeom prst="roundRect">
            <a:avLst/>
          </a:prstGeom>
          <a:solidFill>
            <a:srgbClr val="D0AF7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68 %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5555" y="1521491"/>
            <a:ext cx="1222298" cy="401774"/>
          </a:xfrm>
          <a:prstGeom prst="roundRect">
            <a:avLst/>
          </a:prstGeom>
          <a:solidFill>
            <a:srgbClr val="D0AF7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32 %</a:t>
            </a:r>
          </a:p>
        </p:txBody>
      </p:sp>
      <p:pic>
        <p:nvPicPr>
          <p:cNvPr id="24" name="Рисунок 8" descr="http://im5-tub-ru.yandex.net/i?id=144421196-29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877" y="1273114"/>
            <a:ext cx="2271243" cy="14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71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10707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6" y="141514"/>
            <a:ext cx="11143674" cy="10014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Структура налоговых и неналоговых доходов бюджета Чебоксарского района в 2022 году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5407439" y="1606818"/>
            <a:ext cx="6234228" cy="279400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32839" y="1335930"/>
            <a:ext cx="2699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9388" fontAlgn="b"/>
            <a:r>
              <a:rPr lang="ru-RU" b="1" dirty="0">
                <a:solidFill>
                  <a:srgbClr val="FF0000"/>
                </a:solidFill>
              </a:rPr>
              <a:t>79,8 %</a:t>
            </a:r>
            <a:r>
              <a:rPr lang="ru-RU" b="1" dirty="0"/>
              <a:t>  </a:t>
            </a:r>
            <a:r>
              <a:rPr lang="ru-RU" b="1" dirty="0">
                <a:solidFill>
                  <a:srgbClr val="2A0DA3"/>
                </a:solidFill>
              </a:rPr>
              <a:t>(312 764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</a:t>
            </a:r>
            <a:r>
              <a:rPr lang="ru-RU" dirty="0">
                <a:solidFill>
                  <a:srgbClr val="2A0DA3"/>
                </a:solidFill>
              </a:rPr>
              <a:t>)</a:t>
            </a:r>
            <a:endParaRPr lang="ru-RU" dirty="0">
              <a:solidFill>
                <a:srgbClr val="2A0DA3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432839" y="2425605"/>
            <a:ext cx="1526761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43014" y="2156028"/>
            <a:ext cx="262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9388" fontAlgn="b"/>
            <a:r>
              <a:rPr lang="ru-RU" b="1" dirty="0">
                <a:solidFill>
                  <a:srgbClr val="FF0000"/>
                </a:solidFill>
              </a:rPr>
              <a:t>7,1 %</a:t>
            </a:r>
            <a:r>
              <a:rPr lang="ru-RU" b="1" dirty="0"/>
              <a:t>  </a:t>
            </a:r>
            <a:r>
              <a:rPr lang="ru-RU" b="1" dirty="0">
                <a:solidFill>
                  <a:srgbClr val="2A0DA3"/>
                </a:solidFill>
              </a:rPr>
              <a:t>(28 100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                 </a:t>
            </a:r>
            <a:endParaRPr lang="ru-RU" b="1" dirty="0">
              <a:solidFill>
                <a:srgbClr val="2A0DA3"/>
              </a:solidFill>
              <a:latin typeface="Calibri" panose="020F0502020204030204" pitchFamily="34" charset="0"/>
            </a:endParaRPr>
          </a:p>
          <a:p>
            <a:pPr algn="r" fontAlgn="b"/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432839" y="3173814"/>
            <a:ext cx="1358900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5432839" y="3800539"/>
            <a:ext cx="1041400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2863" y="2910198"/>
            <a:ext cx="283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7,0 % </a:t>
            </a:r>
            <a:r>
              <a:rPr lang="ru-RU" b="1" dirty="0">
                <a:solidFill>
                  <a:srgbClr val="2A0DA3"/>
                </a:solidFill>
              </a:rPr>
              <a:t>(44 100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432839" y="4441186"/>
            <a:ext cx="824616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432839" y="4998036"/>
            <a:ext cx="747828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5407439" y="5572806"/>
            <a:ext cx="595428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63947" y="3572722"/>
            <a:ext cx="382398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1,9 % </a:t>
            </a:r>
            <a:r>
              <a:rPr lang="ru-RU" b="1" dirty="0">
                <a:solidFill>
                  <a:srgbClr val="2A0DA3"/>
                </a:solidFill>
              </a:rPr>
              <a:t>(8 148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32839" y="4190347"/>
            <a:ext cx="288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1,3%  </a:t>
            </a:r>
            <a:r>
              <a:rPr lang="ru-RU" b="1" dirty="0">
                <a:solidFill>
                  <a:srgbClr val="2A0DA3"/>
                </a:solidFill>
              </a:rPr>
              <a:t>(5 700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18262" y="5269076"/>
            <a:ext cx="2717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1,1 % </a:t>
            </a:r>
            <a:r>
              <a:rPr lang="ru-RU" b="1" dirty="0">
                <a:solidFill>
                  <a:srgbClr val="2A0DA3"/>
                </a:solidFill>
              </a:rPr>
              <a:t>(4 500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5357523" y="6116772"/>
            <a:ext cx="626294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07439" y="5894515"/>
            <a:ext cx="229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0,5 % </a:t>
            </a:r>
            <a:r>
              <a:rPr lang="ru-RU" b="1" dirty="0">
                <a:solidFill>
                  <a:srgbClr val="2A0DA3"/>
                </a:solidFill>
              </a:rPr>
              <a:t>(3 256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18262" y="4724720"/>
            <a:ext cx="229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1,2%  </a:t>
            </a:r>
            <a:r>
              <a:rPr lang="ru-RU" b="1" dirty="0">
                <a:solidFill>
                  <a:srgbClr val="2A0DA3"/>
                </a:solidFill>
              </a:rPr>
              <a:t>(3 000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" y="107749"/>
            <a:ext cx="827550" cy="103328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811665" y="3656947"/>
            <a:ext cx="3052482" cy="188968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Всего собственные доходы на 2022 год</a:t>
            </a:r>
          </a:p>
          <a:p>
            <a:pPr algn="ctr"/>
            <a:r>
              <a:rPr lang="ru-RU" sz="2400" b="1" u="sng" dirty="0">
                <a:solidFill>
                  <a:srgbClr val="FF0000"/>
                </a:solidFill>
              </a:rPr>
              <a:t>409 568,0 </a:t>
            </a:r>
            <a:r>
              <a:rPr lang="ru-RU" sz="2400" b="1" u="sng" dirty="0" err="1">
                <a:solidFill>
                  <a:srgbClr val="FF0000"/>
                </a:solidFill>
              </a:rPr>
              <a:t>тыс.руб</a:t>
            </a:r>
            <a:r>
              <a:rPr lang="ru-RU" sz="2400" b="1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88661" y="1347061"/>
            <a:ext cx="4034170" cy="63137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Налог на доходы физических лиц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88661" y="2137846"/>
            <a:ext cx="4034170" cy="737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Доходы от использования и реализации имущества, включая земельные участки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8660" y="3109891"/>
            <a:ext cx="4034169" cy="405096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УСН, налог на </a:t>
            </a:r>
            <a:r>
              <a:rPr lang="ru-RU" dirty="0" err="1">
                <a:solidFill>
                  <a:schemeClr val="tx1"/>
                </a:solidFill>
              </a:rPr>
              <a:t>проф.доход</a:t>
            </a:r>
            <a:r>
              <a:rPr lang="ru-RU" dirty="0">
                <a:solidFill>
                  <a:schemeClr val="tx1"/>
                </a:solidFill>
              </a:rPr>
              <a:t> и ПСН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96015" y="3626324"/>
            <a:ext cx="4034168" cy="403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Акцизы на нефтепродукты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8660" y="4278382"/>
            <a:ext cx="4026815" cy="446706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Транспортный налог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96015" y="4920323"/>
            <a:ext cx="4026814" cy="379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Штрафы, санкции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88661" y="5503700"/>
            <a:ext cx="3962400" cy="405096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Государственная пошлина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8660" y="6105629"/>
            <a:ext cx="3962399" cy="403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Прочие доходы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2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96314"/>
            <a:ext cx="11273366" cy="11011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Структура безвозмездных поступлений </a:t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>бюджета Чебоксарского района на 2022 год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58343"/>
              </p:ext>
            </p:extLst>
          </p:nvPr>
        </p:nvGraphicFramePr>
        <p:xfrm>
          <a:off x="-288037" y="2333090"/>
          <a:ext cx="4122058" cy="273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098915"/>
              </p:ext>
            </p:extLst>
          </p:nvPr>
        </p:nvGraphicFramePr>
        <p:xfrm>
          <a:off x="6903256" y="992521"/>
          <a:ext cx="3659366" cy="241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292978" y="964377"/>
          <a:ext cx="3144358" cy="190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" y="80255"/>
            <a:ext cx="827550" cy="1033289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782033" y="1528669"/>
            <a:ext cx="2637715" cy="1715911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Субсидии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291,1</a:t>
            </a:r>
          </a:p>
          <a:p>
            <a:pPr algn="ctr"/>
            <a:r>
              <a:rPr lang="ru-RU" sz="1351" dirty="0" err="1"/>
              <a:t>млн.руб</a:t>
            </a:r>
            <a:r>
              <a:rPr lang="ru-RU" sz="1351" dirty="0"/>
              <a:t>.</a:t>
            </a:r>
          </a:p>
        </p:txBody>
      </p:sp>
      <p:sp>
        <p:nvSpPr>
          <p:cNvPr id="30" name="Овал 29"/>
          <p:cNvSpPr/>
          <p:nvPr/>
        </p:nvSpPr>
        <p:spPr>
          <a:xfrm>
            <a:off x="782033" y="4664464"/>
            <a:ext cx="2637715" cy="1759905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Иные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межбюджетные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трансферты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44,7</a:t>
            </a:r>
          </a:p>
          <a:p>
            <a:pPr algn="ctr"/>
            <a:r>
              <a:rPr lang="ru-RU" sz="1351" dirty="0" err="1"/>
              <a:t>млн.руб</a:t>
            </a:r>
            <a:r>
              <a:rPr lang="ru-RU" sz="1351" dirty="0"/>
              <a:t>.</a:t>
            </a:r>
          </a:p>
        </p:txBody>
      </p:sp>
      <p:sp>
        <p:nvSpPr>
          <p:cNvPr id="32" name="Овал 31"/>
          <p:cNvSpPr/>
          <p:nvPr/>
        </p:nvSpPr>
        <p:spPr>
          <a:xfrm>
            <a:off x="4088464" y="2019549"/>
            <a:ext cx="3964420" cy="372497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Безвозмездные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поступления</a:t>
            </a:r>
          </a:p>
          <a:p>
            <a:pPr algn="ctr"/>
            <a:r>
              <a:rPr lang="ru-RU" sz="3733" b="1" dirty="0">
                <a:solidFill>
                  <a:srgbClr val="FF0000"/>
                </a:solidFill>
              </a:rPr>
              <a:t>1 051,3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млн.руб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Овал 32"/>
          <p:cNvSpPr/>
          <p:nvPr/>
        </p:nvSpPr>
        <p:spPr>
          <a:xfrm>
            <a:off x="8732939" y="1504166"/>
            <a:ext cx="2763736" cy="171591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Субвенции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712,7</a:t>
            </a:r>
          </a:p>
          <a:p>
            <a:pPr algn="ctr"/>
            <a:r>
              <a:rPr lang="ru-RU" sz="1351" dirty="0" err="1"/>
              <a:t>млн.руб</a:t>
            </a:r>
            <a:r>
              <a:rPr lang="ru-RU" sz="1351" dirty="0"/>
              <a:t>.</a:t>
            </a:r>
          </a:p>
        </p:txBody>
      </p:sp>
      <p:sp>
        <p:nvSpPr>
          <p:cNvPr id="35" name="Стрелка вправо 34"/>
          <p:cNvSpPr/>
          <p:nvPr/>
        </p:nvSpPr>
        <p:spPr>
          <a:xfrm rot="1217691">
            <a:off x="3356532" y="2842905"/>
            <a:ext cx="650993" cy="3104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6" name="Стрелка вправо 35"/>
          <p:cNvSpPr/>
          <p:nvPr/>
        </p:nvSpPr>
        <p:spPr>
          <a:xfrm rot="20239146">
            <a:off x="3502994" y="4898640"/>
            <a:ext cx="618440" cy="3104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7" name="Стрелка вправо 36"/>
          <p:cNvSpPr/>
          <p:nvPr/>
        </p:nvSpPr>
        <p:spPr>
          <a:xfrm rot="9549146">
            <a:off x="8134120" y="2823075"/>
            <a:ext cx="650993" cy="3104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8" name="Стрелка вправо 37"/>
          <p:cNvSpPr/>
          <p:nvPr/>
        </p:nvSpPr>
        <p:spPr>
          <a:xfrm rot="12447423">
            <a:off x="8051247" y="4906371"/>
            <a:ext cx="636020" cy="3104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9" name="Овал 38"/>
          <p:cNvSpPr/>
          <p:nvPr/>
        </p:nvSpPr>
        <p:spPr>
          <a:xfrm>
            <a:off x="8732941" y="4708458"/>
            <a:ext cx="2763735" cy="171591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Дотации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2,8</a:t>
            </a:r>
          </a:p>
          <a:p>
            <a:pPr algn="ctr"/>
            <a:r>
              <a:rPr lang="ru-RU" sz="1351" dirty="0" err="1"/>
              <a:t>млн.руб</a:t>
            </a:r>
            <a:r>
              <a:rPr lang="ru-RU" sz="135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2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97347" y="1377276"/>
            <a:ext cx="10280253" cy="5080675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864738" y="1718986"/>
            <a:ext cx="2954463" cy="1999845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Сохранение всех социальных гарантий для населения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89913" y="1718984"/>
            <a:ext cx="2954464" cy="1999845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за недопущением кредиторской задолженности по принятым обязательствам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0954" y="4113088"/>
            <a:ext cx="2954463" cy="1999845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Своевременность выплаты заработной платы работникам бюджетной сферы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61266" y="4113088"/>
            <a:ext cx="2954463" cy="1999845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Софинансирование расходов по госпрограммам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323" y="68369"/>
            <a:ext cx="10905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Основы формирования расходов бюджета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Чебоксарского района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Основные принципы формирования расходов бюджета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Чебоксарского района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25" y="1347036"/>
            <a:ext cx="11895166" cy="5415271"/>
          </a:xfrm>
          <a:prstGeom prst="rect">
            <a:avLst/>
          </a:prstGeo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3200" b="1" dirty="0">
                <a:solidFill>
                  <a:schemeClr val="tx1"/>
                </a:solidFill>
              </a:rPr>
              <a:t>Бюджет Чебоксарского района на 2022 год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и на плановый  период 2023 и 2024 годов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pic>
        <p:nvPicPr>
          <p:cNvPr id="2050" name="Рисунок 5" descr="T:\ОБП\Ярухин\качест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3954" y="3752166"/>
            <a:ext cx="3188806" cy="260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магнитный диск 14"/>
          <p:cNvSpPr/>
          <p:nvPr/>
        </p:nvSpPr>
        <p:spPr>
          <a:xfrm>
            <a:off x="635557" y="3699933"/>
            <a:ext cx="903515" cy="172115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2002973" y="3279933"/>
            <a:ext cx="947056" cy="2146443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3505199" y="3488768"/>
            <a:ext cx="947058" cy="19284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4849585" y="3516510"/>
            <a:ext cx="968829" cy="1915142"/>
          </a:xfrm>
          <a:prstGeom prst="flowChartMagneticDisk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4257" y="5758827"/>
            <a:ext cx="147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2021</a:t>
            </a:r>
          </a:p>
          <a:p>
            <a:pPr algn="ctr"/>
            <a:r>
              <a:rPr lang="ru-RU" sz="1200" b="1" dirty="0"/>
              <a:t>(первоначальный план)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3404" y="5768787"/>
            <a:ext cx="1140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2021 </a:t>
            </a:r>
            <a:r>
              <a:rPr lang="ru-RU" sz="1200" b="1" dirty="0"/>
              <a:t>(Уточненный план)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54073" y="5758827"/>
            <a:ext cx="9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2022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8285" y="5763587"/>
            <a:ext cx="81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2023</a:t>
            </a:r>
          </a:p>
        </p:txBody>
      </p:sp>
      <p:sp>
        <p:nvSpPr>
          <p:cNvPr id="27" name="Овал 26"/>
          <p:cNvSpPr/>
          <p:nvPr/>
        </p:nvSpPr>
        <p:spPr>
          <a:xfrm>
            <a:off x="6666807" y="1347036"/>
            <a:ext cx="4924059" cy="1828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«Программный бюджет»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основе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18 муниципальных программ </a:t>
            </a:r>
            <a:r>
              <a:rPr lang="ru-RU" b="1" dirty="0">
                <a:solidFill>
                  <a:schemeClr val="tx1"/>
                </a:solidFill>
              </a:rPr>
              <a:t>Чебоксарского района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985" y="4537791"/>
            <a:ext cx="97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1 342,3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6475" y="1548989"/>
            <a:ext cx="6196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Расходы бюджета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на 2021-2024 годы,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 млн.руб.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35632" y="4537791"/>
            <a:ext cx="92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1 969,5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3364" y="4537791"/>
            <a:ext cx="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1 460,9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49585" y="4537791"/>
            <a:ext cx="91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1 318,6</a:t>
            </a:r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6218968" y="3624788"/>
            <a:ext cx="968829" cy="180158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 1 299,5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4600" y="5768787"/>
            <a:ext cx="81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2024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ACBBA90-2526-421D-BDBE-BF048ACD32D6}"/>
              </a:ext>
            </a:extLst>
          </p:cNvPr>
          <p:cNvCxnSpPr>
            <a:cxnSpLocks/>
          </p:cNvCxnSpPr>
          <p:nvPr/>
        </p:nvCxnSpPr>
        <p:spPr>
          <a:xfrm flipV="1">
            <a:off x="1037371" y="3026570"/>
            <a:ext cx="3047941" cy="4184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B5AAC2-DB55-43C8-B264-224205014543}"/>
              </a:ext>
            </a:extLst>
          </p:cNvPr>
          <p:cNvSpPr txBox="1"/>
          <p:nvPr/>
        </p:nvSpPr>
        <p:spPr>
          <a:xfrm rot="21108920">
            <a:off x="1907654" y="2768881"/>
            <a:ext cx="1307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+108,8%</a:t>
            </a:r>
          </a:p>
        </p:txBody>
      </p:sp>
    </p:spTree>
    <p:extLst>
      <p:ext uri="{BB962C8B-B14F-4D97-AF65-F5344CB8AC3E}">
        <p14:creationId xmlns:p14="http://schemas.microsoft.com/office/powerpoint/2010/main" val="1186291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1190</Words>
  <Application>Microsoft Office PowerPoint</Application>
  <PresentationFormat>Широкоэкранный</PresentationFormat>
  <Paragraphs>322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Проект бюджета  Чебоксарского района на 2022 год и на плановый период  2023 и 2024 годов</vt:lpstr>
      <vt:lpstr>Презентация PowerPoint</vt:lpstr>
      <vt:lpstr>Основные характеристики проекта бюджета Чебоксарского района  на 2022 год и на плановый период 2023 и 2024 годов</vt:lpstr>
      <vt:lpstr>Презентация PowerPoint</vt:lpstr>
      <vt:lpstr>Структура доходов бюджета Чебоксарского района  на 2022-2024 годы</vt:lpstr>
      <vt:lpstr>Структура налоговых и неналоговых доходов бюджета Чебоксарского района в 2022 году</vt:lpstr>
      <vt:lpstr>Структура безвозмездных поступлений  бюджета Чебоксарского района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Чеб. р-н Сергеева М.И.</dc:creator>
  <cp:lastModifiedBy>Чеб. р-н Сергеева Мария Ивановна</cp:lastModifiedBy>
  <cp:revision>128</cp:revision>
  <cp:lastPrinted>2020-12-01T13:09:30Z</cp:lastPrinted>
  <dcterms:created xsi:type="dcterms:W3CDTF">2020-11-26T10:50:50Z</dcterms:created>
  <dcterms:modified xsi:type="dcterms:W3CDTF">2021-11-25T17:10:59Z</dcterms:modified>
</cp:coreProperties>
</file>