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2" r:id="rId2"/>
    <p:sldMasterId id="2147483843" r:id="rId3"/>
    <p:sldMasterId id="2147483884" r:id="rId4"/>
    <p:sldMasterId id="2147483908" r:id="rId5"/>
  </p:sldMasterIdLst>
  <p:notesMasterIdLst>
    <p:notesMasterId r:id="rId21"/>
  </p:notesMasterIdLst>
  <p:sldIdLst>
    <p:sldId id="256" r:id="rId6"/>
    <p:sldId id="277" r:id="rId7"/>
    <p:sldId id="259" r:id="rId8"/>
    <p:sldId id="261" r:id="rId9"/>
    <p:sldId id="263" r:id="rId10"/>
    <p:sldId id="265" r:id="rId11"/>
    <p:sldId id="264" r:id="rId12"/>
    <p:sldId id="270" r:id="rId13"/>
    <p:sldId id="272" r:id="rId14"/>
    <p:sldId id="273" r:id="rId15"/>
    <p:sldId id="278" r:id="rId16"/>
    <p:sldId id="276" r:id="rId17"/>
    <p:sldId id="269" r:id="rId18"/>
    <p:sldId id="275" r:id="rId19"/>
    <p:sldId id="271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19" autoAdjust="0"/>
  </p:normalViewPr>
  <p:slideViewPr>
    <p:cSldViewPr snapToGrid="0">
      <p:cViewPr varScale="1">
        <p:scale>
          <a:sx n="71" d="100"/>
          <a:sy n="71" d="100"/>
        </p:scale>
        <p:origin x="85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99EEE-7161-4649-952B-05BA754A6A40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E4381-FFAB-4F4E-9DE8-88F54AA20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134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E4381-FFAB-4F4E-9DE8-88F54AA20E6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920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E4381-FFAB-4F4E-9DE8-88F54AA20E6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49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E4381-FFAB-4F4E-9DE8-88F54AA20E6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827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E4381-FFAB-4F4E-9DE8-88F54AA20E6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656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E4381-FFAB-4F4E-9DE8-88F54AA20E6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566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E4381-FFAB-4F4E-9DE8-88F54AA20E6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312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E4381-FFAB-4F4E-9DE8-88F54AA20E6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400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E4381-FFAB-4F4E-9DE8-88F54AA20E6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996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E4381-FFAB-4F4E-9DE8-88F54AA20E6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333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E4381-FFAB-4F4E-9DE8-88F54AA20E6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853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E4381-FFAB-4F4E-9DE8-88F54AA20E6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283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690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613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57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507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943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239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341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089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27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598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677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673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981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735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453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849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2166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4683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4824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4287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392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457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9789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8834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6134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7573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712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0073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6562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7803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9645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9869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41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2200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3108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5920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930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7663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215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F39F947-C659-401F-A018-20CEA04D64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4012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6321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6796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6048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008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46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4594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7926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8986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7293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4220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967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26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401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61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93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39F947-C659-401F-A018-20CEA04D64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97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39F947-C659-401F-A018-20CEA04D64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76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39F947-C659-401F-A018-20CEA04D64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49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39F947-C659-401F-A018-20CEA04D64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14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F39F947-C659-401F-A018-20CEA04D64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038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3345" y="806176"/>
            <a:ext cx="11513128" cy="2926080"/>
          </a:xfrm>
        </p:spPr>
        <p:txBody>
          <a:bodyPr>
            <a:normAutofit/>
          </a:bodyPr>
          <a:lstStyle/>
          <a:p>
            <a:r>
              <a:rPr lang="ru-RU" dirty="0"/>
              <a:t>правила   содержания домашних животных</a:t>
            </a:r>
          </a:p>
        </p:txBody>
      </p:sp>
    </p:spTree>
    <p:extLst>
      <p:ext uri="{BB962C8B-B14F-4D97-AF65-F5344CB8AC3E}">
        <p14:creationId xmlns:p14="http://schemas.microsoft.com/office/powerpoint/2010/main" val="166492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48"/>
    </mc:Choice>
    <mc:Fallback xmlns="">
      <p:transition spd="slow" advTm="434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картинки для презентаций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13" y="314607"/>
            <a:ext cx="6513274" cy="63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99977" y="642796"/>
            <a:ext cx="493413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1"/>
                </a:solidFill>
              </a:rPr>
              <a:t>Даже если вы раздали всех котят или щенков, знайте, что каждый из них может произвести на свет сотни животных, которые и составят часть бездомной армии.</a:t>
            </a:r>
          </a:p>
          <a:p>
            <a:endParaRPr lang="ru-RU" sz="2800" dirty="0">
              <a:solidFill>
                <a:schemeClr val="accent1"/>
              </a:solidFill>
            </a:endParaRPr>
          </a:p>
          <a:p>
            <a:pPr algn="ctr"/>
            <a:r>
              <a:rPr lang="ru-RU" sz="3200" dirty="0">
                <a:solidFill>
                  <a:srgbClr val="FF0000"/>
                </a:solidFill>
              </a:rPr>
              <a:t>ХОЧЕШЬ, ЧТОБЫ СТАЛО МЕНЬШЕ БЕЗДОМНЫХ?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СТЕРИЛИЗУЙ ДОМАШНЕГО</a:t>
            </a:r>
            <a:r>
              <a:rPr lang="ru-RU" sz="3600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6811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23"/>
    </mc:Choice>
    <mc:Fallback xmlns="">
      <p:transition spd="slow" advTm="1072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6290" y="609600"/>
            <a:ext cx="7062229" cy="1356360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Болезнь легче предупредить чем лечить</a:t>
            </a:r>
          </a:p>
        </p:txBody>
      </p:sp>
      <p:pic>
        <p:nvPicPr>
          <p:cNvPr id="1026" name="Picture 2" descr="C:\Users\Admin\Desktop\картинки для презентаций\maxresdefaul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" r="2690" b="26797"/>
          <a:stretch/>
        </p:blipFill>
        <p:spPr bwMode="auto">
          <a:xfrm>
            <a:off x="316897" y="371192"/>
            <a:ext cx="3639394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6897" y="2037030"/>
            <a:ext cx="629213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/>
                </a:solidFill>
              </a:rPr>
              <a:t>С целью профилактики болезней животным проводят ежегодную вакцинацию.</a:t>
            </a:r>
          </a:p>
          <a:p>
            <a:endParaRPr lang="ru-RU" sz="2800" dirty="0">
              <a:solidFill>
                <a:schemeClr val="accent1"/>
              </a:solidFill>
            </a:endParaRPr>
          </a:p>
          <a:p>
            <a:r>
              <a:rPr lang="ru-RU" sz="2800" dirty="0">
                <a:solidFill>
                  <a:schemeClr val="accent1"/>
                </a:solidFill>
              </a:rPr>
              <a:t> Проведение домашним животным ежегодной вакцинации в соответствии с календарем прививок значительно снижает риск заражения их вирусными заболеваниями.</a:t>
            </a:r>
          </a:p>
        </p:txBody>
      </p:sp>
      <p:pic>
        <p:nvPicPr>
          <p:cNvPr id="1027" name="Picture 3" descr="C:\Users\Admin\Desktop\картинки для презентаций\img61476477_24886694474659538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945" y="1955192"/>
            <a:ext cx="5253649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25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18"/>
    </mc:Choice>
    <mc:Fallback xmlns="">
      <p:transition spd="slow" advTm="1601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160" y="396240"/>
            <a:ext cx="10500360" cy="15240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Вакцинация</a:t>
            </a:r>
            <a:r>
              <a:rPr lang="ru-RU" dirty="0"/>
              <a:t> собак и кошек от бешенства 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2" t="2319" r="2746"/>
          <a:stretch/>
        </p:blipFill>
        <p:spPr>
          <a:xfrm>
            <a:off x="228600" y="2164080"/>
            <a:ext cx="4747684" cy="444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" b="2434"/>
          <a:stretch/>
        </p:blipFill>
        <p:spPr>
          <a:xfrm>
            <a:off x="4976284" y="2184492"/>
            <a:ext cx="6987116" cy="4425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324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7"/>
    </mc:Choice>
    <mc:Fallback xmlns="">
      <p:transition spd="slow" advTm="404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363" b="9887"/>
          <a:stretch/>
        </p:blipFill>
        <p:spPr>
          <a:xfrm>
            <a:off x="242176" y="2825004"/>
            <a:ext cx="5712000" cy="3772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44893" y="145638"/>
            <a:ext cx="117924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+mj-lt"/>
              </a:rPr>
              <a:t>БЕШЕНСТВО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вирусная болезнь животных и человека, характеризующаяся признаками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полиоэнцефаломиелита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и абсолютной летальностью.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" b="2648"/>
          <a:stretch/>
        </p:blipFill>
        <p:spPr>
          <a:xfrm>
            <a:off x="5954176" y="2825004"/>
            <a:ext cx="6083148" cy="3793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309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94"/>
    </mc:Choice>
    <mc:Fallback xmlns="">
      <p:transition spd="slow" advTm="729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5" r="-665"/>
          <a:stretch/>
        </p:blipFill>
        <p:spPr>
          <a:xfrm>
            <a:off x="167640" y="3840480"/>
            <a:ext cx="11612880" cy="25603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7640" y="269156"/>
            <a:ext cx="117957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ru-RU" sz="4400" dirty="0">
                <a:solidFill>
                  <a:schemeClr val="accent1">
                    <a:lumMod val="75000"/>
                  </a:schemeClr>
                </a:solidFill>
              </a:rPr>
              <a:t>Заражение человека и животных происходит при непосредственном контакте с источниками возбудителя бешенства в результате укуса или </a:t>
            </a:r>
            <a:r>
              <a:rPr lang="ru-RU" sz="4400" dirty="0" err="1">
                <a:solidFill>
                  <a:schemeClr val="accent1">
                    <a:lumMod val="75000"/>
                  </a:schemeClr>
                </a:solidFill>
              </a:rPr>
              <a:t>ослюнения</a:t>
            </a:r>
            <a:r>
              <a:rPr lang="ru-RU" sz="4400" dirty="0">
                <a:solidFill>
                  <a:schemeClr val="accent1">
                    <a:lumMod val="75000"/>
                  </a:schemeClr>
                </a:solidFill>
              </a:rPr>
              <a:t> поврежденных кожных покровов или наружных слизистых оболочек.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40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74"/>
    </mc:Choice>
    <mc:Fallback xmlns="">
      <p:transition spd="slow" advTm="1627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615" y="3742435"/>
            <a:ext cx="11109278" cy="2765045"/>
          </a:xfrm>
        </p:spPr>
        <p:txBody>
          <a:bodyPr/>
          <a:lstStyle/>
          <a:p>
            <a:r>
              <a:rPr lang="ru-RU" sz="5400" dirty="0">
                <a:latin typeface="+mn-lt"/>
              </a:rPr>
              <a:t>Быть владельцем </a:t>
            </a:r>
            <a:r>
              <a:rPr lang="ru-RU" sz="5400">
                <a:latin typeface="+mn-lt"/>
              </a:rPr>
              <a:t>животного –  это </a:t>
            </a:r>
            <a:r>
              <a:rPr lang="ru-RU" sz="5400" dirty="0">
                <a:latin typeface="+mn-lt"/>
              </a:rPr>
              <a:t>тяжелый труд и ответственность.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42174" y="381000"/>
            <a:ext cx="7445025" cy="3631441"/>
          </a:xfrm>
        </p:spPr>
        <p:txBody>
          <a:bodyPr>
            <a:noAutofit/>
          </a:bodyPr>
          <a:lstStyle/>
          <a:p>
            <a:r>
              <a:rPr lang="ru-RU" sz="7200" dirty="0"/>
              <a:t>Вы в ответе за тех, кого приручили!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9" y="868680"/>
            <a:ext cx="4182865" cy="23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3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38"/>
    </mc:Choice>
    <mc:Fallback xmlns="">
      <p:transition spd="slow" advTm="873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566" y="470780"/>
            <a:ext cx="10958027" cy="72427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>Если вы когда-нибудь захотите завести собаку, сначала ознакомьтесь с   правилами содержания домашних животных.</a:t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40" y="1308046"/>
            <a:ext cx="2860571" cy="1908000"/>
          </a:xfrm>
          <a:prstGeom prst="rect">
            <a:avLst/>
          </a:prstGeom>
        </p:spPr>
      </p:pic>
      <p:pic>
        <p:nvPicPr>
          <p:cNvPr id="1026" name="Picture 2" descr="C:\Users\Admin\Desktop\картинки для презентаций\HTB11NeLadfvK1RjSspoq6zfNpXa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6" t="741" r="525" b="40126"/>
          <a:stretch/>
        </p:blipFill>
        <p:spPr bwMode="auto">
          <a:xfrm>
            <a:off x="3423460" y="1308046"/>
            <a:ext cx="3004544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картинки для презентаций\komanda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" r="7884"/>
          <a:stretch/>
        </p:blipFill>
        <p:spPr bwMode="auto">
          <a:xfrm>
            <a:off x="6663359" y="1300634"/>
            <a:ext cx="2412000" cy="190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картинки для презентаций\20567-149416308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172" y="1344046"/>
            <a:ext cx="2255422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картинки для презентаций\original_5e6bae4e3df86578561eb57f_5e6bb796261ef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r="1941"/>
          <a:stretch/>
        </p:blipFill>
        <p:spPr bwMode="auto">
          <a:xfrm>
            <a:off x="8374455" y="3702113"/>
            <a:ext cx="3376943" cy="2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6140" y="3105835"/>
            <a:ext cx="785683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  <a:p>
            <a:r>
              <a:rPr lang="ru-RU" sz="2400" dirty="0">
                <a:solidFill>
                  <a:schemeClr val="accent1"/>
                </a:solidFill>
              </a:rPr>
              <a:t>У собаки должно бы свое место для отдыха, место должно быть чистое.</a:t>
            </a:r>
          </a:p>
          <a:p>
            <a:r>
              <a:rPr lang="ru-RU" sz="2400" dirty="0">
                <a:solidFill>
                  <a:schemeClr val="accent1"/>
                </a:solidFill>
              </a:rPr>
              <a:t> У собаки должна быто своя миска для еды и воды.</a:t>
            </a:r>
          </a:p>
          <a:p>
            <a:r>
              <a:rPr lang="ru-RU" sz="2400" dirty="0">
                <a:solidFill>
                  <a:schemeClr val="accent1"/>
                </a:solidFill>
              </a:rPr>
              <a:t> С собакой необходимо гулять, играть, ее необходимо  дрессировать. </a:t>
            </a:r>
          </a:p>
          <a:p>
            <a:r>
              <a:rPr lang="ru-RU" sz="2400" dirty="0">
                <a:solidFill>
                  <a:schemeClr val="accent1"/>
                </a:solidFill>
              </a:rPr>
              <a:t>Необходимо иметь предметы ухода: расчески, щетки, ошейник, поводок и намордник.</a:t>
            </a:r>
          </a:p>
          <a:p>
            <a:r>
              <a:rPr lang="ru-RU" sz="2400" dirty="0">
                <a:solidFill>
                  <a:schemeClr val="accent1"/>
                </a:solidFill>
              </a:rPr>
              <a:t>Собаку необходимо водить на осмотр к ветеринару.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349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88"/>
    </mc:Choice>
    <mc:Fallback xmlns="">
      <p:transition spd="slow" advTm="1248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4086" y="1177636"/>
            <a:ext cx="5134605" cy="5447639"/>
          </a:xfrm>
        </p:spPr>
        <p:txBody>
          <a:bodyPr>
            <a:noAutofit/>
          </a:bodyPr>
          <a:lstStyle/>
          <a:p>
            <a:pPr marL="45720" indent="0">
              <a:lnSpc>
                <a:spcPct val="100000"/>
              </a:lnSpc>
              <a:buNone/>
            </a:pPr>
            <a:r>
              <a:rPr lang="ru-RU" sz="3800" dirty="0"/>
              <a:t>В лифтах, помещениях общего пользования, 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ru-RU" sz="3800" dirty="0"/>
              <a:t>во дворах многоквартирных домов, 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ru-RU" sz="3800" dirty="0"/>
              <a:t>при пересечении проезжей части автомобильной дороги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ru-RU" sz="3600" dirty="0"/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4086" y="365637"/>
            <a:ext cx="11543830" cy="811999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/>
              <a:t>Собака должна быть на поводке: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7"/>
          <a:stretch/>
        </p:blipFill>
        <p:spPr>
          <a:xfrm>
            <a:off x="5361709" y="1585275"/>
            <a:ext cx="6617197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4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"/>
    </mc:Choice>
    <mc:Fallback xmlns="">
      <p:transition spd="slow" advTm="639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0" y="593725"/>
            <a:ext cx="11841480" cy="5959475"/>
          </a:xfrm>
        </p:spPr>
        <p:txBody>
          <a:bodyPr>
            <a:normAutofit/>
          </a:bodyPr>
          <a:lstStyle/>
          <a:p>
            <a:br>
              <a:rPr lang="ru-RU" dirty="0"/>
            </a:br>
            <a:endParaRPr lang="ru-RU" sz="3200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5"/>
          <a:stretch/>
        </p:blipFill>
        <p:spPr>
          <a:xfrm>
            <a:off x="228600" y="217200"/>
            <a:ext cx="11719560" cy="6336000"/>
          </a:xfrm>
        </p:spPr>
      </p:pic>
      <p:sp>
        <p:nvSpPr>
          <p:cNvPr id="17" name="Прямоугольник 16"/>
          <p:cNvSpPr/>
          <p:nvPr/>
        </p:nvSpPr>
        <p:spPr>
          <a:xfrm>
            <a:off x="7635240" y="593725"/>
            <a:ext cx="42062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Спускать собаку с поводка можно только в малолюдных местах при условии обеспечения безопасности для жизни и здоровья людей.</a:t>
            </a:r>
          </a:p>
        </p:txBody>
      </p:sp>
    </p:spTree>
    <p:extLst>
      <p:ext uri="{BB962C8B-B14F-4D97-AF65-F5344CB8AC3E}">
        <p14:creationId xmlns:p14="http://schemas.microsoft.com/office/powerpoint/2010/main" val="265672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01"/>
    </mc:Choice>
    <mc:Fallback xmlns="">
      <p:transition spd="slow" advTm="740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" r="2539"/>
          <a:stretch>
            <a:fillRect/>
          </a:stretch>
        </p:blipFill>
        <p:spPr>
          <a:xfrm>
            <a:off x="5044204" y="259080"/>
            <a:ext cx="6949676" cy="63600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3840" y="259080"/>
            <a:ext cx="4901366" cy="6858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800" b="1">
                <a:solidFill>
                  <a:srgbClr val="70AD47">
                    <a:lumMod val="75000"/>
                  </a:srgbClr>
                </a:solidFill>
              </a:rPr>
              <a:t>ЗАПРЕЩЁНО ГУЛЯТЬ </a:t>
            </a:r>
            <a:r>
              <a:rPr lang="ru-RU" sz="2800" b="1" dirty="0">
                <a:solidFill>
                  <a:srgbClr val="70AD47">
                    <a:lumMod val="75000"/>
                  </a:srgbClr>
                </a:solidFill>
              </a:rPr>
              <a:t>С СОБАКАМИ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b="1" dirty="0">
                <a:solidFill>
                  <a:srgbClr val="70AD47">
                    <a:lumMod val="75000"/>
                  </a:srgbClr>
                </a:solidFill>
              </a:rPr>
              <a:t> </a:t>
            </a:r>
            <a:r>
              <a:rPr lang="ru-RU" sz="3200" dirty="0">
                <a:solidFill>
                  <a:srgbClr val="70AD47">
                    <a:lumMod val="75000"/>
                  </a:srgbClr>
                </a:solidFill>
              </a:rPr>
              <a:t>на территориях детских, образовательных, спортивных и медицинских организаций, организаций культуры, детских и спортивных игровых площадок, парков и иных территориях, не предназначенных для выгула.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ru-RU" sz="3000" dirty="0">
              <a:solidFill>
                <a:srgbClr val="70AD47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49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16"/>
    </mc:Choice>
    <mc:Fallback xmlns="">
      <p:transition spd="slow" advTm="1271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81"/>
          <a:stretch/>
        </p:blipFill>
        <p:spPr>
          <a:xfrm>
            <a:off x="228600" y="1041400"/>
            <a:ext cx="11729370" cy="4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8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72"/>
    </mc:Choice>
    <mc:Fallback xmlns="">
      <p:transition spd="slow" advTm="737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11475720" cy="169164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Необходимо убирать за своей собакой </a:t>
            </a:r>
            <a:br>
              <a:rPr lang="ru-RU" dirty="0"/>
            </a:br>
            <a:r>
              <a:rPr lang="ru-RU" dirty="0"/>
              <a:t>продукты жизнедеятельности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060" y="1965960"/>
            <a:ext cx="7074000" cy="4648200"/>
          </a:xfrm>
        </p:spPr>
      </p:pic>
    </p:spTree>
    <p:extLst>
      <p:ext uri="{BB962C8B-B14F-4D97-AF65-F5344CB8AC3E}">
        <p14:creationId xmlns:p14="http://schemas.microsoft.com/office/powerpoint/2010/main" val="214549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57"/>
    </mc:Choice>
    <mc:Fallback xmlns="">
      <p:transition spd="slow" advTm="545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2898" y="213360"/>
            <a:ext cx="11610021" cy="4297680"/>
          </a:xfrm>
        </p:spPr>
        <p:txBody>
          <a:bodyPr>
            <a:normAutofit fontScale="90000"/>
          </a:bodyPr>
          <a:lstStyle/>
          <a:p>
            <a:r>
              <a:rPr lang="ru-RU" dirty="0"/>
              <a:t>         </a:t>
            </a:r>
            <a:r>
              <a:rPr lang="ru-RU" dirty="0" err="1">
                <a:solidFill>
                  <a:srgbClr val="FF0000"/>
                </a:solidFill>
              </a:rPr>
              <a:t>Самовыгул</a:t>
            </a:r>
            <a:r>
              <a:rPr lang="ru-RU" dirty="0"/>
              <a:t> животных </a:t>
            </a:r>
            <a:r>
              <a:rPr lang="ru-RU" dirty="0">
                <a:solidFill>
                  <a:srgbClr val="FF0000"/>
                </a:solidFill>
              </a:rPr>
              <a:t>опасен</a:t>
            </a:r>
            <a:r>
              <a:rPr lang="ru-RU" dirty="0"/>
              <a:t> для их жизни и                                                                    					здоровья!</a:t>
            </a:r>
            <a:br>
              <a:rPr lang="ru-RU" dirty="0"/>
            </a:br>
            <a:r>
              <a:rPr lang="ru-RU" sz="3600" dirty="0"/>
              <a:t>                  </a:t>
            </a:r>
            <a:r>
              <a:rPr lang="ru-RU" sz="3800" u="sng" dirty="0"/>
              <a:t>Гуляя без присмотра хозяина, животное может</a:t>
            </a:r>
            <a:r>
              <a:rPr lang="ru-RU" sz="3800" dirty="0"/>
              <a:t>:</a:t>
            </a:r>
            <a:br>
              <a:rPr lang="ru-RU" sz="3800" dirty="0"/>
            </a:br>
            <a:r>
              <a:rPr lang="ru-RU" sz="3800" dirty="0"/>
              <a:t>-</a:t>
            </a:r>
            <a:r>
              <a:rPr lang="ru-RU" sz="3800" dirty="0">
                <a:solidFill>
                  <a:srgbClr val="FF0000"/>
                </a:solidFill>
              </a:rPr>
              <a:t>погибнуть</a:t>
            </a:r>
            <a:r>
              <a:rPr lang="ru-RU" sz="3800" dirty="0"/>
              <a:t> или получить травму под колёсами автомобиля;</a:t>
            </a:r>
            <a:br>
              <a:rPr lang="ru-RU" sz="3800" dirty="0"/>
            </a:br>
            <a:r>
              <a:rPr lang="ru-RU" sz="3800" dirty="0"/>
              <a:t>-</a:t>
            </a:r>
            <a:r>
              <a:rPr lang="ru-RU" sz="3800" dirty="0">
                <a:solidFill>
                  <a:srgbClr val="FF0000"/>
                </a:solidFill>
              </a:rPr>
              <a:t>стать жертвой </a:t>
            </a:r>
            <a:r>
              <a:rPr lang="ru-RU" sz="3800" dirty="0"/>
              <a:t>издевательств со стороны живодёров или нападений со стороны других животных;</a:t>
            </a:r>
            <a:br>
              <a:rPr lang="ru-RU" sz="3800" dirty="0"/>
            </a:br>
            <a:r>
              <a:rPr lang="ru-RU" sz="3800" dirty="0"/>
              <a:t>-</a:t>
            </a:r>
            <a:r>
              <a:rPr lang="ru-RU" sz="3800" dirty="0">
                <a:solidFill>
                  <a:srgbClr val="FF0000"/>
                </a:solidFill>
              </a:rPr>
              <a:t>попасть в отлов</a:t>
            </a:r>
            <a:r>
              <a:rPr lang="ru-RU" sz="3800" dirty="0"/>
              <a:t>;</a:t>
            </a:r>
            <a:br>
              <a:rPr lang="ru-RU" sz="3800" dirty="0"/>
            </a:br>
            <a:r>
              <a:rPr lang="ru-RU" sz="3800" dirty="0"/>
              <a:t>-</a:t>
            </a:r>
            <a:r>
              <a:rPr lang="ru-RU" sz="3800" dirty="0">
                <a:solidFill>
                  <a:srgbClr val="FF0000"/>
                </a:solidFill>
              </a:rPr>
              <a:t>подхватить инфекционное заболевание </a:t>
            </a:r>
            <a:r>
              <a:rPr lang="ru-RU" sz="3800" dirty="0"/>
              <a:t>или съесть </a:t>
            </a:r>
            <a:r>
              <a:rPr lang="ru-RU" sz="3800" dirty="0">
                <a:solidFill>
                  <a:srgbClr val="FF0000"/>
                </a:solidFill>
              </a:rPr>
              <a:t>отраву</a:t>
            </a:r>
            <a:r>
              <a:rPr lang="ru-RU" sz="3800" dirty="0"/>
              <a:t>;</a:t>
            </a:r>
            <a:br>
              <a:rPr lang="ru-RU" sz="3800" dirty="0"/>
            </a:br>
            <a:r>
              <a:rPr lang="ru-RU" sz="3800" dirty="0"/>
              <a:t>-</a:t>
            </a:r>
            <a:r>
              <a:rPr lang="ru-RU" sz="3800" dirty="0">
                <a:solidFill>
                  <a:srgbClr val="FF0000"/>
                </a:solidFill>
              </a:rPr>
              <a:t>потеряться </a:t>
            </a:r>
            <a:r>
              <a:rPr lang="ru-RU" sz="3800" dirty="0"/>
              <a:t>или </a:t>
            </a:r>
            <a:r>
              <a:rPr lang="ru-RU" sz="3800" dirty="0">
                <a:solidFill>
                  <a:srgbClr val="FF0000"/>
                </a:solidFill>
              </a:rPr>
              <a:t>быть украденным</a:t>
            </a:r>
            <a:r>
              <a:rPr lang="ru-RU" sz="3800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93"/>
          <a:stretch/>
        </p:blipFill>
        <p:spPr>
          <a:xfrm>
            <a:off x="322898" y="4678680"/>
            <a:ext cx="11472862" cy="1879600"/>
          </a:xfrm>
        </p:spPr>
      </p:pic>
    </p:spTree>
    <p:extLst>
      <p:ext uri="{BB962C8B-B14F-4D97-AF65-F5344CB8AC3E}">
        <p14:creationId xmlns:p14="http://schemas.microsoft.com/office/powerpoint/2010/main" val="83048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10"/>
    </mc:Choice>
    <mc:Fallback xmlns="">
      <p:transition spd="slow" advTm="1041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71" y="1017213"/>
            <a:ext cx="1166169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0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66"/>
    </mc:Choice>
    <mc:Fallback xmlns="">
      <p:transition spd="slow" advTm="7466"/>
    </mc:Fallback>
  </mc:AlternateContent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Базис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1134</TotalTime>
  <Words>389</Words>
  <Application>Microsoft Office PowerPoint</Application>
  <PresentationFormat>Широкоэкранный</PresentationFormat>
  <Paragraphs>44</Paragraphs>
  <Slides>15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Calibri</vt:lpstr>
      <vt:lpstr>Calibri Light</vt:lpstr>
      <vt:lpstr>Corbel</vt:lpstr>
      <vt:lpstr>Wingdings 2</vt:lpstr>
      <vt:lpstr>HDOfficeLightV0</vt:lpstr>
      <vt:lpstr>1_HDOfficeLightV0</vt:lpstr>
      <vt:lpstr>2_HDOfficeLightV0</vt:lpstr>
      <vt:lpstr>3_HDOfficeLightV0</vt:lpstr>
      <vt:lpstr>Базис</vt:lpstr>
      <vt:lpstr>правила   содержания домашних животных</vt:lpstr>
      <vt:lpstr>Если вы когда-нибудь захотите завести собаку, сначала ознакомьтесь с   правилами содержания домашних животных. </vt:lpstr>
      <vt:lpstr>Собака должна быть на поводке:</vt:lpstr>
      <vt:lpstr>Презентация PowerPoint</vt:lpstr>
      <vt:lpstr>Презентация PowerPoint</vt:lpstr>
      <vt:lpstr>Презентация PowerPoint</vt:lpstr>
      <vt:lpstr>Необходимо убирать за своей собакой  продукты жизнедеятельности</vt:lpstr>
      <vt:lpstr>         Самовыгул животных опасен для их жизни и                                                                         здоровья!                   Гуляя без присмотра хозяина, животное может: -погибнуть или получить травму под колёсами автомобиля; -стать жертвой издевательств со стороны живодёров или нападений со стороны других животных; -попасть в отлов; -подхватить инфекционное заболевание или съесть отраву; -потеряться или быть украденным.</vt:lpstr>
      <vt:lpstr>Презентация PowerPoint</vt:lpstr>
      <vt:lpstr>Презентация PowerPoint</vt:lpstr>
      <vt:lpstr>Болезнь легче предупредить чем лечить</vt:lpstr>
      <vt:lpstr>Вакцинация собак и кошек от бешенства  </vt:lpstr>
      <vt:lpstr>Презентация PowerPoint</vt:lpstr>
      <vt:lpstr>Презентация PowerPoint</vt:lpstr>
      <vt:lpstr>Быть владельцем животного –  это тяжелый труд и ответственность.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Татьяна Владимировна Атяшева</cp:lastModifiedBy>
  <cp:revision>80</cp:revision>
  <dcterms:created xsi:type="dcterms:W3CDTF">2019-04-01T04:41:11Z</dcterms:created>
  <dcterms:modified xsi:type="dcterms:W3CDTF">2023-09-26T08:39:48Z</dcterms:modified>
</cp:coreProperties>
</file>