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9" r:id="rId2"/>
    <p:sldId id="266" r:id="rId3"/>
    <p:sldId id="280" r:id="rId4"/>
    <p:sldId id="284" r:id="rId5"/>
    <p:sldId id="276" r:id="rId6"/>
    <p:sldId id="277" r:id="rId7"/>
    <p:sldId id="281" r:id="rId8"/>
    <p:sldId id="283" r:id="rId9"/>
    <p:sldId id="282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058700907217962"/>
          <c:y val="0.16633465920959969"/>
          <c:w val="0.84294210869083364"/>
          <c:h val="0.7407091751068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17"/>
          <c:dPt>
            <c:idx val="1"/>
            <c:bubble3D val="0"/>
            <c:explosion val="4"/>
          </c:dPt>
          <c:dPt>
            <c:idx val="2"/>
            <c:bubble3D val="0"/>
            <c:explosion val="8"/>
          </c:dPt>
          <c:dPt>
            <c:idx val="3"/>
            <c:bubble3D val="0"/>
            <c:explosion val="11"/>
          </c:dPt>
          <c:dPt>
            <c:idx val="5"/>
            <c:bubble3D val="0"/>
            <c:explosion val="15"/>
          </c:dPt>
          <c:dLbls>
            <c:dLbl>
              <c:idx val="0"/>
              <c:layout>
                <c:manualLayout>
                  <c:x val="-2.8830112457942331E-2"/>
                  <c:y val="0.10213195447944461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65747760639858E-2"/>
                  <c:y val="0.30603603914026939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2539510358403183"/>
                  <c:y val="-1.5806785299212298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289238082868145E-2"/>
                  <c:y val="-8.660908042189713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Транспортный налог;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1 728,0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094926289401926E-2"/>
                  <c:y val="-3.874616755716450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добычу полезных </a:t>
                    </a:r>
                    <a:r>
                      <a:rPr lang="ru-RU" dirty="0" smtClean="0"/>
                      <a:t>ископаемых;</a:t>
                    </a:r>
                  </a:p>
                  <a:p>
                    <a:r>
                      <a:rPr lang="ru-RU" dirty="0" smtClean="0"/>
                      <a:t>7 </a:t>
                    </a:r>
                    <a:r>
                      <a:rPr lang="ru-RU" dirty="0"/>
                      <a:t>308,1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783102991060919"/>
                  <c:y val="-4.786291286473262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топливо и бензин</c:v>
                </c:pt>
                <c:pt idx="2">
                  <c:v>Совокупный налог</c:v>
                </c:pt>
                <c:pt idx="3">
                  <c:v>Транспортный налог</c:v>
                </c:pt>
                <c:pt idx="4">
                  <c:v>Налог на добычу полезных ископаемых</c:v>
                </c:pt>
                <c:pt idx="5">
                  <c:v>Государственная пошлина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109494.39</c:v>
                </c:pt>
                <c:pt idx="1">
                  <c:v>4323.5</c:v>
                </c:pt>
                <c:pt idx="2">
                  <c:v>13178.56</c:v>
                </c:pt>
                <c:pt idx="3">
                  <c:v>1728</c:v>
                </c:pt>
                <c:pt idx="4">
                  <c:v>7308.06</c:v>
                </c:pt>
                <c:pt idx="5">
                  <c:v>1873.34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656090641936921"/>
          <c:y val="0.19368489513230441"/>
          <c:w val="0.6957664539100511"/>
          <c:h val="0.610795554473994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17"/>
          <c:dLbls>
            <c:dLbl>
              <c:idx val="0"/>
              <c:layout>
                <c:manualLayout>
                  <c:x val="-5.2467656236589888E-2"/>
                  <c:y val="-0.1243500729698551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 и </a:t>
                    </a:r>
                    <a:r>
                      <a:rPr lang="ru-RU" dirty="0" smtClean="0"/>
                      <a:t>санкции;</a:t>
                    </a:r>
                  </a:p>
                  <a:p>
                    <a:r>
                      <a:rPr lang="ru-RU" dirty="0" smtClean="0"/>
                      <a:t>894,21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305199189116877E-3"/>
                  <c:y val="-8.9229965234332659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144841405523568E-3"/>
                  <c:y val="0.3347518127607155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продажи земельных </a:t>
                    </a:r>
                    <a:r>
                      <a:rPr lang="ru-RU" dirty="0" smtClean="0"/>
                      <a:t>участков;</a:t>
                    </a:r>
                  </a:p>
                  <a:p>
                    <a:r>
                      <a:rPr lang="ru-RU" dirty="0" smtClean="0"/>
                      <a:t>2 166,70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836867369572789E-2"/>
                  <c:y val="-9.8015779865775667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647230500000229E-2"/>
                  <c:y val="0.1690935514460809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679992601632324E-2"/>
                  <c:y val="-2.1501520773616859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Доходы от сдачи в аренду земельных </a:t>
                    </a:r>
                    <a:r>
                      <a:rPr lang="ru-RU" dirty="0" smtClean="0"/>
                      <a:t>участков;</a:t>
                    </a:r>
                  </a:p>
                  <a:p>
                    <a:r>
                      <a:rPr lang="ru-RU" dirty="0" smtClean="0"/>
                      <a:t>1 </a:t>
                    </a:r>
                    <a:r>
                      <a:rPr lang="ru-RU" dirty="0"/>
                      <a:t>566,9</a:t>
                    </a:r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Штрафы и санкции</c:v>
                </c:pt>
                <c:pt idx="1">
                  <c:v>Доходы от реализации имущества</c:v>
                </c:pt>
                <c:pt idx="2">
                  <c:v>Доходы от продажи земельных участков</c:v>
                </c:pt>
                <c:pt idx="3">
                  <c:v>Доходы от оказания платных услуг</c:v>
                </c:pt>
                <c:pt idx="4">
                  <c:v>Плата за негативное воздействие на окружающую среду</c:v>
                </c:pt>
                <c:pt idx="5">
                  <c:v>Доходы от сдачи в аренду имущества</c:v>
                </c:pt>
                <c:pt idx="6">
                  <c:v>Доходы от сдачи в аренду земельных участков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894.21</c:v>
                </c:pt>
                <c:pt idx="1">
                  <c:v>192.84</c:v>
                </c:pt>
                <c:pt idx="2">
                  <c:v>2166.6999999999998</c:v>
                </c:pt>
                <c:pt idx="3">
                  <c:v>2806.61</c:v>
                </c:pt>
                <c:pt idx="4">
                  <c:v>865.42</c:v>
                </c:pt>
                <c:pt idx="5">
                  <c:v>269.41000000000003</c:v>
                </c:pt>
                <c:pt idx="6">
                  <c:v>1566.88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444770864016443"/>
          <c:y val="0.28257316188109322"/>
          <c:w val="0.64622217408285709"/>
          <c:h val="0.567491014263041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31"/>
          <c:dPt>
            <c:idx val="1"/>
            <c:bubble3D val="0"/>
            <c:explosion val="8"/>
          </c:dPt>
          <c:dPt>
            <c:idx val="2"/>
            <c:bubble3D val="0"/>
            <c:explosion val="6"/>
          </c:dPt>
          <c:dPt>
            <c:idx val="3"/>
            <c:bubble3D val="0"/>
            <c:explosion val="5"/>
          </c:dPt>
          <c:dPt>
            <c:idx val="4"/>
            <c:bubble3D val="0"/>
            <c:explosion val="11"/>
          </c:dPt>
          <c:dLbls>
            <c:dLbl>
              <c:idx val="0"/>
              <c:layout>
                <c:manualLayout>
                  <c:x val="-0.23264966099735462"/>
                  <c:y val="-8.502229022277783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Возврат остатков…; </a:t>
                    </a:r>
                    <a:endParaRPr lang="ru-RU" dirty="0" smtClean="0"/>
                  </a:p>
                  <a:p>
                    <a:r>
                      <a:rPr lang="ru-RU" dirty="0" smtClean="0"/>
                      <a:t>-2 952,22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904845777031238"/>
                  <c:y val="-0.104664534047615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870936445221312E-2"/>
                  <c:y val="0.203500300957743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005599040682584E-2"/>
                  <c:y val="0.155336696043735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Субсидии;</a:t>
                    </a:r>
                  </a:p>
                  <a:p>
                    <a:r>
                      <a:rPr lang="ru-RU" dirty="0" smtClean="0"/>
                      <a:t>239 013,51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26114526450366882"/>
                  <c:y val="3.328105445089205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Дотации;</a:t>
                    </a:r>
                  </a:p>
                  <a:p>
                    <a:r>
                      <a:rPr lang="ru-RU" dirty="0" smtClean="0"/>
                      <a:t>56 258,40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1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Возврат остатков…</c:v>
                </c:pt>
                <c:pt idx="1">
                  <c:v>Иные межбюджетные трансферты</c:v>
                </c:pt>
                <c:pt idx="2">
                  <c:v>Субвенции</c:v>
                </c:pt>
                <c:pt idx="3">
                  <c:v>Субсидии</c:v>
                </c:pt>
                <c:pt idx="4">
                  <c:v>Дотации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1703.87</c:v>
                </c:pt>
                <c:pt idx="1">
                  <c:v>27707.48</c:v>
                </c:pt>
                <c:pt idx="2">
                  <c:v>292705.99</c:v>
                </c:pt>
                <c:pt idx="3">
                  <c:v>239013.51</c:v>
                </c:pt>
                <c:pt idx="4">
                  <c:v>56258.400000000001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 исполнении бюджета Ибресинского района за 2022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Зиновьева Олимпиада Вячеславовна</a:t>
            </a:r>
            <a:r>
              <a:rPr lang="ru-RU" dirty="0" smtClean="0"/>
              <a:t> –начальник финансового отдела администрации Ибресинского муниципального округа Чувашской Республики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548680"/>
            <a:ext cx="8591550" cy="1255713"/>
          </a:xfrm>
        </p:spPr>
        <p:txBody>
          <a:bodyPr>
            <a:noAutofit/>
          </a:bodyPr>
          <a:lstStyle/>
          <a:p>
            <a:pPr algn="ctr"/>
            <a:r>
              <a:rPr lang="ru-RU" sz="3700" dirty="0" smtClean="0"/>
              <a:t>Исполнение бюджета Ибресинского </a:t>
            </a:r>
            <a:r>
              <a:rPr lang="ru-RU" sz="3700" dirty="0" smtClean="0"/>
              <a:t>района </a:t>
            </a:r>
            <a:r>
              <a:rPr lang="ru-RU" sz="3700" dirty="0"/>
              <a:t>Чувашской Республики </a:t>
            </a:r>
            <a:r>
              <a:rPr lang="ru-RU" sz="3700" dirty="0" smtClean="0"/>
              <a:t>за 2022 </a:t>
            </a:r>
            <a:r>
              <a:rPr lang="ru-RU" sz="3700" dirty="0"/>
              <a:t>год, тыс</a:t>
            </a:r>
            <a:r>
              <a:rPr lang="ru-RU" sz="3700" dirty="0" smtClean="0"/>
              <a:t>. руб</a:t>
            </a:r>
            <a:r>
              <a:rPr lang="ru-RU" sz="3700" dirty="0"/>
              <a:t>.</a:t>
            </a:r>
          </a:p>
        </p:txBody>
      </p:sp>
      <p:graphicFrame>
        <p:nvGraphicFramePr>
          <p:cNvPr id="14371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761778"/>
              </p:ext>
            </p:extLst>
          </p:nvPr>
        </p:nvGraphicFramePr>
        <p:xfrm>
          <a:off x="107504" y="2357431"/>
          <a:ext cx="8928991" cy="2285960"/>
        </p:xfrm>
        <a:graphic>
          <a:graphicData uri="http://schemas.openxmlformats.org/drawingml/2006/table">
            <a:tbl>
              <a:tblPr/>
              <a:tblGrid>
                <a:gridCol w="1983811"/>
                <a:gridCol w="1910337"/>
                <a:gridCol w="1983811"/>
                <a:gridCol w="1763388"/>
                <a:gridCol w="1287644"/>
              </a:tblGrid>
              <a:tr h="726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Показатели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Исполненный бюджет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2022 года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Исполненный бюджет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2021 года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Отклонение (рост +, снижение -)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% роста, снижения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290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ДОХОДЫ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759 617,46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664 628,55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+ 94 988,91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114,29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РАСХОДЫ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671 099,65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702 159,95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- 31 060,30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95,58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3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Дефицит (-),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профицит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(+)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88 517,81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- 37 531,40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1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Основные показатели исполнения бюджета 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Ибресинского 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района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Чувашской Республики по доходам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за 2022 год,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тыс.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руб.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254485"/>
              </p:ext>
            </p:extLst>
          </p:nvPr>
        </p:nvGraphicFramePr>
        <p:xfrm>
          <a:off x="500034" y="1571612"/>
          <a:ext cx="8286807" cy="4896919"/>
        </p:xfrm>
        <a:graphic>
          <a:graphicData uri="http://schemas.openxmlformats.org/drawingml/2006/table">
            <a:tbl>
              <a:tblPr/>
              <a:tblGrid>
                <a:gridCol w="1618157"/>
                <a:gridCol w="1618155"/>
                <a:gridCol w="1616189"/>
                <a:gridCol w="1732550"/>
                <a:gridCol w="1701756"/>
              </a:tblGrid>
              <a:tr h="818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План 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Поступило за 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Отклонение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(+,-)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+mn-cs"/>
                        </a:rPr>
                        <a:t>% исполнения от плана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4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96 513,55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137 905,85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41 392,30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142,89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64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8 004,41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8 978,45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974,04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112,17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855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собственные доходы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104 517,96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146 884,30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42 366,34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140,53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806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618 096,91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615 685,38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- 2 411,53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99,61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855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719 662,65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759 617,46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39 954,81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105,55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Основные показатели исполнения бюджета 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Ибресинского 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района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Чувашской Республики по доходам в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2022-2021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годах, тыс.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рублей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565699"/>
              </p:ext>
            </p:extLst>
          </p:nvPr>
        </p:nvGraphicFramePr>
        <p:xfrm>
          <a:off x="285720" y="1571612"/>
          <a:ext cx="8429685" cy="4896919"/>
        </p:xfrm>
        <a:graphic>
          <a:graphicData uri="http://schemas.openxmlformats.org/drawingml/2006/table">
            <a:tbl>
              <a:tblPr/>
              <a:tblGrid>
                <a:gridCol w="1646057"/>
                <a:gridCol w="1646055"/>
                <a:gridCol w="1644055"/>
                <a:gridCol w="1746759"/>
                <a:gridCol w="1746759"/>
              </a:tblGrid>
              <a:tr h="818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Поступило за 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Поступило за 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Отклонение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(+,-)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+mn-cs"/>
                        </a:rPr>
                        <a:t>Темп роста (снижения),</a:t>
                      </a:r>
                    </a:p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+mn-cs"/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4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137 905,85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87 214,52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50 691,33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158,12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64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8 978,45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8 865,82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112,63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101,27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855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собственные доходы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146 884,30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96 080,34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50 803,96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152,88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806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615 685,38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641 831,66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- 26 146,28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95,93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855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759 617,46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664 628,55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94 988,91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114,29</a:t>
                      </a:r>
                    </a:p>
                  </a:txBody>
                  <a:tcPr marL="66675" marR="66675" marT="66675" marB="666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530936"/>
              </p:ext>
            </p:extLst>
          </p:nvPr>
        </p:nvGraphicFramePr>
        <p:xfrm>
          <a:off x="251520" y="1124744"/>
          <a:ext cx="871543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0"/>
            <a:ext cx="7929618" cy="10715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Структура налоговых доходов за 2022 г. (тыс. рублей)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857345"/>
              </p:ext>
            </p:extLst>
          </p:nvPr>
        </p:nvGraphicFramePr>
        <p:xfrm>
          <a:off x="179512" y="1124744"/>
          <a:ext cx="871543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143932" cy="10715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Структура неналоговых доходов за 2022 г. (тыс. рублей)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799737"/>
              </p:ext>
            </p:extLst>
          </p:nvPr>
        </p:nvGraphicFramePr>
        <p:xfrm>
          <a:off x="251520" y="908720"/>
          <a:ext cx="8822940" cy="5788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143932" cy="10715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безвозмездных поступлений за 2022 г. (тыс. рублей)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Структура расходов бюджета за 2022 год</a:t>
            </a:r>
            <a:endParaRPr lang="ru-RU" sz="28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46034"/>
              </p:ext>
            </p:extLst>
          </p:nvPr>
        </p:nvGraphicFramePr>
        <p:xfrm>
          <a:off x="107502" y="857232"/>
          <a:ext cx="8928995" cy="5126887"/>
        </p:xfrm>
        <a:graphic>
          <a:graphicData uri="http://schemas.openxmlformats.org/drawingml/2006/table">
            <a:tbl>
              <a:tblPr/>
              <a:tblGrid>
                <a:gridCol w="675479"/>
                <a:gridCol w="3044935"/>
                <a:gridCol w="967308"/>
                <a:gridCol w="892900"/>
                <a:gridCol w="595266"/>
                <a:gridCol w="892900"/>
                <a:gridCol w="984194"/>
                <a:gridCol w="876013"/>
              </a:tblGrid>
              <a:tr h="14053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Раздел/подраздел</a:t>
                      </a: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раздела/подраздела</a:t>
                      </a: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Плановые назначения на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2022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Кассовые расходы за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2022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расходов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2022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года</a:t>
                      </a: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Кассовые расходы за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2021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расходов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2021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года</a:t>
                      </a:r>
                    </a:p>
                  </a:txBody>
                  <a:tcPr marL="7211" marR="7211" marT="72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Общегосударственные вопросы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56 519,97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51 884,60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44 012,88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0200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Национальная оборона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1 347,90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1 347,90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1347,90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5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0300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4 710,45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3 665,84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77,82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3 011,23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0400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Национальная экономика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73 274,59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54 330,34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74,15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37 996,09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0500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Жилищно-коммунальное хозяйство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71 275,64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43 565,22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61,12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36 602,42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0700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Образование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368 259,12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359 744,45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97,69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460 734,52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Культура и кинематография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83 072,87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82 197,41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98,95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39 798,59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Социальная политика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27 961,50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27 435,52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98,12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31 231,29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Физическая культура и спорт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606,00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413,15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68,18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182,46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Средства массовой информации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185,98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88,56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161,12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Межбюджетные трансферты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46 329,24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46 329,24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47 081,45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6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733 567,28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671099,65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91,48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702159,95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928934"/>
            <a:ext cx="8229600" cy="993771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06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10637</TotalTime>
  <Words>551</Words>
  <Application>Microsoft Office PowerPoint</Application>
  <PresentationFormat>Экран (4:3)</PresentationFormat>
  <Paragraphs>221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Об исполнении бюджета Ибресинского района за 2022 год</vt:lpstr>
      <vt:lpstr>Исполнение бюджета Ибресинского района Чувашской Республики за 2022 год, тыс. руб.</vt:lpstr>
      <vt:lpstr>Основные показатели исполнения бюджета  Ибресинского  района Чувашской Республики по доходам за 2022 год, тыс. руб.</vt:lpstr>
      <vt:lpstr>Основные показатели исполнения бюджета  Ибресинского  района Чувашской Республики по доходам в 2022-2021 годах, тыс. рублей</vt:lpstr>
      <vt:lpstr>Структура налоговых доходов за 2022 г. (тыс. рублей)</vt:lpstr>
      <vt:lpstr>Структура неналоговых доходов за 2022 г. (тыс. рублей)</vt:lpstr>
      <vt:lpstr>Структура безвозмездных поступлений за 2022 г. (тыс. рублей)</vt:lpstr>
      <vt:lpstr>Структура расходов бюджета за 2022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ibrfin9</cp:lastModifiedBy>
  <cp:revision>663</cp:revision>
  <cp:lastPrinted>2015-04-24T05:42:00Z</cp:lastPrinted>
  <dcterms:created xsi:type="dcterms:W3CDTF">2014-04-28T20:59:23Z</dcterms:created>
  <dcterms:modified xsi:type="dcterms:W3CDTF">2023-04-26T10:35:11Z</dcterms:modified>
</cp:coreProperties>
</file>