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10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72" r:id="rId3"/>
    <p:sldId id="278" r:id="rId4"/>
    <p:sldId id="269" r:id="rId5"/>
    <p:sldId id="258" r:id="rId6"/>
    <p:sldId id="259" r:id="rId7"/>
    <p:sldId id="261" r:id="rId8"/>
    <p:sldId id="270" r:id="rId9"/>
    <p:sldId id="271" r:id="rId10"/>
    <p:sldId id="262" r:id="rId11"/>
    <p:sldId id="263" r:id="rId12"/>
    <p:sldId id="276" r:id="rId13"/>
    <p:sldId id="277" r:id="rId14"/>
    <p:sldId id="273" r:id="rId15"/>
    <p:sldId id="274" r:id="rId16"/>
    <p:sldId id="275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CC"/>
    <a:srgbClr val="666666"/>
    <a:srgbClr val="543E40"/>
    <a:srgbClr val="FF7C80"/>
    <a:srgbClr val="3C4E4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34587" autoAdjust="0"/>
    <p:restoredTop sz="94713" autoAdjust="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>
        <c:manualLayout>
          <c:layoutTarget val="inner"/>
          <c:xMode val="edge"/>
          <c:yMode val="edge"/>
          <c:x val="1.6797782692684567E-2"/>
          <c:y val="1.4328296241473535E-2"/>
          <c:w val="0.96780424983902125"/>
          <c:h val="0.73808871058120229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dLbls>
            <c:dLblPos val="outEnd"/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706.5</c:v>
                </c:pt>
                <c:pt idx="1">
                  <c:v>543.29999999999995</c:v>
                </c:pt>
                <c:pt idx="2">
                  <c:v>544.1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</c:v>
                </c:pt>
              </c:strCache>
            </c:strRef>
          </c:tx>
          <c:dLbls>
            <c:dLblPos val="outEnd"/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720.3</c:v>
                </c:pt>
                <c:pt idx="1">
                  <c:v>550.9</c:v>
                </c:pt>
                <c:pt idx="2">
                  <c:v>550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ДЕФИЦИТ</c:v>
                </c:pt>
              </c:strCache>
            </c:strRef>
          </c:tx>
          <c:dLbls>
            <c:dLblPos val="outEnd"/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13.8</c:v>
                </c:pt>
                <c:pt idx="1">
                  <c:v>7.6</c:v>
                </c:pt>
                <c:pt idx="2">
                  <c:v>5.8</c:v>
                </c:pt>
              </c:numCache>
            </c:numRef>
          </c:val>
        </c:ser>
        <c:dLbls>
          <c:dLblPos val="outEnd"/>
          <c:showVal val="1"/>
        </c:dLbls>
        <c:axId val="82890752"/>
        <c:axId val="92845952"/>
      </c:barChart>
      <c:catAx>
        <c:axId val="82890752"/>
        <c:scaling>
          <c:orientation val="minMax"/>
        </c:scaling>
        <c:axPos val="b"/>
        <c:numFmt formatCode="General" sourceLinked="1"/>
        <c:tickLblPos val="nextTo"/>
        <c:crossAx val="92845952"/>
        <c:crosses val="autoZero"/>
        <c:auto val="1"/>
        <c:lblAlgn val="ctr"/>
        <c:lblOffset val="100"/>
      </c:catAx>
      <c:valAx>
        <c:axId val="92845952"/>
        <c:scaling>
          <c:orientation val="minMax"/>
        </c:scaling>
        <c:delete val="1"/>
        <c:axPos val="l"/>
        <c:majorGridlines/>
        <c:numFmt formatCode="General" sourceLinked="1"/>
        <c:tickLblPos val="nextTo"/>
        <c:crossAx val="82890752"/>
        <c:crosses val="autoZero"/>
        <c:crossBetween val="between"/>
      </c:valAx>
    </c:plotArea>
    <c:legend>
      <c:legendPos val="b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"/>
  <c:chart>
    <c:autoTitleDeleted val="1"/>
    <c:plotArea>
      <c:layout/>
      <c:barChart>
        <c:barDir val="bar"/>
        <c:grouping val="clustered"/>
        <c:ser>
          <c:idx val="0"/>
          <c:order val="0"/>
          <c:dLbls>
            <c:dLbl>
              <c:idx val="3"/>
              <c:layout>
                <c:manualLayout>
                  <c:x val="-0.13055555555555545"/>
                  <c:y val="-8.1185864709917621E-2"/>
                </c:manualLayout>
              </c:layout>
              <c:showVal val="1"/>
            </c:dLbl>
            <c:dLbl>
              <c:idx val="4"/>
              <c:layout>
                <c:manualLayout>
                  <c:x val="-8.0555555555555672E-2"/>
                  <c:y val="-6.9987814405101434E-2"/>
                </c:manualLayout>
              </c:layout>
              <c:showVal val="1"/>
            </c:dLbl>
            <c:showVal val="1"/>
          </c:dLbls>
          <c:cat>
            <c:strRef>
              <c:f>Лист1!$A$81:$A$85</c:f>
              <c:strCache>
                <c:ptCount val="5"/>
                <c:pt idx="0">
                  <c:v>ДРУГИЕ ВОПРОСЫ В ОБЛАСТИ ОБРАЗОВАНИЯ</c:v>
                </c:pt>
                <c:pt idx="1">
                  <c:v>МОЛОДЕЖНАЯ ПОЛИТИКА</c:v>
                </c:pt>
                <c:pt idx="2">
                  <c:v>ДОПОЛНИТЕЛЬНОЕ ОБРАЗОВАНИЕ</c:v>
                </c:pt>
                <c:pt idx="3">
                  <c:v>ОБЩЕЕ ОБРАЗОВАНИЕ</c:v>
                </c:pt>
                <c:pt idx="4">
                  <c:v>ДОШКОЛЬНОЕ ОБРАЗОВАНИЕ</c:v>
                </c:pt>
              </c:strCache>
            </c:strRef>
          </c:cat>
          <c:val>
            <c:numRef>
              <c:f>Лист1!$B$81:$B$85</c:f>
              <c:numCache>
                <c:formatCode>General</c:formatCode>
                <c:ptCount val="5"/>
                <c:pt idx="0">
                  <c:v>2.7</c:v>
                </c:pt>
                <c:pt idx="1">
                  <c:v>5.2</c:v>
                </c:pt>
                <c:pt idx="2">
                  <c:v>43.4</c:v>
                </c:pt>
                <c:pt idx="3">
                  <c:v>211.3</c:v>
                </c:pt>
                <c:pt idx="4">
                  <c:v>108.01</c:v>
                </c:pt>
              </c:numCache>
            </c:numRef>
          </c:val>
        </c:ser>
        <c:dLbls>
          <c:showVal val="1"/>
        </c:dLbls>
        <c:overlap val="-25"/>
        <c:axId val="151229184"/>
        <c:axId val="151230720"/>
      </c:barChart>
      <c:catAx>
        <c:axId val="151229184"/>
        <c:scaling>
          <c:orientation val="minMax"/>
        </c:scaling>
        <c:axPos val="l"/>
        <c:majorTickMark val="none"/>
        <c:tickLblPos val="nextTo"/>
        <c:crossAx val="151230720"/>
        <c:crosses val="autoZero"/>
        <c:auto val="1"/>
        <c:lblAlgn val="ctr"/>
        <c:lblOffset val="100"/>
      </c:catAx>
      <c:valAx>
        <c:axId val="151230720"/>
        <c:scaling>
          <c:orientation val="minMax"/>
        </c:scaling>
        <c:delete val="1"/>
        <c:axPos val="b"/>
        <c:numFmt formatCode="General" sourceLinked="1"/>
        <c:tickLblPos val="none"/>
        <c:crossAx val="151229184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46791076115485564"/>
          <c:y val="0"/>
          <c:w val="0.50414129483814518"/>
          <c:h val="0.87003877335213253"/>
        </c:manualLayout>
      </c:layout>
      <c:barChart>
        <c:barDir val="bar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Lbls>
            <c:dLblPos val="inEnd"/>
            <c:showVal val="1"/>
          </c:dLbls>
          <c:cat>
            <c:strRef>
              <c:f>Лист1!$A$2:$A$3</c:f>
              <c:strCache>
                <c:ptCount val="2"/>
                <c:pt idx="0">
                  <c:v>Обеспечение деятельности учреждений культурно-досугового типа</c:v>
                </c:pt>
                <c:pt idx="1">
                  <c:v>Обеспечение деятельности библиотек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8.9</c:v>
                </c:pt>
                <c:pt idx="1">
                  <c:v>5.8</c:v>
                </c:pt>
              </c:numCache>
            </c:numRef>
          </c:val>
        </c:ser>
        <c:dLbls>
          <c:dLblPos val="inEnd"/>
          <c:showVal val="1"/>
        </c:dLbls>
        <c:gapWidth val="55"/>
        <c:overlap val="100"/>
        <c:axId val="259571712"/>
        <c:axId val="259853696"/>
      </c:barChart>
      <c:catAx>
        <c:axId val="259571712"/>
        <c:scaling>
          <c:orientation val="minMax"/>
        </c:scaling>
        <c:axPos val="l"/>
        <c:majorTickMark val="none"/>
        <c:tickLblPos val="nextTo"/>
        <c:crossAx val="259853696"/>
        <c:crosses val="autoZero"/>
        <c:auto val="1"/>
        <c:lblAlgn val="ctr"/>
        <c:lblOffset val="100"/>
      </c:catAx>
      <c:valAx>
        <c:axId val="259853696"/>
        <c:scaling>
          <c:orientation val="minMax"/>
        </c:scaling>
        <c:axPos val="b"/>
        <c:majorGridlines/>
        <c:numFmt formatCode="General" sourceLinked="1"/>
        <c:majorTickMark val="none"/>
        <c:tickLblPos val="nextTo"/>
        <c:crossAx val="259571712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layout/>
    </c:title>
    <c:plotArea>
      <c:layout/>
      <c:barChart>
        <c:barDir val="bar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млн руб</c:v>
                </c:pt>
              </c:strCache>
            </c:strRef>
          </c:tx>
          <c:dLbls>
            <c:dLblPos val="inEnd"/>
            <c:showVal val="1"/>
          </c:dLbls>
          <c:cat>
            <c:strRef>
              <c:f>Лист1!$A$2:$A$6</c:f>
              <c:strCache>
                <c:ptCount val="5"/>
                <c:pt idx="0">
                  <c:v>Организация и обеспечение безопасности дорожного движения</c:v>
                </c:pt>
                <c:pt idx="1">
                  <c:v>Содержание автомобильных дорог, в. т. ч. ямочный ремонт</c:v>
                </c:pt>
                <c:pt idx="2">
                  <c:v>Капитальный ремонт дворовых территорий</c:v>
                </c:pt>
                <c:pt idx="3">
                  <c:v>Капитальный ремонт и ремонт автомобильных дорог</c:v>
                </c:pt>
                <c:pt idx="4">
                  <c:v>Строительство и реконструкция автомобильных дорог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</c:v>
                </c:pt>
                <c:pt idx="1">
                  <c:v>14.5</c:v>
                </c:pt>
                <c:pt idx="2">
                  <c:v>5</c:v>
                </c:pt>
                <c:pt idx="3">
                  <c:v>26.3</c:v>
                </c:pt>
                <c:pt idx="4">
                  <c:v>35</c:v>
                </c:pt>
              </c:numCache>
            </c:numRef>
          </c:val>
        </c:ser>
        <c:dLbls>
          <c:dLblPos val="inEnd"/>
          <c:showVal val="1"/>
        </c:dLbls>
        <c:overlap val="100"/>
        <c:axId val="151351296"/>
        <c:axId val="151431808"/>
      </c:barChart>
      <c:catAx>
        <c:axId val="151351296"/>
        <c:scaling>
          <c:orientation val="minMax"/>
        </c:scaling>
        <c:axPos val="l"/>
        <c:tickLblPos val="nextTo"/>
        <c:crossAx val="151431808"/>
        <c:crosses val="autoZero"/>
        <c:auto val="1"/>
        <c:lblAlgn val="ctr"/>
        <c:lblOffset val="100"/>
      </c:catAx>
      <c:valAx>
        <c:axId val="151431808"/>
        <c:scaling>
          <c:orientation val="minMax"/>
        </c:scaling>
        <c:axPos val="b"/>
        <c:majorGridlines/>
        <c:numFmt formatCode="General" sourceLinked="1"/>
        <c:tickLblPos val="nextTo"/>
        <c:crossAx val="151351296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"/>
  <c:chart>
    <c:title>
      <c:tx>
        <c:rich>
          <a:bodyPr/>
          <a:lstStyle/>
          <a:p>
            <a:pPr>
              <a:defRPr/>
            </a:pPr>
            <a:r>
              <a:rPr lang="en-US"/>
              <a:t>202</a:t>
            </a:r>
            <a:r>
              <a:rPr lang="ru-RU"/>
              <a:t>2 ГОД</a:t>
            </a:r>
            <a:endParaRPr lang="en-US"/>
          </a:p>
        </c:rich>
      </c:tx>
      <c:layout/>
    </c:title>
    <c:plotArea>
      <c:layout/>
      <c:barChart>
        <c:barDir val="bar"/>
        <c:grouping val="clustered"/>
        <c:ser>
          <c:idx val="0"/>
          <c:order val="0"/>
          <c:tx>
            <c:strRef>
              <c:f>Лист1!$B$17</c:f>
              <c:strCache>
                <c:ptCount val="1"/>
                <c:pt idx="0">
                  <c:v>2021</c:v>
                </c:pt>
              </c:strCache>
            </c:strRef>
          </c:tx>
          <c:dLbls>
            <c:dLbl>
              <c:idx val="0"/>
              <c:layout>
                <c:manualLayout>
                  <c:x val="-0.05"/>
                  <c:y val="-6.0967162770666085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531,9</a:t>
                    </a:r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smtClean="0"/>
                      <a:t>27,6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smtClean="0"/>
                      <a:t>146,9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smtClean="0"/>
                      <a:t>174,6</a:t>
                    </a:r>
                    <a:endParaRPr lang="en-US" dirty="0"/>
                  </a:p>
                </c:rich>
              </c:tx>
              <c:showVal val="1"/>
            </c:dLbl>
            <c:dLbl>
              <c:idx val="4"/>
              <c:layout>
                <c:manualLayout>
                  <c:x val="-8.3333333333333343E-2"/>
                  <c:y val="-6.31445614410470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706,5</a:t>
                    </a:r>
                    <a:endParaRPr lang="en-US" dirty="0"/>
                  </a:p>
                </c:rich>
              </c:tx>
              <c:showVal val="1"/>
            </c:dLbl>
            <c:showVal val="1"/>
          </c:dLbls>
          <c:cat>
            <c:strRef>
              <c:f>Лист1!$A$18:$A$22</c:f>
              <c:strCache>
                <c:ptCount val="5"/>
                <c:pt idx="0">
                  <c:v>БЕЗВОЗМЕЗДНЫЕ ПОСТУПЛЕНИЯ</c:v>
                </c:pt>
                <c:pt idx="1">
                  <c:v>НЕНАЛОГОВЫЕ</c:v>
                </c:pt>
                <c:pt idx="2">
                  <c:v>НАЛОГОВЫЕ</c:v>
                </c:pt>
                <c:pt idx="3">
                  <c:v>СОБСТВЕННЫЕ ДОХОДЫ</c:v>
                </c:pt>
                <c:pt idx="4">
                  <c:v>ДОХОДЫ ВСЕГО</c:v>
                </c:pt>
              </c:strCache>
            </c:strRef>
          </c:cat>
          <c:val>
            <c:numRef>
              <c:f>Лист1!$B$18:$B$22</c:f>
              <c:numCache>
                <c:formatCode>General</c:formatCode>
                <c:ptCount val="5"/>
                <c:pt idx="0">
                  <c:v>406.4</c:v>
                </c:pt>
                <c:pt idx="1">
                  <c:v>20.6</c:v>
                </c:pt>
                <c:pt idx="2">
                  <c:v>141.80000000000001</c:v>
                </c:pt>
                <c:pt idx="3">
                  <c:v>162.5</c:v>
                </c:pt>
                <c:pt idx="4">
                  <c:v>568.9</c:v>
                </c:pt>
              </c:numCache>
            </c:numRef>
          </c:val>
        </c:ser>
        <c:dLbls>
          <c:showVal val="1"/>
        </c:dLbls>
        <c:overlap val="-25"/>
        <c:axId val="150122880"/>
        <c:axId val="150124416"/>
      </c:barChart>
      <c:catAx>
        <c:axId val="150122880"/>
        <c:scaling>
          <c:orientation val="minMax"/>
        </c:scaling>
        <c:axPos val="l"/>
        <c:majorTickMark val="none"/>
        <c:tickLblPos val="nextTo"/>
        <c:crossAx val="150124416"/>
        <c:crosses val="autoZero"/>
        <c:auto val="1"/>
        <c:lblAlgn val="ctr"/>
        <c:lblOffset val="100"/>
      </c:catAx>
      <c:valAx>
        <c:axId val="150124416"/>
        <c:scaling>
          <c:orientation val="minMax"/>
        </c:scaling>
        <c:delete val="1"/>
        <c:axPos val="b"/>
        <c:numFmt formatCode="General" sourceLinked="1"/>
        <c:majorTickMark val="none"/>
        <c:tickLblPos val="none"/>
        <c:crossAx val="150122880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2023 </a:t>
            </a:r>
            <a:r>
              <a:rPr lang="ru-RU" dirty="0"/>
              <a:t>ГОД</a:t>
            </a:r>
          </a:p>
        </c:rich>
      </c:tx>
      <c:layout/>
    </c:title>
    <c:plotArea>
      <c:layout/>
      <c:barChart>
        <c:barDir val="bar"/>
        <c:grouping val="clustered"/>
        <c:ser>
          <c:idx val="0"/>
          <c:order val="0"/>
          <c:tx>
            <c:strRef>
              <c:f>Лист1!$D$17</c:f>
              <c:strCache>
                <c:ptCount val="1"/>
                <c:pt idx="0">
                  <c:v>2022 ГОД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mtClean="0"/>
                      <a:t>466,5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smtClean="0"/>
                      <a:t>19,6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smtClean="0"/>
                      <a:t>168,5</a:t>
                    </a:r>
                  </a:p>
                </c:rich>
              </c:tx>
              <c:showVal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smtClean="0"/>
                      <a:t>188,1</a:t>
                    </a:r>
                    <a:endParaRPr lang="en-US" dirty="0"/>
                  </a:p>
                </c:rich>
              </c:tx>
              <c:showVal val="1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ru-RU" smtClean="0"/>
                      <a:t>654,6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Val val="1"/>
          </c:dLbls>
          <c:cat>
            <c:strRef>
              <c:f>Лист1!$C$18:$C$22</c:f>
              <c:strCache>
                <c:ptCount val="5"/>
                <c:pt idx="0">
                  <c:v>БЕЗВОЗМЕЗДНЫЕ ПОСТУПЛЕНИЯ</c:v>
                </c:pt>
                <c:pt idx="1">
                  <c:v>НЕНАЛОГОВЫЕ</c:v>
                </c:pt>
                <c:pt idx="2">
                  <c:v>НАЛОГОВЫЕ</c:v>
                </c:pt>
                <c:pt idx="3">
                  <c:v>СОБСТВЕННЫЕ ДОХОДЫ</c:v>
                </c:pt>
                <c:pt idx="4">
                  <c:v>ДОХОДЫ ВСЕГО</c:v>
                </c:pt>
              </c:strCache>
            </c:strRef>
          </c:cat>
          <c:val>
            <c:numRef>
              <c:f>Лист1!$D$18:$D$22</c:f>
              <c:numCache>
                <c:formatCode>General</c:formatCode>
                <c:ptCount val="5"/>
                <c:pt idx="0">
                  <c:v>360</c:v>
                </c:pt>
                <c:pt idx="1">
                  <c:v>20.2</c:v>
                </c:pt>
                <c:pt idx="2">
                  <c:v>143.6</c:v>
                </c:pt>
                <c:pt idx="3">
                  <c:v>163.80000000000001</c:v>
                </c:pt>
                <c:pt idx="4">
                  <c:v>523.79999999999995</c:v>
                </c:pt>
              </c:numCache>
            </c:numRef>
          </c:val>
        </c:ser>
        <c:dLbls>
          <c:showVal val="1"/>
        </c:dLbls>
        <c:axId val="150750720"/>
        <c:axId val="150752256"/>
      </c:barChart>
      <c:catAx>
        <c:axId val="150750720"/>
        <c:scaling>
          <c:orientation val="minMax"/>
        </c:scaling>
        <c:axPos val="l"/>
        <c:tickLblPos val="nextTo"/>
        <c:txPr>
          <a:bodyPr/>
          <a:lstStyle/>
          <a:p>
            <a:pPr>
              <a:defRPr b="1">
                <a:solidFill>
                  <a:schemeClr val="tx1"/>
                </a:solidFill>
              </a:defRPr>
            </a:pPr>
            <a:endParaRPr lang="ru-RU"/>
          </a:p>
        </c:txPr>
        <c:crossAx val="150752256"/>
        <c:crosses val="autoZero"/>
        <c:auto val="1"/>
        <c:lblAlgn val="ctr"/>
        <c:lblOffset val="100"/>
      </c:catAx>
      <c:valAx>
        <c:axId val="150752256"/>
        <c:scaling>
          <c:orientation val="minMax"/>
        </c:scaling>
        <c:delete val="1"/>
        <c:axPos val="b"/>
        <c:numFmt formatCode="General" sourceLinked="1"/>
        <c:tickLblPos val="none"/>
        <c:crossAx val="150750720"/>
        <c:crosses val="autoZero"/>
        <c:crossBetween val="between"/>
      </c:valAx>
    </c:plotArea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2024 </a:t>
            </a:r>
            <a:r>
              <a:rPr lang="ru-RU" dirty="0"/>
              <a:t>ГОД</a:t>
            </a:r>
          </a:p>
        </c:rich>
      </c:tx>
      <c:layout/>
    </c:title>
    <c:plotArea>
      <c:layout/>
      <c:barChart>
        <c:barDir val="bar"/>
        <c:grouping val="clustered"/>
        <c:ser>
          <c:idx val="0"/>
          <c:order val="0"/>
          <c:tx>
            <c:strRef>
              <c:f>Лист1!$F$17</c:f>
              <c:strCache>
                <c:ptCount val="1"/>
                <c:pt idx="0">
                  <c:v>2023 ГОД</c:v>
                </c:pt>
              </c:strCache>
            </c:strRef>
          </c:tx>
          <c:spPr>
            <a:solidFill>
              <a:prstClr val="white">
                <a:lumMod val="50000"/>
              </a:prstClr>
            </a:solidFill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mtClean="0"/>
                      <a:t>401,9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smtClean="0"/>
                      <a:t>18,7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smtClean="0"/>
                      <a:t>193,9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smtClean="0"/>
                      <a:t>212,6</a:t>
                    </a:r>
                    <a:endParaRPr lang="en-US" dirty="0"/>
                  </a:p>
                </c:rich>
              </c:tx>
              <c:showVal val="1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ru-RU" smtClean="0"/>
                      <a:t>595,8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Val val="1"/>
          </c:dLbls>
          <c:cat>
            <c:strRef>
              <c:f>Лист1!$E$18:$E$22</c:f>
              <c:strCache>
                <c:ptCount val="5"/>
                <c:pt idx="0">
                  <c:v>БЕЗВОЗМЕЗДНЫЕ ПОСТУПЛЕНИЯ</c:v>
                </c:pt>
                <c:pt idx="1">
                  <c:v>НЕНАЛОГОВЫЕ</c:v>
                </c:pt>
                <c:pt idx="2">
                  <c:v>НАЛОГОВЫЕ</c:v>
                </c:pt>
                <c:pt idx="3">
                  <c:v>СОБСТВЕННЫЕ ДОХОДЫ</c:v>
                </c:pt>
                <c:pt idx="4">
                  <c:v>ДОХОДЫ ВСЕГО</c:v>
                </c:pt>
              </c:strCache>
            </c:strRef>
          </c:cat>
          <c:val>
            <c:numRef>
              <c:f>Лист1!$F$18:$F$22</c:f>
              <c:numCache>
                <c:formatCode>General</c:formatCode>
                <c:ptCount val="5"/>
                <c:pt idx="0">
                  <c:v>357.6</c:v>
                </c:pt>
                <c:pt idx="1">
                  <c:v>20.5</c:v>
                </c:pt>
                <c:pt idx="2">
                  <c:v>145.80000000000001</c:v>
                </c:pt>
                <c:pt idx="3">
                  <c:v>166.3</c:v>
                </c:pt>
                <c:pt idx="4">
                  <c:v>523.79999999999995</c:v>
                </c:pt>
              </c:numCache>
            </c:numRef>
          </c:val>
        </c:ser>
        <c:dLbls>
          <c:showVal val="1"/>
        </c:dLbls>
        <c:overlap val="-25"/>
        <c:axId val="150768256"/>
        <c:axId val="150778240"/>
      </c:barChart>
      <c:catAx>
        <c:axId val="150768256"/>
        <c:scaling>
          <c:orientation val="minMax"/>
        </c:scaling>
        <c:axPos val="l"/>
        <c:majorTickMark val="none"/>
        <c:tickLblPos val="nextTo"/>
        <c:txPr>
          <a:bodyPr/>
          <a:lstStyle/>
          <a:p>
            <a:pPr>
              <a:defRPr b="1">
                <a:solidFill>
                  <a:schemeClr val="tx1"/>
                </a:solidFill>
              </a:defRPr>
            </a:pPr>
            <a:endParaRPr lang="ru-RU"/>
          </a:p>
        </c:txPr>
        <c:crossAx val="150778240"/>
        <c:crosses val="autoZero"/>
        <c:auto val="1"/>
        <c:lblAlgn val="ctr"/>
        <c:lblOffset val="100"/>
      </c:catAx>
      <c:valAx>
        <c:axId val="150778240"/>
        <c:scaling>
          <c:orientation val="minMax"/>
        </c:scaling>
        <c:delete val="1"/>
        <c:axPos val="b"/>
        <c:numFmt formatCode="General" sourceLinked="1"/>
        <c:tickLblPos val="none"/>
        <c:crossAx val="150768256"/>
        <c:crosses val="autoZero"/>
        <c:crossBetween val="between"/>
      </c:valAx>
    </c:plotArea>
    <c:plotVisOnly val="1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>
        <c:manualLayout>
          <c:layoutTarget val="inner"/>
          <c:xMode val="edge"/>
          <c:yMode val="edge"/>
          <c:x val="0.28188363954505685"/>
          <c:y val="3.4375000000000003E-2"/>
          <c:w val="0.66760608048993875"/>
          <c:h val="0.81038804133858267"/>
        </c:manualLayout>
      </c:layout>
      <c:barChart>
        <c:barDir val="bar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субсидии</c:v>
                </c:pt>
              </c:strCache>
            </c:strRef>
          </c:tx>
          <c:dLbls>
            <c:dLblPos val="ctr"/>
            <c:showVal val="1"/>
          </c:dLbls>
          <c:cat>
            <c:strRef>
              <c:f>Лист1!$A$2:$A$6</c:f>
              <c:strCache>
                <c:ptCount val="5"/>
                <c:pt idx="0">
                  <c:v>2022г. Первоначально</c:v>
                </c:pt>
                <c:pt idx="1">
                  <c:v>2022г. Уточненные</c:v>
                </c:pt>
                <c:pt idx="2">
                  <c:v>2023г.</c:v>
                </c:pt>
                <c:pt idx="3">
                  <c:v>2024г.</c:v>
                </c:pt>
                <c:pt idx="4">
                  <c:v>2025г.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197.8</c:v>
                </c:pt>
                <c:pt idx="1">
                  <c:v>326.8</c:v>
                </c:pt>
                <c:pt idx="2">
                  <c:v>136.5</c:v>
                </c:pt>
                <c:pt idx="3">
                  <c:v>108.5</c:v>
                </c:pt>
                <c:pt idx="4">
                  <c:v>115.2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субвенции</c:v>
                </c:pt>
              </c:strCache>
            </c:strRef>
          </c:tx>
          <c:dLbls>
            <c:dLblPos val="ctr"/>
            <c:showVal val="1"/>
          </c:dLbls>
          <c:cat>
            <c:strRef>
              <c:f>Лист1!$A$2:$A$6</c:f>
              <c:strCache>
                <c:ptCount val="5"/>
                <c:pt idx="0">
                  <c:v>2022г. Первоначально</c:v>
                </c:pt>
                <c:pt idx="1">
                  <c:v>2022г. Уточненные</c:v>
                </c:pt>
                <c:pt idx="2">
                  <c:v>2023г.</c:v>
                </c:pt>
                <c:pt idx="3">
                  <c:v>2024г.</c:v>
                </c:pt>
                <c:pt idx="4">
                  <c:v>2025г.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248.3</c:v>
                </c:pt>
                <c:pt idx="1">
                  <c:v>312.2</c:v>
                </c:pt>
                <c:pt idx="2">
                  <c:v>289</c:v>
                </c:pt>
                <c:pt idx="3">
                  <c:v>272.39999999999998</c:v>
                </c:pt>
                <c:pt idx="4">
                  <c:v>272.60000000000002</c:v>
                </c:pt>
              </c:numCache>
            </c:numRef>
          </c:val>
        </c:ser>
        <c:dLbls>
          <c:dLblPos val="ctr"/>
          <c:showVal val="1"/>
        </c:dLbls>
        <c:overlap val="100"/>
        <c:axId val="82814080"/>
        <c:axId val="82832384"/>
      </c:barChart>
      <c:catAx>
        <c:axId val="82814080"/>
        <c:scaling>
          <c:orientation val="minMax"/>
        </c:scaling>
        <c:axPos val="l"/>
        <c:tickLblPos val="nextTo"/>
        <c:crossAx val="82832384"/>
        <c:crosses val="autoZero"/>
        <c:auto val="1"/>
        <c:lblAlgn val="ctr"/>
        <c:lblOffset val="100"/>
      </c:catAx>
      <c:valAx>
        <c:axId val="82832384"/>
        <c:scaling>
          <c:orientation val="minMax"/>
        </c:scaling>
        <c:axPos val="b"/>
        <c:majorGridlines/>
        <c:numFmt formatCode="General" sourceLinked="1"/>
        <c:tickLblPos val="nextTo"/>
        <c:crossAx val="82814080"/>
        <c:crosses val="autoZero"/>
        <c:crossBetween val="between"/>
      </c:valAx>
    </c:plotArea>
    <c:legend>
      <c:legendPos val="t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Лист1!$A$2:$A$7</c:f>
              <c:strCache>
                <c:ptCount val="6"/>
                <c:pt idx="0">
                  <c:v>НДФЛ</c:v>
                </c:pt>
                <c:pt idx="1">
                  <c:v>ЕДИНЫЙ НАЛОГ ПО УПРОЩЕННОЙ СИСТЕМЕ НАЛОГООБЛОЖЕНИЯ</c:v>
                </c:pt>
                <c:pt idx="2">
                  <c:v>НЕНАЛОГОВЫЕ ДОХОДЫ</c:v>
                </c:pt>
                <c:pt idx="3">
                  <c:v>НАЛОГОВЫЕ ДОХОДЫ</c:v>
                </c:pt>
                <c:pt idx="4">
                  <c:v>НАЛОГ НА ИМУЩЕСТВО ФИЗИЧЕСКИХ ЛИЦ</c:v>
                </c:pt>
                <c:pt idx="5">
                  <c:v>ЗЕМЕЛЬНЫЙ НАЛОГ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51.3</c:v>
                </c:pt>
                <c:pt idx="1">
                  <c:v>6.7</c:v>
                </c:pt>
                <c:pt idx="2">
                  <c:v>23.3</c:v>
                </c:pt>
                <c:pt idx="3">
                  <c:v>8.4</c:v>
                </c:pt>
                <c:pt idx="4">
                  <c:v>5.5</c:v>
                </c:pt>
                <c:pt idx="5">
                  <c:v>4.8</c:v>
                </c:pt>
              </c:numCache>
            </c:numRef>
          </c:val>
        </c:ser>
        <c:dLbls>
          <c:showPercent val="1"/>
        </c:dLbls>
      </c:pie3D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%</c:v>
                </c:pt>
              </c:strCache>
            </c:strRef>
          </c:tx>
          <c:cat>
            <c:strRef>
              <c:f>Лист1!$A$2:$A$12</c:f>
              <c:strCache>
                <c:ptCount val="11"/>
                <c:pt idx="0">
                  <c:v>НДФЛ</c:v>
                </c:pt>
                <c:pt idx="1">
                  <c:v>Налоги на совокупный доход</c:v>
                </c:pt>
                <c:pt idx="2">
                  <c:v>Госпошлина</c:v>
                </c:pt>
                <c:pt idx="3">
                  <c:v>Налог на имущество физлиц</c:v>
                </c:pt>
                <c:pt idx="4">
                  <c:v>Земельный налог</c:v>
                </c:pt>
                <c:pt idx="5">
                  <c:v>Доходы от аренды</c:v>
                </c:pt>
                <c:pt idx="6">
                  <c:v>Плата за негативное воздействие на окружающую среду</c:v>
                </c:pt>
                <c:pt idx="7">
                  <c:v>Платные услуги</c:v>
                </c:pt>
                <c:pt idx="8">
                  <c:v>Реализация земель и имущества</c:v>
                </c:pt>
                <c:pt idx="9">
                  <c:v>Штрафы</c:v>
                </c:pt>
                <c:pt idx="10">
                  <c:v>Безвозмездные поступленя</c:v>
                </c:pt>
              </c:strCache>
            </c:strRef>
          </c:cat>
          <c:val>
            <c:numRef>
              <c:f>Лист1!$B$2:$B$12</c:f>
              <c:numCache>
                <c:formatCode>0.00%</c:formatCode>
                <c:ptCount val="11"/>
                <c:pt idx="0">
                  <c:v>0.185</c:v>
                </c:pt>
                <c:pt idx="1">
                  <c:v>5.0000000000000001E-3</c:v>
                </c:pt>
                <c:pt idx="2">
                  <c:v>2.7E-2</c:v>
                </c:pt>
                <c:pt idx="3">
                  <c:v>1.4999999999999999E-2</c:v>
                </c:pt>
                <c:pt idx="4">
                  <c:v>1.6E-2</c:v>
                </c:pt>
                <c:pt idx="5">
                  <c:v>1.9E-2</c:v>
                </c:pt>
                <c:pt idx="6">
                  <c:v>2E-3</c:v>
                </c:pt>
                <c:pt idx="7">
                  <c:v>3.0000000000000001E-3</c:v>
                </c:pt>
                <c:pt idx="8">
                  <c:v>3.0000000000000001E-3</c:v>
                </c:pt>
                <c:pt idx="9">
                  <c:v>3.0000000000000001E-3</c:v>
                </c:pt>
                <c:pt idx="10">
                  <c:v>0.71199999999999997</c:v>
                </c:pt>
              </c:numCache>
            </c:numRef>
          </c:val>
        </c:ser>
        <c:dLbls>
          <c:dLblPos val="bestFit"/>
          <c:showVal val="1"/>
        </c:dLbls>
        <c:firstSliceAng val="0"/>
      </c:pieChart>
    </c:plotArea>
    <c:legend>
      <c:legendPos val="r"/>
      <c:layout>
        <c:manualLayout>
          <c:xMode val="edge"/>
          <c:yMode val="edge"/>
          <c:x val="0.73678391975430713"/>
          <c:y val="1.1032051987387295E-2"/>
          <c:w val="0.2547505009356576"/>
          <c:h val="0.88698010496701962"/>
        </c:manualLayout>
      </c:layout>
      <c:txPr>
        <a:bodyPr/>
        <a:lstStyle/>
        <a:p>
          <a:pPr>
            <a:defRPr sz="1200" baseline="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9.9372918254612599E-2"/>
          <c:y val="6.6872714970298619E-2"/>
          <c:w val="0.80941452855337281"/>
          <c:h val="0.67288240843774882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dLblPos val="outEnd"/>
            <c:showVal val="1"/>
            <c:showLeaderLines val="1"/>
          </c:dLbls>
          <c:cat>
            <c:strRef>
              <c:f>Лист1!$A$2:$A$8</c:f>
              <c:strCache>
                <c:ptCount val="7"/>
                <c:pt idx="0">
                  <c:v>ОБРАЗОВАНИЕ</c:v>
                </c:pt>
                <c:pt idx="1">
                  <c:v>ЖКХ</c:v>
                </c:pt>
                <c:pt idx="2">
                  <c:v>КУЛЬТУРА</c:v>
                </c:pt>
                <c:pt idx="3">
                  <c:v>НАЦ. ЭКОНОМИКА</c:v>
                </c:pt>
                <c:pt idx="4">
                  <c:v>ОБЩ. ВОПРОСЫ</c:v>
                </c:pt>
                <c:pt idx="5">
                  <c:v>ПРОЧИЕ</c:v>
                </c:pt>
                <c:pt idx="6">
                  <c:v>СОЦПОЛИТИКА</c:v>
                </c:pt>
              </c:strCache>
            </c:strRef>
          </c:cat>
          <c:val>
            <c:numRef>
              <c:f>Лист1!$B$2:$B$8</c:f>
              <c:numCache>
                <c:formatCode>0%</c:formatCode>
                <c:ptCount val="7"/>
                <c:pt idx="0">
                  <c:v>0.49</c:v>
                </c:pt>
                <c:pt idx="1">
                  <c:v>0.17</c:v>
                </c:pt>
                <c:pt idx="2">
                  <c:v>0.12</c:v>
                </c:pt>
                <c:pt idx="3">
                  <c:v>0.11</c:v>
                </c:pt>
                <c:pt idx="4">
                  <c:v>0.06</c:v>
                </c:pt>
                <c:pt idx="5">
                  <c:v>0.03</c:v>
                </c:pt>
                <c:pt idx="6">
                  <c:v>0.02</c:v>
                </c:pt>
              </c:numCache>
            </c:numRef>
          </c:val>
        </c:ser>
        <c:dLbls>
          <c:dLblPos val="inEnd"/>
          <c:showVal val="1"/>
        </c:dLbls>
        <c:firstSliceAng val="0"/>
      </c:pieChart>
    </c:plotArea>
    <c:legend>
      <c:legendPos val="b"/>
      <c:layout>
        <c:manualLayout>
          <c:xMode val="edge"/>
          <c:yMode val="edge"/>
          <c:x val="8.463257378748619E-2"/>
          <c:y val="0.77360113964936772"/>
          <c:w val="0.83935535047340448"/>
          <c:h val="0.22639886233812317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barChart>
        <c:barDir val="bar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Lbls>
            <c:dLblPos val="inEnd"/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720.3</c:v>
                </c:pt>
                <c:pt idx="1">
                  <c:v>550.9</c:v>
                </c:pt>
                <c:pt idx="2">
                  <c:v>550</c:v>
                </c:pt>
              </c:numCache>
            </c:numRef>
          </c:val>
        </c:ser>
        <c:dLbls>
          <c:dLblPos val="inEnd"/>
          <c:showVal val="1"/>
        </c:dLbls>
        <c:overlap val="100"/>
        <c:axId val="150093184"/>
        <c:axId val="150943616"/>
      </c:barChart>
      <c:catAx>
        <c:axId val="150093184"/>
        <c:scaling>
          <c:orientation val="minMax"/>
        </c:scaling>
        <c:axPos val="l"/>
        <c:numFmt formatCode="General" sourceLinked="1"/>
        <c:tickLblPos val="nextTo"/>
        <c:crossAx val="150943616"/>
        <c:crosses val="autoZero"/>
        <c:auto val="1"/>
        <c:lblAlgn val="ctr"/>
        <c:lblOffset val="100"/>
      </c:catAx>
      <c:valAx>
        <c:axId val="150943616"/>
        <c:scaling>
          <c:orientation val="minMax"/>
        </c:scaling>
        <c:axPos val="b"/>
        <c:majorGridlines/>
        <c:numFmt formatCode="General" sourceLinked="1"/>
        <c:tickLblPos val="nextTo"/>
        <c:crossAx val="150093184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0.07031</cdr:x>
      <cdr:y>0.75224</cdr:y>
    </cdr:from>
    <cdr:to>
      <cdr:x>0.14062</cdr:x>
      <cdr:y>0.95373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42910" y="4000528"/>
          <a:ext cx="642942" cy="107157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80329D-E33D-464B-B89C-BCB8DF6DD2FD}" type="datetimeFigureOut">
              <a:rPr lang="ru-RU" smtClean="0"/>
              <a:t>09.06.2023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3DBB27-AD7C-4B28-A1A5-A7186D4DF56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3DBB27-AD7C-4B28-A1A5-A7186D4DF565}" type="slidenum">
              <a:rPr lang="ru-RU" smtClean="0"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7C393-E83D-41FB-9A26-44C195D65F50}" type="datetimeFigureOut">
              <a:rPr lang="ru-RU" smtClean="0"/>
              <a:pPr/>
              <a:t>09.06.2023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F9A3F-2471-492B-B02E-8BC11D43B3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7C393-E83D-41FB-9A26-44C195D65F50}" type="datetimeFigureOut">
              <a:rPr lang="ru-RU" smtClean="0"/>
              <a:pPr/>
              <a:t>09.06.2023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F9A3F-2471-492B-B02E-8BC11D43B3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7C393-E83D-41FB-9A26-44C195D65F50}" type="datetimeFigureOut">
              <a:rPr lang="ru-RU" smtClean="0"/>
              <a:pPr/>
              <a:t>09.06.2023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F9A3F-2471-492B-B02E-8BC11D43B3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7C393-E83D-41FB-9A26-44C195D65F50}" type="datetimeFigureOut">
              <a:rPr lang="ru-RU" smtClean="0"/>
              <a:pPr/>
              <a:t>09.06.2023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F9A3F-2471-492B-B02E-8BC11D43B3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7C393-E83D-41FB-9A26-44C195D65F50}" type="datetimeFigureOut">
              <a:rPr lang="ru-RU" smtClean="0"/>
              <a:pPr/>
              <a:t>09.06.2023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F9A3F-2471-492B-B02E-8BC11D43B3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7C393-E83D-41FB-9A26-44C195D65F50}" type="datetimeFigureOut">
              <a:rPr lang="ru-RU" smtClean="0"/>
              <a:pPr/>
              <a:t>09.06.2023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F9A3F-2471-492B-B02E-8BC11D43B3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7C393-E83D-41FB-9A26-44C195D65F50}" type="datetimeFigureOut">
              <a:rPr lang="ru-RU" smtClean="0"/>
              <a:pPr/>
              <a:t>09.06.2023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F9A3F-2471-492B-B02E-8BC11D43B3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7C393-E83D-41FB-9A26-44C195D65F50}" type="datetimeFigureOut">
              <a:rPr lang="ru-RU" smtClean="0"/>
              <a:pPr/>
              <a:t>09.06.2023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F9A3F-2471-492B-B02E-8BC11D43B3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7C393-E83D-41FB-9A26-44C195D65F50}" type="datetimeFigureOut">
              <a:rPr lang="ru-RU" smtClean="0"/>
              <a:pPr/>
              <a:t>09.06.2023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F9A3F-2471-492B-B02E-8BC11D43B3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7C393-E83D-41FB-9A26-44C195D65F50}" type="datetimeFigureOut">
              <a:rPr lang="ru-RU" smtClean="0"/>
              <a:pPr/>
              <a:t>09.06.2023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F9A3F-2471-492B-B02E-8BC11D43B3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7C393-E83D-41FB-9A26-44C195D65F50}" type="datetimeFigureOut">
              <a:rPr lang="ru-RU" smtClean="0"/>
              <a:pPr/>
              <a:t>09.06.2023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F9A3F-2471-492B-B02E-8BC11D43B3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17C393-E83D-41FB-9A26-44C195D65F50}" type="datetimeFigureOut">
              <a:rPr lang="ru-RU" smtClean="0"/>
              <a:pPr/>
              <a:t>09.06.2023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7F9A3F-2471-492B-B02E-8BC11D43B3F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7504" y="4005064"/>
            <a:ext cx="8856984" cy="27363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666666"/>
                </a:solidFill>
              </a:rPr>
              <a:t>БЮДЖЕТ ГОРОДА ШУМЕРЛЯ НА </a:t>
            </a:r>
            <a:r>
              <a:rPr lang="ru-RU" sz="3200" b="1" dirty="0" smtClean="0">
                <a:solidFill>
                  <a:srgbClr val="666666"/>
                </a:solidFill>
              </a:rPr>
              <a:t>2022 </a:t>
            </a:r>
            <a:r>
              <a:rPr lang="ru-RU" sz="3200" b="1" dirty="0" smtClean="0">
                <a:solidFill>
                  <a:srgbClr val="666666"/>
                </a:solidFill>
              </a:rPr>
              <a:t>ГОД И ПЛАНОВЫЙ ПЕРИОД </a:t>
            </a:r>
            <a:r>
              <a:rPr lang="ru-RU" sz="3200" b="1" dirty="0" smtClean="0">
                <a:solidFill>
                  <a:srgbClr val="666666"/>
                </a:solidFill>
              </a:rPr>
              <a:t>2023-2024 </a:t>
            </a:r>
            <a:r>
              <a:rPr lang="ru-RU" sz="3200" b="1" dirty="0" smtClean="0">
                <a:solidFill>
                  <a:srgbClr val="666666"/>
                </a:solidFill>
              </a:rPr>
              <a:t>ГОДОВ</a:t>
            </a:r>
          </a:p>
          <a:p>
            <a:pPr algn="ctr"/>
            <a:endParaRPr lang="ru-RU" sz="3200" b="1" dirty="0" smtClean="0">
              <a:solidFill>
                <a:srgbClr val="666666"/>
              </a:solidFill>
            </a:endParaRPr>
          </a:p>
          <a:p>
            <a:pPr algn="ctr"/>
            <a:r>
              <a:rPr lang="ru-RU" sz="3200" b="1" dirty="0" smtClean="0">
                <a:solidFill>
                  <a:srgbClr val="666666"/>
                </a:solidFill>
              </a:rPr>
              <a:t>ДЛЯ ГРАЖДАН</a:t>
            </a:r>
            <a:endParaRPr lang="ru-RU" sz="3200" b="1" dirty="0">
              <a:solidFill>
                <a:srgbClr val="666666"/>
              </a:solidFill>
            </a:endParaRPr>
          </a:p>
        </p:txBody>
      </p:sp>
      <p:pic>
        <p:nvPicPr>
          <p:cNvPr id="5" name="Рисунок 4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4348" y="0"/>
            <a:ext cx="7715272" cy="43179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42844" y="785794"/>
            <a:ext cx="1584176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Arial Narrow" pitchFamily="34" charset="0"/>
              </a:rPr>
              <a:t>млн.рублей</a:t>
            </a:r>
            <a:endParaRPr lang="ru-RU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  <a:r>
              <a:rPr lang="ru-RU" sz="2800" b="1" dirty="0" smtClean="0">
                <a:solidFill>
                  <a:srgbClr val="666666"/>
                </a:solidFill>
                <a:latin typeface="+mj-lt"/>
              </a:rPr>
              <a:t>РАСХОДЫ БЮДЖЕТА</a:t>
            </a:r>
            <a:endParaRPr lang="ru-RU" sz="2800" b="1" dirty="0">
              <a:solidFill>
                <a:srgbClr val="666666"/>
              </a:solidFill>
              <a:latin typeface="+mj-lt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714356"/>
            <a:ext cx="9144000" cy="0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Диаграмма 6"/>
          <p:cNvGraphicFramePr/>
          <p:nvPr/>
        </p:nvGraphicFramePr>
        <p:xfrm>
          <a:off x="4214810" y="785794"/>
          <a:ext cx="4929190" cy="59293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Диаграмма 10"/>
          <p:cNvGraphicFramePr/>
          <p:nvPr/>
        </p:nvGraphicFramePr>
        <p:xfrm>
          <a:off x="0" y="857232"/>
          <a:ext cx="4429124" cy="60007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7380312" y="260648"/>
            <a:ext cx="1584176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Arial Narrow" pitchFamily="34" charset="0"/>
              </a:rPr>
              <a:t>млн.рублей</a:t>
            </a:r>
            <a:endParaRPr lang="ru-RU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  <a:r>
              <a:rPr lang="ru-RU" sz="2800" b="1" dirty="0" smtClean="0">
                <a:solidFill>
                  <a:srgbClr val="666666"/>
                </a:solidFill>
                <a:latin typeface="+mj-lt"/>
              </a:rPr>
              <a:t>РАСХОДЫ НА ОБРАЗОВАНИЕ</a:t>
            </a:r>
            <a:endParaRPr lang="ru-RU" sz="2800" b="1" dirty="0">
              <a:solidFill>
                <a:srgbClr val="666666"/>
              </a:solidFill>
              <a:latin typeface="+mj-lt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251520" y="692696"/>
          <a:ext cx="8424936" cy="1296144"/>
        </p:xfrm>
        <a:graphic>
          <a:graphicData uri="http://schemas.openxmlformats.org/drawingml/2006/table">
            <a:tbl>
              <a:tblPr/>
              <a:tblGrid>
                <a:gridCol w="2808312"/>
                <a:gridCol w="2808312"/>
                <a:gridCol w="2808312"/>
              </a:tblGrid>
              <a:tr h="648072"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1" i="0" u="none" strike="noStrike" dirty="0" smtClean="0">
                          <a:solidFill>
                            <a:srgbClr val="666666"/>
                          </a:solidFill>
                          <a:latin typeface="Calibri"/>
                        </a:rPr>
                        <a:t>2022 </a:t>
                      </a:r>
                      <a:r>
                        <a:rPr lang="ru-RU" sz="2800" b="1" i="0" u="none" strike="noStrike" dirty="0">
                          <a:solidFill>
                            <a:srgbClr val="666666"/>
                          </a:solidFill>
                          <a:latin typeface="Calibri"/>
                        </a:rPr>
                        <a:t>ГОД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1" i="0" u="none" strike="noStrike" dirty="0" smtClean="0">
                          <a:solidFill>
                            <a:srgbClr val="666666"/>
                          </a:solidFill>
                          <a:latin typeface="Calibri"/>
                        </a:rPr>
                        <a:t>2023 </a:t>
                      </a:r>
                      <a:r>
                        <a:rPr lang="ru-RU" sz="2800" b="1" i="0" u="none" strike="noStrike" dirty="0">
                          <a:solidFill>
                            <a:srgbClr val="666666"/>
                          </a:solidFill>
                          <a:latin typeface="Calibri"/>
                        </a:rPr>
                        <a:t>ГОД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1" i="0" u="none" strike="noStrike" dirty="0" smtClean="0">
                          <a:solidFill>
                            <a:srgbClr val="666666"/>
                          </a:solidFill>
                          <a:latin typeface="Calibri"/>
                        </a:rPr>
                        <a:t>2024 </a:t>
                      </a:r>
                      <a:r>
                        <a:rPr lang="ru-RU" sz="2800" b="1" i="0" u="none" strike="noStrike" dirty="0">
                          <a:solidFill>
                            <a:srgbClr val="666666"/>
                          </a:solidFill>
                          <a:latin typeface="Calibri"/>
                        </a:rPr>
                        <a:t>ГОД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1" i="0" u="none" strike="noStrike" dirty="0" smtClean="0">
                          <a:solidFill>
                            <a:srgbClr val="C00000"/>
                          </a:solidFill>
                          <a:latin typeface="Calibri"/>
                        </a:rPr>
                        <a:t>354,7</a:t>
                      </a:r>
                      <a:endParaRPr lang="ru-RU" sz="3200" b="1" i="0" u="none" strike="noStrike" dirty="0">
                        <a:solidFill>
                          <a:srgbClr val="C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1" i="0" u="none" strike="noStrike" dirty="0">
                          <a:solidFill>
                            <a:srgbClr val="C00000"/>
                          </a:solidFill>
                          <a:latin typeface="Calibri"/>
                        </a:rPr>
                        <a:t>325,4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1" i="0" u="none" strike="noStrike" dirty="0">
                          <a:solidFill>
                            <a:srgbClr val="C00000"/>
                          </a:solidFill>
                          <a:latin typeface="Calibri"/>
                        </a:rPr>
                        <a:t>328,1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cxnSp>
        <p:nvCxnSpPr>
          <p:cNvPr id="15" name="Прямая соединительная линия 14"/>
          <p:cNvCxnSpPr/>
          <p:nvPr/>
        </p:nvCxnSpPr>
        <p:spPr>
          <a:xfrm>
            <a:off x="0" y="692696"/>
            <a:ext cx="9144000" cy="0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Диаграмма 8"/>
          <p:cNvGraphicFramePr/>
          <p:nvPr/>
        </p:nvGraphicFramePr>
        <p:xfrm>
          <a:off x="179512" y="2132856"/>
          <a:ext cx="8821644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6" name="Прямая со стрелкой 15"/>
          <p:cNvCxnSpPr/>
          <p:nvPr/>
        </p:nvCxnSpPr>
        <p:spPr>
          <a:xfrm>
            <a:off x="323528" y="1988840"/>
            <a:ext cx="8496944" cy="0"/>
          </a:xfrm>
          <a:prstGeom prst="straightConnector1">
            <a:avLst/>
          </a:prstGeom>
          <a:ln w="50800">
            <a:solidFill>
              <a:srgbClr val="666666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  <a:r>
              <a:rPr lang="ru-RU" sz="2800" b="1" dirty="0" smtClean="0">
                <a:solidFill>
                  <a:srgbClr val="666666"/>
                </a:solidFill>
                <a:latin typeface="+mj-lt"/>
              </a:rPr>
              <a:t>РАСХОДЫ НА КУЛЬТУРУ</a:t>
            </a:r>
            <a:endParaRPr lang="ru-RU" sz="2800" b="1" dirty="0">
              <a:solidFill>
                <a:srgbClr val="666666"/>
              </a:solidFill>
              <a:latin typeface="+mj-lt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0" y="642918"/>
            <a:ext cx="9144000" cy="0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Диаграмма 7"/>
          <p:cNvGraphicFramePr/>
          <p:nvPr/>
        </p:nvGraphicFramePr>
        <p:xfrm>
          <a:off x="0" y="928670"/>
          <a:ext cx="9144000" cy="59293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7452320" y="188640"/>
            <a:ext cx="1584176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Arial Narrow" pitchFamily="34" charset="0"/>
              </a:rPr>
              <a:t>млн.рублей</a:t>
            </a:r>
            <a:endParaRPr lang="ru-RU" dirty="0">
              <a:solidFill>
                <a:schemeClr val="tx1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666666"/>
                </a:solidFill>
              </a:rPr>
              <a:t>РАСХОДЫ НА ДОРОЖНОЕ ХОЗЯЙСТВО</a:t>
            </a:r>
            <a:endParaRPr lang="ru-RU" sz="2800" b="1" dirty="0">
              <a:solidFill>
                <a:srgbClr val="666666"/>
              </a:solidFill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0" y="692696"/>
            <a:ext cx="9144000" cy="0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7452320" y="188640"/>
            <a:ext cx="1584176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Arial Narrow" pitchFamily="34" charset="0"/>
              </a:rPr>
              <a:t>млн.рублей</a:t>
            </a:r>
            <a:endParaRPr lang="ru-RU" dirty="0">
              <a:solidFill>
                <a:schemeClr val="tx1"/>
              </a:solidFill>
              <a:latin typeface="Arial Narrow" pitchFamily="34" charset="0"/>
            </a:endParaRPr>
          </a:p>
        </p:txBody>
      </p:sp>
      <p:graphicFrame>
        <p:nvGraphicFramePr>
          <p:cNvPr id="8" name="Диаграмма 7"/>
          <p:cNvGraphicFramePr/>
          <p:nvPr/>
        </p:nvGraphicFramePr>
        <p:xfrm>
          <a:off x="0" y="785794"/>
          <a:ext cx="9144000" cy="60722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D:\1-Рабочий\Обмен ГОРФО\ПОЧТА\00-Для отправки (сохраняйте сюда что нужно отправить)\бюджет для граждан\слайд 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5641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1-Рабочий\Обмен ГОРФО\ПОЧТА\00-Для отправки (сохраняйте сюда что нужно отправить)\бюджет для граждан\слайд 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603"/>
          </a:xfrm>
          <a:prstGeom prst="rect">
            <a:avLst/>
          </a:prstGeom>
          <a:noFill/>
        </p:spPr>
      </p:pic>
      <p:pic>
        <p:nvPicPr>
          <p:cNvPr id="4099" name="Picture 3" descr="C:\Users\gshumfinsvu\Downloads\картинки\press_r_4089fcdc-6b26-43b0-8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14414" cy="12144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1-Рабочий\Обмен ГОРФО\ПОЧТА\00-Для отправки (сохраняйте сюда что нужно отправить)\бюджет для граждан\слайд 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pic>
        <p:nvPicPr>
          <p:cNvPr id="5123" name="Picture 3" descr="C:\Users\gshumfinsvu\Downloads\картинки\press_r_4089fcdc-6b26-43b0-8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1"/>
            <a:ext cx="1214422" cy="12144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9" descr="imag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35825" y="4962525"/>
            <a:ext cx="1584325" cy="91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3" name="Rectangle 5"/>
          <p:cNvSpPr>
            <a:spLocks noChangeArrowheads="1"/>
          </p:cNvSpPr>
          <p:nvPr/>
        </p:nvSpPr>
        <p:spPr bwMode="auto">
          <a:xfrm>
            <a:off x="0" y="0"/>
            <a:ext cx="9143999" cy="52322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b="1" dirty="0" smtClean="0">
                <a:solidFill>
                  <a:srgbClr val="666666"/>
                </a:solidFill>
              </a:rPr>
              <a:t>ОСНОВНЫЕ ПОНЯТИЯ И ТЕРМИНЫ</a:t>
            </a:r>
            <a:endParaRPr lang="ru-RU" altLang="ru-RU" sz="2800" i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7" name="Загнутый угол 6"/>
          <p:cNvSpPr/>
          <p:nvPr/>
        </p:nvSpPr>
        <p:spPr bwMode="auto">
          <a:xfrm>
            <a:off x="370521" y="4933989"/>
            <a:ext cx="6854192" cy="998847"/>
          </a:xfrm>
          <a:prstGeom prst="foldedCorner">
            <a:avLst/>
          </a:prstGeom>
          <a:gradFill>
            <a:gsLst>
              <a:gs pos="0">
                <a:schemeClr val="bg1">
                  <a:lumMod val="75000"/>
                </a:schemeClr>
              </a:gs>
              <a:gs pos="80000">
                <a:schemeClr val="bg1">
                  <a:lumMod val="95000"/>
                </a:schemeClr>
              </a:gs>
              <a:gs pos="100000">
                <a:schemeClr val="bg1">
                  <a:lumMod val="95000"/>
                </a:schemeClr>
              </a:gs>
            </a:gsLst>
          </a:gradFill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 sz="900" i="1" u="sng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ctr" eaLnBrk="1" hangingPunct="1">
              <a:defRPr/>
            </a:pPr>
            <a:r>
              <a:rPr lang="ru-RU" altLang="ru-RU" sz="1400" i="1" u="sng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ИСТОЧНИКИ ФИНАНСИРОВАНИЯ ДЕФИЦИТА БЮДЖЕТА –</a:t>
            </a:r>
            <a:r>
              <a:rPr lang="ru-RU" altLang="ru-RU" sz="1400" i="1" smtClean="0"/>
              <a:t>средства привлекаемые в бюджет для покрытия дефицита бюджета(кредиты банков, кредиты от  других уровней бюджета, иные источники)</a:t>
            </a:r>
          </a:p>
        </p:txBody>
      </p:sp>
      <p:sp>
        <p:nvSpPr>
          <p:cNvPr id="2" name="Загнутый угол 6"/>
          <p:cNvSpPr/>
          <p:nvPr/>
        </p:nvSpPr>
        <p:spPr bwMode="auto">
          <a:xfrm>
            <a:off x="1817461" y="6070931"/>
            <a:ext cx="6978323" cy="636024"/>
          </a:xfrm>
          <a:prstGeom prst="foldedCorner">
            <a:avLst/>
          </a:prstGeom>
          <a:gradFill>
            <a:gsLst>
              <a:gs pos="0">
                <a:schemeClr val="bg1">
                  <a:lumMod val="75000"/>
                </a:schemeClr>
              </a:gs>
              <a:gs pos="80000">
                <a:schemeClr val="bg1">
                  <a:lumMod val="95000"/>
                </a:schemeClr>
              </a:gs>
              <a:gs pos="100000">
                <a:schemeClr val="bg1">
                  <a:lumMod val="95000"/>
                </a:schemeClr>
              </a:gs>
            </a:gsLst>
          </a:gradFill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400" i="1" u="sng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МЕЖБЮДЖЕТНЫЕ ТРАНСФЕРТЫ</a:t>
            </a:r>
            <a:r>
              <a:rPr lang="ru-RU" altLang="ru-RU" sz="1400" smtClean="0"/>
              <a:t> – </a:t>
            </a:r>
            <a:r>
              <a:rPr lang="ru-RU" altLang="ru-RU" sz="1400" i="1" smtClean="0"/>
              <a:t>денежные средства, перечисляемые из одного  бюджета бюджетной системы РФ другому бюджету</a:t>
            </a:r>
          </a:p>
        </p:txBody>
      </p:sp>
      <p:sp>
        <p:nvSpPr>
          <p:cNvPr id="3" name="Загнутый угол 6"/>
          <p:cNvSpPr/>
          <p:nvPr/>
        </p:nvSpPr>
        <p:spPr bwMode="auto">
          <a:xfrm>
            <a:off x="561905" y="655055"/>
            <a:ext cx="2386824" cy="984393"/>
          </a:xfrm>
          <a:prstGeom prst="foldedCorner">
            <a:avLst/>
          </a:prstGeom>
          <a:gradFill>
            <a:gsLst>
              <a:gs pos="0">
                <a:schemeClr val="bg1">
                  <a:lumMod val="75000"/>
                </a:schemeClr>
              </a:gs>
              <a:gs pos="80000">
                <a:schemeClr val="bg1">
                  <a:lumMod val="95000"/>
                </a:schemeClr>
              </a:gs>
              <a:gs pos="100000">
                <a:schemeClr val="bg1">
                  <a:lumMod val="95000"/>
                </a:schemeClr>
              </a:gs>
            </a:gsLst>
          </a:gradFill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rgbClr val="0000CC"/>
              </a:buClr>
              <a:buSzPct val="200000"/>
              <a:buFont typeface="Wingdings" pitchFamily="2" charset="2"/>
              <a:buNone/>
              <a:defRPr/>
            </a:pPr>
            <a:r>
              <a:rPr lang="ru-RU" altLang="ru-RU" sz="1400" i="1" u="sng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БЮДЖЕТ</a:t>
            </a:r>
            <a:r>
              <a:rPr lang="ru-RU" altLang="ru-RU" sz="1400" smtClean="0"/>
              <a:t>  - </a:t>
            </a:r>
            <a:r>
              <a:rPr lang="ru-RU" altLang="ru-RU" sz="1400" i="1" smtClean="0"/>
              <a:t>это план доходов и расходов на определенный период</a:t>
            </a:r>
          </a:p>
        </p:txBody>
      </p:sp>
      <p:pic>
        <p:nvPicPr>
          <p:cNvPr id="8199" name="Picture 32" descr="0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3038" y="1262063"/>
            <a:ext cx="942975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" name="Group 41"/>
          <p:cNvGrpSpPr>
            <a:grpSpLocks/>
          </p:cNvGrpSpPr>
          <p:nvPr/>
        </p:nvGrpSpPr>
        <p:grpSpPr bwMode="auto">
          <a:xfrm>
            <a:off x="2916238" y="563563"/>
            <a:ext cx="3311525" cy="2074862"/>
            <a:chOff x="2141" y="1579"/>
            <a:chExt cx="1995" cy="1307"/>
          </a:xfrm>
        </p:grpSpPr>
        <p:sp>
          <p:nvSpPr>
            <p:cNvPr id="4" name="Загнутый угол 6"/>
            <p:cNvSpPr/>
            <p:nvPr/>
          </p:nvSpPr>
          <p:spPr bwMode="auto">
            <a:xfrm>
              <a:off x="2259" y="1630"/>
              <a:ext cx="1696" cy="1190"/>
            </a:xfrm>
            <a:prstGeom prst="foldedCorner">
              <a:avLst/>
            </a:prstGeom>
            <a:gradFill>
              <a:gsLst>
                <a:gs pos="0">
                  <a:schemeClr val="bg1">
                    <a:lumMod val="75000"/>
                  </a:schemeClr>
                </a:gs>
                <a:gs pos="80000">
                  <a:schemeClr val="bg1">
                    <a:lumMod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</a:gradFill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ru-RU" altLang="ru-RU" sz="1400" i="1" u="sng" smtClean="0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ПРОФИЦИТ БЮДЖЕТА </a:t>
              </a:r>
              <a:r>
                <a:rPr lang="ru-RU" altLang="ru-RU" sz="1400" smtClean="0"/>
                <a:t>– </a:t>
              </a:r>
              <a:r>
                <a:rPr lang="ru-RU" altLang="ru-RU" sz="1400" i="1" smtClean="0"/>
                <a:t>превышение  доходов бюджета над его расходами</a:t>
              </a:r>
            </a:p>
          </p:txBody>
        </p:sp>
        <p:pic>
          <p:nvPicPr>
            <p:cNvPr id="8213" name="Picture 35" descr="121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291" y="2160"/>
              <a:ext cx="1678" cy="5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3" name="Group 42"/>
          <p:cNvGrpSpPr>
            <a:grpSpLocks/>
          </p:cNvGrpSpPr>
          <p:nvPr/>
        </p:nvGrpSpPr>
        <p:grpSpPr bwMode="auto">
          <a:xfrm>
            <a:off x="5867400" y="549275"/>
            <a:ext cx="3313113" cy="2089150"/>
            <a:chOff x="3899" y="1570"/>
            <a:chExt cx="1996" cy="1316"/>
          </a:xfrm>
        </p:grpSpPr>
        <p:sp>
          <p:nvSpPr>
            <p:cNvPr id="5" name="Загнутый угол 6"/>
            <p:cNvSpPr/>
            <p:nvPr/>
          </p:nvSpPr>
          <p:spPr bwMode="auto">
            <a:xfrm>
              <a:off x="4017" y="1621"/>
              <a:ext cx="1697" cy="1199"/>
            </a:xfrm>
            <a:prstGeom prst="foldedCorner">
              <a:avLst/>
            </a:prstGeom>
            <a:gradFill>
              <a:gsLst>
                <a:gs pos="0">
                  <a:schemeClr val="bg1">
                    <a:lumMod val="75000"/>
                  </a:schemeClr>
                </a:gs>
                <a:gs pos="80000">
                  <a:schemeClr val="bg1">
                    <a:lumMod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</a:gradFill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ru-RU" altLang="ru-RU" sz="1400" i="1" u="sng" smtClean="0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ДЕФИЦИТ БЮДЖЕТА</a:t>
              </a:r>
              <a:r>
                <a:rPr lang="ru-RU" altLang="ru-RU" sz="1400" smtClean="0"/>
                <a:t> -  </a:t>
              </a:r>
              <a:r>
                <a:rPr lang="ru-RU" altLang="ru-RU" sz="1400" i="1" smtClean="0"/>
                <a:t>превышение расходов бюджета над его доходами</a:t>
              </a:r>
            </a:p>
          </p:txBody>
        </p:sp>
        <p:pic>
          <p:nvPicPr>
            <p:cNvPr id="8211" name="Picture 38" descr="2121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059" y="2084"/>
              <a:ext cx="1633" cy="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8202" name="Picture 40" descr="den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9388" y="5594350"/>
            <a:ext cx="1463675" cy="109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нутый угол 6"/>
          <p:cNvSpPr/>
          <p:nvPr/>
        </p:nvSpPr>
        <p:spPr bwMode="auto">
          <a:xfrm>
            <a:off x="561905" y="2088010"/>
            <a:ext cx="2386824" cy="971382"/>
          </a:xfrm>
          <a:prstGeom prst="foldedCorner">
            <a:avLst/>
          </a:prstGeom>
          <a:gradFill>
            <a:gsLst>
              <a:gs pos="0">
                <a:schemeClr val="bg1">
                  <a:lumMod val="75000"/>
                </a:schemeClr>
              </a:gs>
              <a:gs pos="80000">
                <a:schemeClr val="bg1">
                  <a:lumMod val="95000"/>
                </a:schemeClr>
              </a:gs>
              <a:gs pos="100000">
                <a:schemeClr val="bg1">
                  <a:lumMod val="95000"/>
                </a:schemeClr>
              </a:gs>
            </a:gsLst>
          </a:gradFill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400" i="1" u="sng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ДОХОДЫ БЮДЖЕТА</a:t>
            </a:r>
            <a:r>
              <a:rPr lang="ru-RU" altLang="ru-RU" sz="1400" smtClean="0"/>
              <a:t> – </a:t>
            </a:r>
            <a:r>
              <a:rPr lang="ru-RU" altLang="ru-RU" sz="1400" i="1" smtClean="0"/>
              <a:t>поступающие в бюджет денежные средства</a:t>
            </a:r>
          </a:p>
        </p:txBody>
      </p:sp>
      <p:pic>
        <p:nvPicPr>
          <p:cNvPr id="8204" name="Picture 33" descr="00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79388" y="2701925"/>
            <a:ext cx="942975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нутый угол 6"/>
          <p:cNvSpPr/>
          <p:nvPr/>
        </p:nvSpPr>
        <p:spPr bwMode="auto">
          <a:xfrm>
            <a:off x="561811" y="3527872"/>
            <a:ext cx="2385475" cy="971382"/>
          </a:xfrm>
          <a:prstGeom prst="foldedCorner">
            <a:avLst/>
          </a:prstGeom>
          <a:gradFill>
            <a:gsLst>
              <a:gs pos="0">
                <a:schemeClr val="bg1">
                  <a:lumMod val="75000"/>
                </a:schemeClr>
              </a:gs>
              <a:gs pos="80000">
                <a:schemeClr val="bg1">
                  <a:lumMod val="95000"/>
                </a:schemeClr>
              </a:gs>
              <a:gs pos="100000">
                <a:schemeClr val="bg1">
                  <a:lumMod val="95000"/>
                </a:schemeClr>
              </a:gs>
            </a:gsLst>
          </a:gradFill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400" i="1" u="sng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РАСХОДЫ БЮДЖЕТА</a:t>
            </a:r>
            <a:r>
              <a:rPr lang="ru-RU" altLang="ru-RU" sz="1400" smtClean="0"/>
              <a:t> – </a:t>
            </a:r>
            <a:r>
              <a:rPr lang="ru-RU" altLang="ru-RU" sz="1400" i="1" smtClean="0"/>
              <a:t>выплачиваемые из бюджета денежные средства</a:t>
            </a:r>
          </a:p>
        </p:txBody>
      </p:sp>
      <p:pic>
        <p:nvPicPr>
          <p:cNvPr id="8206" name="Picture 34" descr="00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79388" y="4141788"/>
            <a:ext cx="942975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Загнутый угол 6"/>
          <p:cNvSpPr/>
          <p:nvPr/>
        </p:nvSpPr>
        <p:spPr bwMode="auto">
          <a:xfrm>
            <a:off x="3151164" y="2664466"/>
            <a:ext cx="5753204" cy="643251"/>
          </a:xfrm>
          <a:prstGeom prst="foldedCorner">
            <a:avLst/>
          </a:prstGeom>
          <a:gradFill>
            <a:gsLst>
              <a:gs pos="0">
                <a:schemeClr val="bg1">
                  <a:lumMod val="75000"/>
                </a:schemeClr>
              </a:gs>
              <a:gs pos="80000">
                <a:schemeClr val="bg1">
                  <a:lumMod val="95000"/>
                </a:schemeClr>
              </a:gs>
              <a:gs pos="100000">
                <a:schemeClr val="bg1">
                  <a:lumMod val="95000"/>
                </a:schemeClr>
              </a:gs>
            </a:gsLst>
          </a:gradFill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000" i="1" u="sng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ДОТАЦИИ</a:t>
            </a:r>
            <a:r>
              <a:rPr lang="ru-RU" altLang="ru-RU" sz="1000" i="1" smtClean="0"/>
              <a:t> – средства, предоставляемые одним бюджетом бюджетной системы РФ другому бюджету на безвозмездной и безвозвратной основе  без указаний конкретных целей использования</a:t>
            </a:r>
          </a:p>
        </p:txBody>
      </p:sp>
      <p:sp>
        <p:nvSpPr>
          <p:cNvPr id="10" name="Загнутый угол 6"/>
          <p:cNvSpPr/>
          <p:nvPr/>
        </p:nvSpPr>
        <p:spPr bwMode="auto">
          <a:xfrm>
            <a:off x="3151164" y="3385191"/>
            <a:ext cx="5753204" cy="643251"/>
          </a:xfrm>
          <a:prstGeom prst="foldedCorner">
            <a:avLst/>
          </a:prstGeom>
          <a:gradFill>
            <a:gsLst>
              <a:gs pos="0">
                <a:schemeClr val="bg1">
                  <a:lumMod val="75000"/>
                </a:schemeClr>
              </a:gs>
              <a:gs pos="80000">
                <a:schemeClr val="bg1">
                  <a:lumMod val="95000"/>
                </a:schemeClr>
              </a:gs>
              <a:gs pos="100000">
                <a:schemeClr val="bg1">
                  <a:lumMod val="95000"/>
                </a:schemeClr>
              </a:gs>
            </a:gsLst>
          </a:gradFill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000" i="1" u="sng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СУБВЕНЦИИ</a:t>
            </a:r>
            <a:r>
              <a:rPr lang="ru-RU" altLang="ru-RU" sz="1000" i="1" smtClean="0"/>
              <a:t> - средства, предоставляемые одним бюджетом бюджетной системы РФ другому бюджету на безвозмездной и безвозвратной основе  на финансирование делегированных другим публично-правовым образованиям полномочий</a:t>
            </a:r>
          </a:p>
        </p:txBody>
      </p:sp>
      <p:sp>
        <p:nvSpPr>
          <p:cNvPr id="11" name="Загнутый угол 6"/>
          <p:cNvSpPr/>
          <p:nvPr/>
        </p:nvSpPr>
        <p:spPr bwMode="auto">
          <a:xfrm>
            <a:off x="3157514" y="4104328"/>
            <a:ext cx="5753204" cy="643252"/>
          </a:xfrm>
          <a:prstGeom prst="foldedCorner">
            <a:avLst/>
          </a:prstGeom>
          <a:gradFill>
            <a:gsLst>
              <a:gs pos="0">
                <a:schemeClr val="bg1">
                  <a:lumMod val="75000"/>
                </a:schemeClr>
              </a:gs>
              <a:gs pos="80000">
                <a:schemeClr val="bg1">
                  <a:lumMod val="95000"/>
                </a:schemeClr>
              </a:gs>
              <a:gs pos="100000">
                <a:schemeClr val="bg1">
                  <a:lumMod val="95000"/>
                </a:schemeClr>
              </a:gs>
            </a:gsLst>
          </a:gradFill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000" i="1" u="sng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СУБСИДИИ</a:t>
            </a:r>
            <a:r>
              <a:rPr lang="ru-RU" altLang="ru-RU" sz="1000" i="1" smtClean="0"/>
              <a:t> - средства, предоставляемые одним бюджетом бюджетной системы РФ другому бюджету на безвозмездной и безвозвратной основе  на условиях долевого софинансирования расходов других бюджетов</a:t>
            </a: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0" y="500042"/>
            <a:ext cx="9144000" cy="0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666666"/>
                </a:solidFill>
              </a:rPr>
              <a:t>Что такое бюджет? Какие бывают бюджеты?</a:t>
            </a:r>
            <a:endParaRPr lang="ru-RU" sz="2800" b="1" dirty="0">
              <a:solidFill>
                <a:srgbClr val="666666"/>
              </a:solidFill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642918"/>
            <a:ext cx="9144000" cy="0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0" y="785794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БЮДЖЕТ - план доходов и расходов </a:t>
            </a:r>
            <a:r>
              <a:rPr lang="ru-RU" dirty="0" smtClean="0"/>
              <a:t>на определенный период (от </a:t>
            </a:r>
            <a:r>
              <a:rPr lang="ru-RU" dirty="0" err="1" smtClean="0"/>
              <a:t>старонормандского</a:t>
            </a:r>
            <a:r>
              <a:rPr lang="ru-RU" dirty="0" smtClean="0"/>
              <a:t> </a:t>
            </a:r>
            <a:r>
              <a:rPr lang="ru-RU" dirty="0" err="1" smtClean="0"/>
              <a:t>bougette</a:t>
            </a:r>
            <a:r>
              <a:rPr lang="ru-RU" dirty="0" smtClean="0"/>
              <a:t>– кошель</a:t>
            </a:r>
            <a:r>
              <a:rPr lang="ru-RU" dirty="0" smtClean="0"/>
              <a:t>, сумка, кожаный мешок</a:t>
            </a:r>
            <a:r>
              <a:rPr lang="ru-RU" dirty="0" smtClean="0"/>
              <a:t>)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285984" y="171448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/>
              <a:t>Бюджеты</a:t>
            </a:r>
          </a:p>
          <a:p>
            <a:pPr algn="ctr"/>
            <a:r>
              <a:rPr lang="ru-RU" dirty="0" smtClean="0"/>
              <a:t>публично- правовых</a:t>
            </a:r>
          </a:p>
          <a:p>
            <a:pPr algn="ctr"/>
            <a:r>
              <a:rPr lang="ru-RU" dirty="0" smtClean="0"/>
              <a:t>образований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00034" y="3286124"/>
            <a:ext cx="264320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/>
              <a:t>Российской Федерации</a:t>
            </a:r>
          </a:p>
          <a:p>
            <a:pPr algn="ctr"/>
            <a:r>
              <a:rPr lang="ru-RU" sz="1600" dirty="0" smtClean="0"/>
              <a:t>(федеральный бюджет,</a:t>
            </a:r>
          </a:p>
          <a:p>
            <a:pPr algn="ctr"/>
            <a:r>
              <a:rPr lang="ru-RU" sz="1600" dirty="0" smtClean="0"/>
              <a:t>бюджеты государственных</a:t>
            </a:r>
          </a:p>
          <a:p>
            <a:pPr algn="ctr"/>
            <a:r>
              <a:rPr lang="ru-RU" sz="1600" dirty="0" smtClean="0"/>
              <a:t>внебюджетных фондов РФ)</a:t>
            </a:r>
            <a:endParaRPr lang="ru-RU" sz="16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214678" y="3286124"/>
            <a:ext cx="278608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/>
              <a:t>субъектов Российской Федерации</a:t>
            </a:r>
          </a:p>
          <a:p>
            <a:pPr algn="ctr"/>
            <a:r>
              <a:rPr lang="ru-RU" sz="1600" dirty="0" smtClean="0"/>
              <a:t>(региональные бюджеты, бюджеты</a:t>
            </a:r>
          </a:p>
          <a:p>
            <a:pPr algn="ctr"/>
            <a:r>
              <a:rPr lang="ru-RU" sz="1600" dirty="0" smtClean="0"/>
              <a:t>территориальных фондов ОМС)</a:t>
            </a:r>
            <a:endParaRPr lang="ru-RU" sz="16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143636" y="3286124"/>
            <a:ext cx="25717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/>
              <a:t>муниципальных образований</a:t>
            </a:r>
          </a:p>
          <a:p>
            <a:pPr algn="ctr"/>
            <a:r>
              <a:rPr lang="ru-RU" sz="1600" dirty="0" smtClean="0"/>
              <a:t>(местные бюджеты)</a:t>
            </a:r>
            <a:endParaRPr lang="ru-RU" sz="1600" dirty="0"/>
          </a:p>
        </p:txBody>
      </p:sp>
      <p:cxnSp>
        <p:nvCxnSpPr>
          <p:cNvPr id="18" name="Прямая со стрелкой 17"/>
          <p:cNvCxnSpPr>
            <a:endCxn id="8" idx="0"/>
          </p:cNvCxnSpPr>
          <p:nvPr/>
        </p:nvCxnSpPr>
        <p:spPr>
          <a:xfrm rot="10800000" flipV="1">
            <a:off x="1821638" y="2571744"/>
            <a:ext cx="1821669" cy="7143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stCxn id="7" idx="2"/>
            <a:endCxn id="9" idx="0"/>
          </p:cNvCxnSpPr>
          <p:nvPr/>
        </p:nvCxnSpPr>
        <p:spPr>
          <a:xfrm rot="16200000" flipH="1">
            <a:off x="4265698" y="2944103"/>
            <a:ext cx="648306" cy="3573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endCxn id="10" idx="0"/>
          </p:cNvCxnSpPr>
          <p:nvPr/>
        </p:nvCxnSpPr>
        <p:spPr>
          <a:xfrm>
            <a:off x="5429256" y="2571744"/>
            <a:ext cx="2000264" cy="7143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16632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666666"/>
                </a:solidFill>
                <a:latin typeface="+mj-lt"/>
              </a:rPr>
              <a:t>ОСНОВНЫЕ </a:t>
            </a:r>
            <a:r>
              <a:rPr lang="ru-RU" sz="2800" b="1" dirty="0" smtClean="0">
                <a:solidFill>
                  <a:srgbClr val="666666"/>
                </a:solidFill>
                <a:latin typeface="+mj-lt"/>
              </a:rPr>
              <a:t>НАПРАВЛЕНИЯ БЮДЖЕТНОЙ И НАЛОГОВОЙ ПОЛИТИКИ</a:t>
            </a:r>
            <a:endParaRPr lang="ru-RU" sz="2800" b="1" dirty="0">
              <a:solidFill>
                <a:srgbClr val="666666"/>
              </a:solidFill>
              <a:latin typeface="+mj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642918"/>
            <a:ext cx="9144000" cy="58772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AutoNum type="arabicPeriod"/>
            </a:pPr>
            <a:endParaRPr lang="ru-RU" dirty="0" smtClean="0"/>
          </a:p>
          <a:p>
            <a:pPr marL="342900" indent="-342900">
              <a:spcAft>
                <a:spcPts val="1800"/>
              </a:spcAft>
              <a:buAutoNum type="arabicPeriod"/>
            </a:pPr>
            <a:r>
              <a:rPr lang="ru-RU" sz="2200" b="1" dirty="0" smtClean="0">
                <a:solidFill>
                  <a:srgbClr val="666666"/>
                </a:solidFill>
              </a:rPr>
              <a:t>СОХРАНЕНИЕ ФИНАНСОВОЙ УСТОЙЧИВОСТИ И СБАЛАНСИРОВАННОСТИ БЮДЖЕТА</a:t>
            </a:r>
          </a:p>
          <a:p>
            <a:pPr marL="342900" indent="-342900">
              <a:spcAft>
                <a:spcPts val="1800"/>
              </a:spcAft>
              <a:buAutoNum type="arabicPeriod"/>
            </a:pPr>
            <a:r>
              <a:rPr lang="ru-RU" sz="2200" b="1" dirty="0" smtClean="0">
                <a:solidFill>
                  <a:srgbClr val="666666"/>
                </a:solidFill>
              </a:rPr>
              <a:t>УКРЕПЛЕНИЕ ДОХОДНОЙ БАЗЫ БЮДЖЕТА, ПРОВЕДЕНИЕ МЕРОПРИЯТИЙ ПО ПОВЫШЕНИЮ ЭФФЕКТИВНОСТИ УПРАВЛЕНИЯ МУНИЦИПАЛЬНОЙ СОБСТВЕННОСТЬЮ</a:t>
            </a:r>
          </a:p>
          <a:p>
            <a:pPr marL="342900" indent="-342900">
              <a:spcAft>
                <a:spcPts val="1800"/>
              </a:spcAft>
              <a:buAutoNum type="arabicPeriod"/>
            </a:pPr>
            <a:r>
              <a:rPr lang="ru-RU" sz="2200" b="1" dirty="0" smtClean="0">
                <a:solidFill>
                  <a:srgbClr val="666666"/>
                </a:solidFill>
              </a:rPr>
              <a:t>ПОВЫШЕНИЕ ЭФФЕКТИВНОСТИ РАСХОДОВ</a:t>
            </a:r>
            <a:endParaRPr lang="ru-RU" sz="2200" b="1" dirty="0" smtClean="0">
              <a:solidFill>
                <a:srgbClr val="666666"/>
              </a:solidFill>
            </a:endParaRPr>
          </a:p>
          <a:p>
            <a:pPr marL="342900" indent="-342900">
              <a:spcAft>
                <a:spcPts val="1800"/>
              </a:spcAft>
              <a:buAutoNum type="arabicPeriod"/>
            </a:pPr>
            <a:r>
              <a:rPr lang="ru-RU" sz="2200" b="1" dirty="0" smtClean="0">
                <a:solidFill>
                  <a:srgbClr val="666666"/>
                </a:solidFill>
              </a:rPr>
              <a:t>СОКРАЩЕНИЕ ДОЛГОВЫХ ОБЯЗАТЕЛЬСТВ</a:t>
            </a:r>
            <a:endParaRPr lang="ru-RU" sz="2200" b="1" dirty="0" smtClean="0">
              <a:solidFill>
                <a:srgbClr val="666666"/>
              </a:solidFill>
            </a:endParaRPr>
          </a:p>
          <a:p>
            <a:pPr marL="342900" indent="-342900">
              <a:spcAft>
                <a:spcPts val="1800"/>
              </a:spcAft>
              <a:buAutoNum type="arabicPeriod"/>
            </a:pPr>
            <a:r>
              <a:rPr lang="ru-RU" sz="2200" b="1" dirty="0" smtClean="0">
                <a:solidFill>
                  <a:srgbClr val="666666"/>
                </a:solidFill>
              </a:rPr>
              <a:t>ПРИОРИТЕТ </a:t>
            </a:r>
            <a:r>
              <a:rPr lang="ru-RU" sz="2200" b="1" dirty="0" smtClean="0">
                <a:solidFill>
                  <a:srgbClr val="666666"/>
                </a:solidFill>
              </a:rPr>
              <a:t>ФИНАНСИРОВАНИЯ ПЕРВООЧЕРЕДНЫХ РАСХОДОВ </a:t>
            </a:r>
            <a:r>
              <a:rPr lang="ru-RU" sz="2200" b="1" dirty="0" smtClean="0">
                <a:solidFill>
                  <a:srgbClr val="666666"/>
                </a:solidFill>
              </a:rPr>
              <a:t>БЮДЖЕТА</a:t>
            </a:r>
            <a:endParaRPr lang="ru-RU" sz="2200" b="1" dirty="0" smtClean="0">
              <a:solidFill>
                <a:srgbClr val="666666"/>
              </a:solidFill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0" y="1052736"/>
            <a:ext cx="9144000" cy="0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0" y="2428868"/>
            <a:ext cx="5652120" cy="0"/>
          </a:xfrm>
          <a:prstGeom prst="straightConnector1">
            <a:avLst/>
          </a:prstGeom>
          <a:ln w="25400">
            <a:solidFill>
              <a:srgbClr val="C0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0" y="3643314"/>
            <a:ext cx="6372200" cy="0"/>
          </a:xfrm>
          <a:prstGeom prst="straightConnector1">
            <a:avLst/>
          </a:prstGeom>
          <a:ln w="25400">
            <a:solidFill>
              <a:srgbClr val="C0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0" y="4214818"/>
            <a:ext cx="7236296" cy="0"/>
          </a:xfrm>
          <a:prstGeom prst="straightConnector1">
            <a:avLst/>
          </a:prstGeom>
          <a:ln w="25400">
            <a:solidFill>
              <a:srgbClr val="C0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0" y="5715016"/>
            <a:ext cx="8676456" cy="0"/>
          </a:xfrm>
          <a:prstGeom prst="straightConnector1">
            <a:avLst/>
          </a:prstGeom>
          <a:ln w="25400">
            <a:solidFill>
              <a:srgbClr val="C0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0" y="4786322"/>
            <a:ext cx="8001024" cy="1588"/>
          </a:xfrm>
          <a:prstGeom prst="straightConnector1">
            <a:avLst/>
          </a:prstGeom>
          <a:ln w="25400">
            <a:solidFill>
              <a:srgbClr val="C0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16632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666666"/>
                </a:solidFill>
                <a:latin typeface="+mj-lt"/>
              </a:rPr>
              <a:t>ОСНОВНЫЕ ПАРАМЕТРЫ БЮДЖЕТА</a:t>
            </a:r>
            <a:endParaRPr lang="ru-RU" sz="2800" b="1" dirty="0">
              <a:solidFill>
                <a:srgbClr val="666666"/>
              </a:solidFill>
              <a:latin typeface="+mj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164288" y="1340768"/>
            <a:ext cx="1872208" cy="12961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7452320" y="908720"/>
            <a:ext cx="1584176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Arial Narrow" pitchFamily="34" charset="0"/>
              </a:rPr>
              <a:t>млн.рублей</a:t>
            </a:r>
            <a:endParaRPr lang="ru-RU" dirty="0">
              <a:solidFill>
                <a:schemeClr val="tx1"/>
              </a:solidFill>
              <a:latin typeface="Arial Narrow" pitchFamily="34" charset="0"/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0" y="692696"/>
            <a:ext cx="9144000" cy="0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Диаграмма 10"/>
          <p:cNvGraphicFramePr/>
          <p:nvPr/>
        </p:nvGraphicFramePr>
        <p:xfrm>
          <a:off x="0" y="785794"/>
          <a:ext cx="9144000" cy="53181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7308304" y="908720"/>
            <a:ext cx="1584176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Arial Narrow" pitchFamily="34" charset="0"/>
              </a:rPr>
              <a:t>млн.рублей</a:t>
            </a:r>
            <a:endParaRPr lang="ru-RU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116632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  <a:r>
              <a:rPr lang="ru-RU" sz="2800" b="1" dirty="0" smtClean="0">
                <a:solidFill>
                  <a:srgbClr val="666666"/>
                </a:solidFill>
                <a:latin typeface="+mj-lt"/>
              </a:rPr>
              <a:t>ДОХОДЫ БЮДЖЕТА</a:t>
            </a:r>
            <a:endParaRPr lang="ru-RU" sz="2800" b="1" dirty="0">
              <a:solidFill>
                <a:srgbClr val="666666"/>
              </a:solidFill>
              <a:latin typeface="+mj-lt"/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0" y="692696"/>
            <a:ext cx="9144000" cy="0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Диаграмма 4"/>
          <p:cNvGraphicFramePr/>
          <p:nvPr/>
        </p:nvGraphicFramePr>
        <p:xfrm>
          <a:off x="179512" y="764704"/>
          <a:ext cx="4572000" cy="5832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Диаграмма 6"/>
          <p:cNvGraphicFramePr/>
          <p:nvPr/>
        </p:nvGraphicFramePr>
        <p:xfrm>
          <a:off x="4644008" y="1124744"/>
          <a:ext cx="4355976" cy="2599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Диаграмма 7"/>
          <p:cNvGraphicFramePr/>
          <p:nvPr/>
        </p:nvGraphicFramePr>
        <p:xfrm>
          <a:off x="4572000" y="41148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7380312" y="692696"/>
            <a:ext cx="1584176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Arial Narrow" pitchFamily="34" charset="0"/>
              </a:rPr>
              <a:t>млн.рублей</a:t>
            </a:r>
            <a:endParaRPr lang="ru-RU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116632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  <a:r>
              <a:rPr lang="ru-RU" sz="2800" b="1" dirty="0" smtClean="0">
                <a:solidFill>
                  <a:srgbClr val="666666"/>
                </a:solidFill>
                <a:latin typeface="+mj-lt"/>
              </a:rPr>
              <a:t>ДОХОДЫ БЮДЖЕТА</a:t>
            </a:r>
            <a:endParaRPr lang="ru-RU" sz="2800" b="1" dirty="0">
              <a:solidFill>
                <a:srgbClr val="666666"/>
              </a:solidFill>
              <a:latin typeface="+mj-lt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692696"/>
            <a:ext cx="9144000" cy="0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Диаграмма 9"/>
          <p:cNvGraphicFramePr/>
          <p:nvPr/>
        </p:nvGraphicFramePr>
        <p:xfrm>
          <a:off x="0" y="714356"/>
          <a:ext cx="9144000" cy="47466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001156" cy="571480"/>
          </a:xfrm>
        </p:spPr>
        <p:txBody>
          <a:bodyPr>
            <a:normAutofit/>
          </a:bodyPr>
          <a:lstStyle/>
          <a:p>
            <a:pPr algn="l"/>
            <a:r>
              <a:rPr lang="ru-RU" sz="2800" b="1" dirty="0" smtClean="0">
                <a:solidFill>
                  <a:srgbClr val="666666"/>
                </a:solidFill>
              </a:rPr>
              <a:t>СТРУКТУРА ДОХОДОВ БЮДЖЕТА НА 2022 ГОД</a:t>
            </a:r>
            <a:endParaRPr lang="ru-RU" sz="2800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0" y="714356"/>
          <a:ext cx="9144000" cy="61436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4" name="Прямая соединительная линия 3"/>
          <p:cNvCxnSpPr/>
          <p:nvPr/>
        </p:nvCxnSpPr>
        <p:spPr>
          <a:xfrm>
            <a:off x="0" y="692696"/>
            <a:ext cx="9144000" cy="0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-214346" y="714356"/>
          <a:ext cx="9358346" cy="61436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571480"/>
          </a:xfrm>
        </p:spPr>
        <p:txBody>
          <a:bodyPr>
            <a:normAutofit/>
          </a:bodyPr>
          <a:lstStyle/>
          <a:p>
            <a:pPr algn="l"/>
            <a:r>
              <a:rPr lang="ru-RU" sz="2800" b="1" dirty="0" smtClean="0">
                <a:solidFill>
                  <a:srgbClr val="666666"/>
                </a:solidFill>
              </a:rPr>
              <a:t>СТРУКТУРА ДОХОДОВ БЮДЖЕТА НА 2023 ГОД</a:t>
            </a:r>
            <a:endParaRPr lang="ru-RU" sz="2800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0" y="692696"/>
            <a:ext cx="9144000" cy="0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2378</TotalTime>
  <Words>348</Words>
  <Application>Microsoft Office PowerPoint</Application>
  <PresentationFormat>Экран (4:3)</PresentationFormat>
  <Paragraphs>80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СТРУКТУРА ДОХОДОВ БЮДЖЕТА НА 2022 ГОД</vt:lpstr>
      <vt:lpstr>СТРУКТУРА ДОХОДОВ БЮДЖЕТА НА 2023 ГОД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gshum-admzamglav</dc:creator>
  <cp:lastModifiedBy>gshumfinsvu</cp:lastModifiedBy>
  <cp:revision>210</cp:revision>
  <dcterms:created xsi:type="dcterms:W3CDTF">2019-11-18T06:57:32Z</dcterms:created>
  <dcterms:modified xsi:type="dcterms:W3CDTF">2023-06-09T11:44:44Z</dcterms:modified>
</cp:coreProperties>
</file>