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1" r:id="rId1"/>
    <p:sldMasterId id="2147483664" r:id="rId2"/>
  </p:sldMasterIdLst>
  <p:notesMasterIdLst>
    <p:notesMasterId r:id="rId7"/>
  </p:notesMasterIdLst>
  <p:sldIdLst>
    <p:sldId id="301" r:id="rId3"/>
    <p:sldId id="302" r:id="rId4"/>
    <p:sldId id="326" r:id="rId5"/>
    <p:sldId id="324" r:id="rId6"/>
  </p:sldIdLst>
  <p:sldSz cx="12192000" cy="6858000"/>
  <p:notesSz cx="6819900" cy="99187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арченко Екатерина Николаевна" initials="МЕН" lastIdx="6" clrIdx="0">
    <p:extLst>
      <p:ext uri="{19B8F6BF-5375-455C-9EA6-DF929625EA0E}">
        <p15:presenceInfo xmlns:p15="http://schemas.microsoft.com/office/powerpoint/2012/main" xmlns="" userId="S-1-5-21-1108957177-4200575737-3794611028-48208" providerId="AD"/>
      </p:ext>
    </p:extLst>
  </p:cmAuthor>
  <p:cmAuthor id="2" name="Марченко Георгий Николаевич" initials="МГН" lastIdx="3" clrIdx="1">
    <p:extLst>
      <p:ext uri="{19B8F6BF-5375-455C-9EA6-DF929625EA0E}">
        <p15:presenceInfo xmlns:p15="http://schemas.microsoft.com/office/powerpoint/2012/main" xmlns="" userId="S-1-5-21-1108957177-4200575737-3794611028-520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B3AF"/>
    <a:srgbClr val="00BEDE"/>
    <a:srgbClr val="E7EFF1"/>
    <a:srgbClr val="CBDDE1"/>
    <a:srgbClr val="077D82"/>
    <a:srgbClr val="00A5C2"/>
    <a:srgbClr val="00A4C3"/>
    <a:srgbClr val="A5E2FD"/>
    <a:srgbClr val="A3FFFD"/>
    <a:srgbClr val="CCDA6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-72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66B89B-9980-44CC-B850-FEFB51BB73D7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990" y="4711383"/>
            <a:ext cx="5455920" cy="4463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0CF31-48BA-4C25-B373-C335479AA7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Титульный слайд">
  <p:cSld name="1_Титульный слайд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3" descr="head_ground.jpg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1" y="1"/>
            <a:ext cx="12188145" cy="2212323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3"/>
          <p:cNvSpPr txBox="1">
            <a:spLocks noGrp="1"/>
          </p:cNvSpPr>
          <p:nvPr>
            <p:ph type="dt" idx="10"/>
          </p:nvPr>
        </p:nvSpPr>
        <p:spPr>
          <a:xfrm>
            <a:off x="3809664" y="5014035"/>
            <a:ext cx="3346395" cy="365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0" name="Google Shape;20;p3" descr="for_ppt_mineconom.pdf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2529812" y="672291"/>
            <a:ext cx="4801717" cy="115278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3809668" y="2284373"/>
            <a:ext cx="7172768" cy="23877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  <a:defRPr sz="4267"/>
            </a:lvl1pPr>
            <a:lvl2pPr marL="1219170" lvl="1" indent="-304792" algn="l">
              <a:spcBef>
                <a:spcPts val="1692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Arial"/>
              <a:buNone/>
              <a:defRPr/>
            </a:lvl2pPr>
            <a:lvl3pPr marL="1828754" lvl="2" indent="-304792" algn="l">
              <a:spcBef>
                <a:spcPts val="847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marL="2438339" lvl="3" indent="-304792" algn="l">
              <a:spcBef>
                <a:spcPts val="847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marL="3047924" lvl="4" indent="-30479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94958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752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6268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8178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5930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3180" y="1287541"/>
            <a:ext cx="10985400" cy="23239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1200" b="0" strike="noStrike" spc="0">
              <a:solidFill>
                <a:srgbClr val="5E5E5E"/>
              </a:solidFill>
              <a:latin typeface="Helvetica Neue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0660" y="5929920"/>
            <a:ext cx="10985400" cy="318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1600" b="0" strike="noStrike" spc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092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Титульный слайд">
  <p:cSld name="2_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4" descr="head_ground.jpg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1" y="0"/>
            <a:ext cx="12188145" cy="124284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3809668" y="1483899"/>
            <a:ext cx="7172768" cy="3313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  <a:defRPr sz="4267"/>
            </a:lvl1pPr>
            <a:lvl2pPr marL="1219170" lvl="1" indent="-482588" algn="l">
              <a:spcBef>
                <a:spcPts val="1692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Merriweather Sans"/>
              <a:buChar char="＞"/>
              <a:defRPr/>
            </a:lvl2pPr>
            <a:lvl3pPr marL="1828754" lvl="2" indent="-304792" algn="l">
              <a:spcBef>
                <a:spcPts val="847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marL="2438339" lvl="3" indent="-304792" algn="l">
              <a:spcBef>
                <a:spcPts val="847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marL="3047924" lvl="4" indent="-30479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5" name="Google Shape;25;p4" descr="for_ppt_mineconom.pdf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490605" y="399245"/>
            <a:ext cx="580055" cy="6075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23175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331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076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484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5265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8860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606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597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  <a:lin ang="0" scaled="0"/>
          </a:gradFill>
          <a:ln>
            <a:noFill/>
          </a:ln>
        </p:spPr>
        <p:txBody>
          <a:bodyPr spcFirstLastPara="1" wrap="square" lIns="128967" tIns="64467" rIns="128967" bIns="64467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67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3809668" y="2284375"/>
            <a:ext cx="7172768" cy="2570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23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635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35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3809664" y="5014035"/>
            <a:ext cx="3346395" cy="365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33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60912042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349754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53;p49">
            <a:extLst>
              <a:ext uri="{FF2B5EF4-FFF2-40B4-BE49-F238E27FC236}">
                <a16:creationId xmlns:a16="http://schemas.microsoft.com/office/drawing/2014/main" xmlns="" id="{498D4324-993B-C24A-B7AA-488BAA41A55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1" y="2684534"/>
            <a:ext cx="11045536" cy="1115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 algn="ctr">
              <a:lnSpc>
                <a:spcPct val="107000"/>
              </a:lnSpc>
            </a:pPr>
            <a:r>
              <a:rPr lang="ru-RU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 внесении изменений в государственную программу Российской Федерации «Развитие туризма»</a:t>
            </a:r>
            <a:endParaRPr lang="ru-RU" sz="2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4316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TextShape 1"/>
          <p:cNvSpPr txBox="1"/>
          <p:nvPr/>
        </p:nvSpPr>
        <p:spPr>
          <a:xfrm>
            <a:off x="328418" y="0"/>
            <a:ext cx="12318023" cy="1200060"/>
          </a:xfrm>
          <a:prstGeom prst="rect">
            <a:avLst/>
          </a:prstGeom>
          <a:noFill/>
          <a:ln w="12600">
            <a:noFill/>
          </a:ln>
        </p:spPr>
        <p:txBody>
          <a:bodyPr lIns="25380" tIns="25380" rIns="25380" bIns="25380" anchor="ctr">
            <a:normAutofit/>
          </a:bodyPr>
          <a:lstStyle/>
          <a:p>
            <a:pPr defTabSz="1219170">
              <a:lnSpc>
                <a:spcPct val="80000"/>
              </a:lnSpc>
              <a:spcBef>
                <a:spcPts val="2100"/>
              </a:spcBef>
              <a:buClr>
                <a:srgbClr val="000000"/>
              </a:buClr>
              <a:defRPr/>
            </a:pPr>
            <a:r>
              <a:rPr lang="ru-RU" sz="2790" kern="0" spc="-50" dirty="0">
                <a:solidFill>
                  <a:srgbClr val="000000"/>
                </a:solidFill>
                <a:latin typeface="Stem Medium"/>
                <a:ea typeface="Stem Medium"/>
                <a:cs typeface="Arial"/>
                <a:sym typeface="Arial"/>
              </a:rPr>
              <a:t>Программа поддержки строительства модульных гостиниц 2.0 </a:t>
            </a:r>
            <a:r>
              <a:rPr lang="ru-RU" kern="0" spc="-50" dirty="0">
                <a:solidFill>
                  <a:srgbClr val="000000"/>
                </a:solidFill>
                <a:latin typeface="Stem Medium"/>
                <a:ea typeface="Stem Medium"/>
                <a:cs typeface="Arial"/>
                <a:sym typeface="Arial"/>
              </a:rPr>
              <a:t>(правила)</a:t>
            </a:r>
          </a:p>
        </p:txBody>
      </p:sp>
      <p:sp>
        <p:nvSpPr>
          <p:cNvPr id="739" name="CustomShape 2"/>
          <p:cNvSpPr/>
          <p:nvPr/>
        </p:nvSpPr>
        <p:spPr>
          <a:xfrm>
            <a:off x="328418" y="902448"/>
            <a:ext cx="551880" cy="685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0"/>
          </a:gradFill>
          <a:ln w="12600">
            <a:solidFill>
              <a:srgbClr val="00B3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51" name="Изображение" descr="Изображение"/>
          <p:cNvPicPr/>
          <p:nvPr/>
        </p:nvPicPr>
        <p:blipFill>
          <a:blip r:embed="rId2" cstate="print"/>
          <a:stretch/>
        </p:blipFill>
        <p:spPr>
          <a:xfrm>
            <a:off x="10781821" y="86580"/>
            <a:ext cx="1180980" cy="285480"/>
          </a:xfrm>
          <a:prstGeom prst="rect">
            <a:avLst/>
          </a:prstGeom>
          <a:ln w="12600">
            <a:noFill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90684703"/>
              </p:ext>
            </p:extLst>
          </p:nvPr>
        </p:nvGraphicFramePr>
        <p:xfrm>
          <a:off x="328418" y="1656255"/>
          <a:ext cx="11384214" cy="47181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24717">
                  <a:extLst>
                    <a:ext uri="{9D8B030D-6E8A-4147-A177-3AD203B41FA5}">
                      <a16:colId xmlns:a16="http://schemas.microsoft.com/office/drawing/2014/main" xmlns="" val="3408107352"/>
                    </a:ext>
                  </a:extLst>
                </a:gridCol>
                <a:gridCol w="3336974">
                  <a:extLst>
                    <a:ext uri="{9D8B030D-6E8A-4147-A177-3AD203B41FA5}">
                      <a16:colId xmlns:a16="http://schemas.microsoft.com/office/drawing/2014/main" xmlns="" val="941625088"/>
                    </a:ext>
                  </a:extLst>
                </a:gridCol>
                <a:gridCol w="3318971">
                  <a:extLst>
                    <a:ext uri="{9D8B030D-6E8A-4147-A177-3AD203B41FA5}">
                      <a16:colId xmlns:a16="http://schemas.microsoft.com/office/drawing/2014/main" xmlns="" val="168256654"/>
                    </a:ext>
                  </a:extLst>
                </a:gridCol>
                <a:gridCol w="4403552">
                  <a:extLst>
                    <a:ext uri="{9D8B030D-6E8A-4147-A177-3AD203B41FA5}">
                      <a16:colId xmlns:a16="http://schemas.microsoft.com/office/drawing/2014/main" xmlns="" val="987067691"/>
                    </a:ext>
                  </a:extLst>
                </a:gridCol>
              </a:tblGrid>
              <a:tr h="451624">
                <a:tc>
                  <a:txBody>
                    <a:bodyPr/>
                    <a:lstStyle/>
                    <a:p>
                      <a:r>
                        <a:rPr lang="ru-RU" sz="1100" dirty="0"/>
                        <a:t>№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Норма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Действующая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Предложения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097747"/>
                  </a:ext>
                </a:extLst>
              </a:tr>
              <a:tr h="451624">
                <a:tc>
                  <a:txBody>
                    <a:bodyPr/>
                    <a:lstStyle/>
                    <a:p>
                      <a:r>
                        <a:rPr lang="ru-RU" sz="1100" b="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/>
                        <a:t>Форма поддержки рег. бюджетов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поддержка общественных инициатив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поддержка инвестиционных проектов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1659633"/>
                  </a:ext>
                </a:extLst>
              </a:tr>
              <a:tr h="451624">
                <a:tc>
                  <a:txBody>
                    <a:bodyPr/>
                    <a:lstStyle/>
                    <a:p>
                      <a:r>
                        <a:rPr lang="ru-RU" sz="1100" b="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/>
                        <a:t>Форма поддержки инвесторов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не установлено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субсидия на финансовое обеспечение (в том числе возмещение и аванс)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88099134"/>
                  </a:ext>
                </a:extLst>
              </a:tr>
              <a:tr h="451624">
                <a:tc>
                  <a:txBody>
                    <a:bodyPr/>
                    <a:lstStyle/>
                    <a:p>
                      <a:r>
                        <a:rPr lang="ru-RU" sz="1100" b="0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/>
                        <a:t>Размер субсидии инвесторам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не установлено (только письмо Ростуризма </a:t>
                      </a:r>
                      <a:br>
                        <a:rPr lang="ru-RU" sz="1100" dirty="0"/>
                      </a:br>
                      <a:r>
                        <a:rPr lang="ru-RU" sz="1100" dirty="0"/>
                        <a:t>с примерными суммами)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1,5 млн. на номер</a:t>
                      </a:r>
                      <a:r>
                        <a:rPr lang="ru-RU" sz="1100" baseline="0" dirty="0"/>
                        <a:t>, но</a:t>
                      </a:r>
                      <a:r>
                        <a:rPr lang="ru-RU" sz="1100" dirty="0"/>
                        <a:t> не более 50% от инвестиционного</a:t>
                      </a:r>
                      <a:r>
                        <a:rPr lang="ru-RU" sz="1100" baseline="0" dirty="0"/>
                        <a:t> </a:t>
                      </a:r>
                      <a:r>
                        <a:rPr lang="ru-RU" sz="1100" dirty="0"/>
                        <a:t>проекта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5189260"/>
                  </a:ext>
                </a:extLst>
              </a:tr>
              <a:tr h="392482">
                <a:tc>
                  <a:txBody>
                    <a:bodyPr/>
                    <a:lstStyle/>
                    <a:p>
                      <a:r>
                        <a:rPr lang="ru-RU" sz="1100" b="0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/>
                        <a:t>Срок отбора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единый отбор</a:t>
                      </a:r>
                      <a:r>
                        <a:rPr lang="ru-RU" sz="1100" baseline="0" dirty="0"/>
                        <a:t> на 2023 – 2024 гг.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8688147"/>
                  </a:ext>
                </a:extLst>
              </a:tr>
              <a:tr h="482954">
                <a:tc>
                  <a:txBody>
                    <a:bodyPr/>
                    <a:lstStyle/>
                    <a:p>
                      <a:r>
                        <a:rPr lang="ru-RU" sz="1100" b="0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/>
                        <a:t>Приоритеты по типам проектов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не</a:t>
                      </a:r>
                      <a:r>
                        <a:rPr lang="ru-RU" sz="1100" baseline="0" dirty="0"/>
                        <a:t> менее 10 номеров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aseline="0" dirty="0"/>
                        <a:t>- инвестиционный проект реализуется с туристической </a:t>
                      </a:r>
                      <a:br>
                        <a:rPr lang="ru-RU" sz="1100" baseline="0" dirty="0"/>
                      </a:br>
                      <a:r>
                        <a:rPr lang="ru-RU" sz="1100" baseline="0" dirty="0"/>
                        <a:t>и обеспечивающей инфраструктурой </a:t>
                      </a:r>
                      <a:r>
                        <a:rPr lang="ru-RU" sz="1100" dirty="0"/>
                        <a:t> </a:t>
                      </a:r>
                    </a:p>
                    <a:p>
                      <a:r>
                        <a:rPr lang="ru-RU" sz="1100" dirty="0"/>
                        <a:t>- </a:t>
                      </a:r>
                      <a:r>
                        <a:rPr lang="ru-RU" sz="1100"/>
                        <a:t>свыше 50, </a:t>
                      </a:r>
                      <a:r>
                        <a:rPr lang="ru-RU" sz="1100" dirty="0"/>
                        <a:t>если на территории гостиниц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3547281"/>
                  </a:ext>
                </a:extLst>
              </a:tr>
              <a:tr h="392482">
                <a:tc>
                  <a:txBody>
                    <a:bodyPr/>
                    <a:lstStyle/>
                    <a:p>
                      <a:r>
                        <a:rPr lang="ru-RU" sz="1100" b="0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/>
                        <a:t>Показатели результативности субсидии</a:t>
                      </a:r>
                      <a:r>
                        <a:rPr lang="ru-RU" sz="1200" b="1" baseline="0" dirty="0"/>
                        <a:t> 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количество подержанных проектов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количество созданных номеров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5594953"/>
                  </a:ext>
                </a:extLst>
              </a:tr>
              <a:tr h="451624">
                <a:tc>
                  <a:txBody>
                    <a:bodyPr/>
                    <a:lstStyle/>
                    <a:p>
                      <a:r>
                        <a:rPr lang="ru-RU" sz="1100" b="0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/>
                        <a:t>Приоритетные территории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фактически не установлено (попали</a:t>
                      </a:r>
                      <a:r>
                        <a:rPr lang="ru-RU" sz="1100" baseline="0" dirty="0"/>
                        <a:t> почти все)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новые территории, ОЭЗ ТРТ</a:t>
                      </a:r>
                      <a:r>
                        <a:rPr lang="ru-RU" sz="1100" dirty="0" smtClean="0"/>
                        <a:t>,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baseline="0" dirty="0"/>
                        <a:t>особо охраняемые природные территории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31522254"/>
                  </a:ext>
                </a:extLst>
              </a:tr>
              <a:tr h="451624">
                <a:tc>
                  <a:txBody>
                    <a:bodyPr/>
                    <a:lstStyle/>
                    <a:p>
                      <a:r>
                        <a:rPr lang="ru-RU" sz="1100" b="0" dirty="0"/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/>
                        <a:t>Предельный размер субсидий не регион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12,5% от общего объема субсидий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для новых территорий</a:t>
                      </a:r>
                      <a:r>
                        <a:rPr lang="en-US" sz="1100" dirty="0"/>
                        <a:t> – </a:t>
                      </a:r>
                      <a:r>
                        <a:rPr lang="ru-RU" sz="1100" dirty="0"/>
                        <a:t>предельные</a:t>
                      </a:r>
                      <a:r>
                        <a:rPr lang="ru-RU" sz="1100" baseline="0" dirty="0"/>
                        <a:t> лимиты (до 25%)</a:t>
                      </a:r>
                      <a:r>
                        <a:rPr lang="ru-RU" sz="1100" dirty="0"/>
                        <a:t>, для остальных 12,5%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9628357"/>
                  </a:ext>
                </a:extLst>
              </a:tr>
              <a:tr h="629047">
                <a:tc>
                  <a:txBody>
                    <a:bodyPr/>
                    <a:lstStyle/>
                    <a:p>
                      <a:r>
                        <a:rPr lang="ru-RU" sz="1100" b="0" dirty="0"/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/>
                        <a:t>Механизм отбора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бальная система оценки заявок</a:t>
                      </a:r>
                      <a:r>
                        <a:rPr lang="ru-RU" sz="1100" baseline="0" dirty="0"/>
                        <a:t> регионов по показателям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бальная система оценки заявок</a:t>
                      </a:r>
                      <a:r>
                        <a:rPr lang="ru-RU" sz="1100" baseline="0" dirty="0" smtClean="0"/>
                        <a:t> регионов по показателям 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7810484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18395" y="1025030"/>
            <a:ext cx="116042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Оценочный бюджет 7,8 млрд. рублей (3,8 в 2023 и 4,0 в 2024 гг.)</a:t>
            </a:r>
          </a:p>
        </p:txBody>
      </p:sp>
    </p:spTree>
    <p:extLst>
      <p:ext uri="{BB962C8B-B14F-4D97-AF65-F5344CB8AC3E}">
        <p14:creationId xmlns:p14="http://schemas.microsoft.com/office/powerpoint/2010/main" xmlns="" val="575793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TextShape 1"/>
          <p:cNvSpPr txBox="1"/>
          <p:nvPr/>
        </p:nvSpPr>
        <p:spPr>
          <a:xfrm>
            <a:off x="328418" y="0"/>
            <a:ext cx="12318023" cy="1200060"/>
          </a:xfrm>
          <a:prstGeom prst="rect">
            <a:avLst/>
          </a:prstGeom>
          <a:noFill/>
          <a:ln w="12600">
            <a:noFill/>
          </a:ln>
        </p:spPr>
        <p:txBody>
          <a:bodyPr lIns="25380" tIns="25380" rIns="25380" bIns="25380" anchor="ctr">
            <a:normAutofit/>
          </a:bodyPr>
          <a:lstStyle/>
          <a:p>
            <a:pPr defTabSz="1219170">
              <a:lnSpc>
                <a:spcPct val="80000"/>
              </a:lnSpc>
              <a:spcBef>
                <a:spcPts val="2100"/>
              </a:spcBef>
              <a:buClr>
                <a:srgbClr val="000000"/>
              </a:buClr>
              <a:defRPr/>
            </a:pPr>
            <a:r>
              <a:rPr lang="ru-RU" kern="0" spc="-50" dirty="0" smtClean="0">
                <a:solidFill>
                  <a:srgbClr val="000000"/>
                </a:solidFill>
                <a:latin typeface="Stem Medium"/>
                <a:ea typeface="Stem Medium"/>
                <a:cs typeface="Arial"/>
                <a:sym typeface="Arial"/>
              </a:rPr>
              <a:t>График проведения отбора</a:t>
            </a:r>
            <a:endParaRPr lang="ru-RU" kern="0" spc="-50" dirty="0">
              <a:solidFill>
                <a:srgbClr val="000000"/>
              </a:solidFill>
              <a:latin typeface="Stem Medium"/>
              <a:ea typeface="Stem Medium"/>
              <a:cs typeface="Arial"/>
              <a:sym typeface="Arial"/>
            </a:endParaRPr>
          </a:p>
        </p:txBody>
      </p:sp>
      <p:sp>
        <p:nvSpPr>
          <p:cNvPr id="739" name="CustomShape 2"/>
          <p:cNvSpPr/>
          <p:nvPr/>
        </p:nvSpPr>
        <p:spPr>
          <a:xfrm>
            <a:off x="328418" y="902448"/>
            <a:ext cx="551880" cy="685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0"/>
          </a:gradFill>
          <a:ln w="12600">
            <a:solidFill>
              <a:srgbClr val="00B3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51" name="Изображение" descr="Изображение"/>
          <p:cNvPicPr/>
          <p:nvPr/>
        </p:nvPicPr>
        <p:blipFill>
          <a:blip r:embed="rId2" cstate="print"/>
          <a:stretch/>
        </p:blipFill>
        <p:spPr>
          <a:xfrm>
            <a:off x="10781821" y="86580"/>
            <a:ext cx="1180980" cy="285480"/>
          </a:xfrm>
          <a:prstGeom prst="rect">
            <a:avLst/>
          </a:prstGeom>
          <a:ln w="12600">
            <a:noFill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30104260"/>
              </p:ext>
            </p:extLst>
          </p:nvPr>
        </p:nvGraphicFramePr>
        <p:xfrm>
          <a:off x="328418" y="1200060"/>
          <a:ext cx="11321390" cy="383835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26633">
                  <a:extLst>
                    <a:ext uri="{9D8B030D-6E8A-4147-A177-3AD203B41FA5}">
                      <a16:colId xmlns:a16="http://schemas.microsoft.com/office/drawing/2014/main" xmlns="" val="3408107352"/>
                    </a:ext>
                  </a:extLst>
                </a:gridCol>
                <a:gridCol w="7805372">
                  <a:extLst>
                    <a:ext uri="{9D8B030D-6E8A-4147-A177-3AD203B41FA5}">
                      <a16:colId xmlns:a16="http://schemas.microsoft.com/office/drawing/2014/main" xmlns="" val="941625088"/>
                    </a:ext>
                  </a:extLst>
                </a:gridCol>
                <a:gridCol w="2989385">
                  <a:extLst>
                    <a:ext uri="{9D8B030D-6E8A-4147-A177-3AD203B41FA5}">
                      <a16:colId xmlns:a16="http://schemas.microsoft.com/office/drawing/2014/main" xmlns="" val="168256654"/>
                    </a:ext>
                  </a:extLst>
                </a:gridCol>
              </a:tblGrid>
              <a:tr h="451624">
                <a:tc>
                  <a:txBody>
                    <a:bodyPr/>
                    <a:lstStyle/>
                    <a:p>
                      <a:r>
                        <a:rPr lang="ru-RU" sz="1100" dirty="0"/>
                        <a:t>№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Мероприятие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Срок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097747"/>
                  </a:ext>
                </a:extLst>
              </a:tr>
              <a:tr h="451624">
                <a:tc>
                  <a:txBody>
                    <a:bodyPr/>
                    <a:lstStyle/>
                    <a:p>
                      <a:r>
                        <a:rPr lang="ru-RU" sz="1100" b="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Утверждение проекта</a:t>
                      </a:r>
                      <a:r>
                        <a:rPr lang="ru-RU" sz="1200" b="1" baseline="0" dirty="0" smtClean="0"/>
                        <a:t> постановления Правительства Российской Федерации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 апреля 2023 г.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1659633"/>
                  </a:ext>
                </a:extLst>
              </a:tr>
              <a:tr h="451624">
                <a:tc>
                  <a:txBody>
                    <a:bodyPr/>
                    <a:lstStyle/>
                    <a:p>
                      <a:r>
                        <a:rPr lang="ru-RU" sz="1100" b="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Объявление конкурса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 апреля 2023 г.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88099134"/>
                  </a:ext>
                </a:extLst>
              </a:tr>
              <a:tr h="451624">
                <a:tc>
                  <a:txBody>
                    <a:bodyPr/>
                    <a:lstStyle/>
                    <a:p>
                      <a:r>
                        <a:rPr lang="ru-RU" sz="1100" b="0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Сбор заявок</a:t>
                      </a:r>
                      <a:r>
                        <a:rPr lang="ru-RU" sz="1200" b="1" baseline="0" dirty="0" smtClean="0"/>
                        <a:t> от субъектов Российской Федерации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до 10 мая 2023 г.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5189260"/>
                  </a:ext>
                </a:extLst>
              </a:tr>
              <a:tr h="392482">
                <a:tc>
                  <a:txBody>
                    <a:bodyPr/>
                    <a:lstStyle/>
                    <a:p>
                      <a:r>
                        <a:rPr lang="ru-RU" sz="1100" b="0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Рассмотрение</a:t>
                      </a:r>
                      <a:r>
                        <a:rPr lang="ru-RU" sz="1200" b="1" baseline="0" dirty="0" smtClean="0"/>
                        <a:t> заявок субъектов Российской Федерации</a:t>
                      </a:r>
                    </a:p>
                    <a:p>
                      <a:r>
                        <a:rPr lang="ru-RU" sz="1200" b="1" baseline="0" dirty="0" smtClean="0"/>
                        <a:t>Проведение конкурсной комиссии</a:t>
                      </a:r>
                    </a:p>
                    <a:p>
                      <a:r>
                        <a:rPr lang="ru-RU" sz="1200" b="1" baseline="0" dirty="0" smtClean="0"/>
                        <a:t>Утверждение результатов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до 20 мая 2023 г.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8688147"/>
                  </a:ext>
                </a:extLst>
              </a:tr>
              <a:tr h="482954">
                <a:tc>
                  <a:txBody>
                    <a:bodyPr/>
                    <a:lstStyle/>
                    <a:p>
                      <a:r>
                        <a:rPr lang="ru-RU" sz="1100" b="0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Уведомление субъектов Российской Федераци</a:t>
                      </a:r>
                      <a:r>
                        <a:rPr lang="ru-RU" sz="1200" b="1" baseline="0" dirty="0" smtClean="0"/>
                        <a:t>и о результатах отбора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до 23 мая 2023 г.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3547281"/>
                  </a:ext>
                </a:extLst>
              </a:tr>
              <a:tr h="392482">
                <a:tc>
                  <a:txBody>
                    <a:bodyPr/>
                    <a:lstStyle/>
                    <a:p>
                      <a:r>
                        <a:rPr lang="ru-RU" sz="1100" b="0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Утверждение распоряжения Правительства Российской Федерации распределении бюджетных средств между субъектами Российской Федерации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 июня 2023 г.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5594953"/>
                  </a:ext>
                </a:extLst>
              </a:tr>
              <a:tr h="451624">
                <a:tc>
                  <a:txBody>
                    <a:bodyPr/>
                    <a:lstStyle/>
                    <a:p>
                      <a:r>
                        <a:rPr lang="ru-RU" sz="1100" b="0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Заключение соглашений с субъектами Российской Федерации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до 20 июня</a:t>
                      </a:r>
                      <a:r>
                        <a:rPr lang="ru-RU" sz="1100" baseline="0" dirty="0" smtClean="0"/>
                        <a:t> 2023 г.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31522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69007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4900" y="268240"/>
            <a:ext cx="560881" cy="79255"/>
          </a:xfrm>
          <a:prstGeom prst="rect">
            <a:avLst/>
          </a:prstGeom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99059705"/>
              </p:ext>
            </p:extLst>
          </p:nvPr>
        </p:nvGraphicFramePr>
        <p:xfrm>
          <a:off x="234900" y="598512"/>
          <a:ext cx="11303167" cy="570462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405181">
                  <a:extLst>
                    <a:ext uri="{9D8B030D-6E8A-4147-A177-3AD203B41FA5}">
                      <a16:colId xmlns:a16="http://schemas.microsoft.com/office/drawing/2014/main" xmlns="" val="657156270"/>
                    </a:ext>
                  </a:extLst>
                </a:gridCol>
                <a:gridCol w="10183091">
                  <a:extLst>
                    <a:ext uri="{9D8B030D-6E8A-4147-A177-3AD203B41FA5}">
                      <a16:colId xmlns:a16="http://schemas.microsoft.com/office/drawing/2014/main" xmlns="" val="629794796"/>
                    </a:ext>
                  </a:extLst>
                </a:gridCol>
                <a:gridCol w="714895">
                  <a:extLst>
                    <a:ext uri="{9D8B030D-6E8A-4147-A177-3AD203B41FA5}">
                      <a16:colId xmlns:a16="http://schemas.microsoft.com/office/drawing/2014/main" xmlns="" val="3123543013"/>
                    </a:ext>
                  </a:extLst>
                </a:gridCol>
              </a:tblGrid>
              <a:tr h="342403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u="none" strike="noStrike" cap="none" dirty="0">
                          <a:sym typeface="Arial"/>
                        </a:rPr>
                        <a:t>№</a:t>
                      </a:r>
                      <a:endParaRPr lang="ru-RU" sz="1100" b="0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400" u="none" strike="noStrike" cap="none" dirty="0">
                          <a:sym typeface="Arial"/>
                        </a:rPr>
                        <a:t>Наименование критерия оценки</a:t>
                      </a:r>
                      <a:endParaRPr lang="ru-RU" sz="1400" b="0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u="none" strike="noStrike" cap="none" dirty="0">
                          <a:sym typeface="Arial"/>
                        </a:rPr>
                        <a:t>Оценка (балл) </a:t>
                      </a:r>
                      <a:endParaRPr lang="ru-RU" sz="1100" b="0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extLst>
                  <a:ext uri="{0D108BD9-81ED-4DB2-BD59-A6C34878D82A}">
                    <a16:rowId xmlns:a16="http://schemas.microsoft.com/office/drawing/2014/main" xmlns="" val="3544710622"/>
                  </a:ext>
                </a:extLst>
              </a:tr>
              <a:tr h="580566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u="none" strike="noStrike" cap="none" dirty="0">
                          <a:sym typeface="Arial"/>
                        </a:rPr>
                        <a:t>1.</a:t>
                      </a:r>
                      <a:endParaRPr lang="ru-RU" sz="1100" b="0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200" b="1" u="none" strike="noStrike" cap="none" dirty="0">
                          <a:sym typeface="Arial"/>
                        </a:rPr>
                        <a:t>Инвестиционный проект по созданию модульных некапитальных средства размещения на территории Донецкой, Луганской Народных Республик, Запорожской и Херсонской областей</a:t>
                      </a:r>
                      <a:endParaRPr lang="ru-RU" sz="12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>
                    <a:solidFill>
                      <a:srgbClr val="E7EFF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b="1" u="none" strike="noStrike" cap="none" dirty="0">
                          <a:sym typeface="Arial"/>
                        </a:rPr>
                        <a:t>8</a:t>
                      </a:r>
                      <a:endParaRPr lang="ru-RU" sz="11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extLst>
                  <a:ext uri="{0D108BD9-81ED-4DB2-BD59-A6C34878D82A}">
                    <a16:rowId xmlns:a16="http://schemas.microsoft.com/office/drawing/2014/main" xmlns="" val="151038437"/>
                  </a:ext>
                </a:extLst>
              </a:tr>
              <a:tr h="193522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u="none" strike="noStrike" cap="none" dirty="0">
                          <a:sym typeface="Arial"/>
                        </a:rPr>
                        <a:t>2.</a:t>
                      </a:r>
                      <a:endParaRPr lang="ru-RU" sz="1100" b="0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200" b="1" u="none" strike="noStrike" cap="none" dirty="0">
                          <a:sym typeface="Arial"/>
                        </a:rPr>
                        <a:t>Особая экономическая зона туристско-рекреационного типа</a:t>
                      </a:r>
                      <a:endParaRPr lang="ru-RU" sz="12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>
                    <a:solidFill>
                      <a:srgbClr val="E7EFF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b="1" u="none" strike="noStrike" cap="none" dirty="0">
                          <a:sym typeface="Arial"/>
                        </a:rPr>
                        <a:t>х</a:t>
                      </a:r>
                      <a:endParaRPr lang="ru-RU" sz="11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extLst>
                  <a:ext uri="{0D108BD9-81ED-4DB2-BD59-A6C34878D82A}">
                    <a16:rowId xmlns:a16="http://schemas.microsoft.com/office/drawing/2014/main" xmlns="" val="918521449"/>
                  </a:ext>
                </a:extLst>
              </a:tr>
              <a:tr h="306930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900" b="0" u="none" strike="noStrike" cap="none" dirty="0">
                          <a:sym typeface="Arial"/>
                        </a:rPr>
                        <a:t>2.1.</a:t>
                      </a:r>
                      <a:endParaRPr lang="ru-RU" sz="900" b="0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900" u="none" strike="noStrike" cap="none" dirty="0">
                          <a:sym typeface="Arial"/>
                        </a:rPr>
                        <a:t>Инвестиционный проект реализуется на территории особой экономической зоны туристско-рекреационного типа</a:t>
                      </a:r>
                      <a:endParaRPr lang="ru-RU" sz="900" b="0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>
                    <a:solidFill>
                      <a:srgbClr val="CBDDE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b="1" u="none" strike="noStrike" cap="none" dirty="0">
                          <a:sym typeface="Arial"/>
                        </a:rPr>
                        <a:t>8</a:t>
                      </a:r>
                      <a:endParaRPr lang="ru-RU" sz="11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extLst>
                  <a:ext uri="{0D108BD9-81ED-4DB2-BD59-A6C34878D82A}">
                    <a16:rowId xmlns:a16="http://schemas.microsoft.com/office/drawing/2014/main" xmlns="" val="3246428275"/>
                  </a:ext>
                </a:extLst>
              </a:tr>
              <a:tr h="260052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900" b="0" u="none" strike="noStrike" cap="none" dirty="0">
                          <a:sym typeface="Arial"/>
                        </a:rPr>
                        <a:t>2.2.</a:t>
                      </a:r>
                      <a:endParaRPr lang="ru-RU" sz="900" b="0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900" u="none" strike="noStrike" cap="none" dirty="0">
                          <a:sym typeface="Arial"/>
                        </a:rPr>
                        <a:t>Инвестиционный проект реализуется на территории субъекта Российской Федерации, в котором создана  особая экономическая зона туристско-рекреационного типа</a:t>
                      </a:r>
                      <a:endParaRPr lang="ru-RU" sz="900" b="0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>
                    <a:solidFill>
                      <a:srgbClr val="CBDDE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b="1" u="none" strike="noStrike" cap="none" dirty="0">
                          <a:sym typeface="Arial"/>
                        </a:rPr>
                        <a:t>4</a:t>
                      </a:r>
                      <a:endParaRPr lang="ru-RU" sz="11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extLst>
                  <a:ext uri="{0D108BD9-81ED-4DB2-BD59-A6C34878D82A}">
                    <a16:rowId xmlns:a16="http://schemas.microsoft.com/office/drawing/2014/main" xmlns="" val="1816714536"/>
                  </a:ext>
                </a:extLst>
              </a:tr>
              <a:tr h="193522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u="none" strike="noStrike" cap="none" dirty="0">
                          <a:sym typeface="Arial"/>
                        </a:rPr>
                        <a:t>3.</a:t>
                      </a:r>
                      <a:endParaRPr lang="ru-RU" sz="1100" b="0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2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Инфраструктура инвестиционного проекта</a:t>
                      </a:r>
                    </a:p>
                  </a:txBody>
                  <a:tcPr marL="26803" marR="26803" marT="0" marB="0" anchor="ctr">
                    <a:solidFill>
                      <a:srgbClr val="E7EFF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b="1" u="none" strike="noStrike" cap="none" dirty="0">
                          <a:sym typeface="Arial"/>
                        </a:rPr>
                        <a:t>Х</a:t>
                      </a:r>
                      <a:endParaRPr lang="ru-RU" sz="11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extLst>
                  <a:ext uri="{0D108BD9-81ED-4DB2-BD59-A6C34878D82A}">
                    <a16:rowId xmlns:a16="http://schemas.microsoft.com/office/drawing/2014/main" xmlns="" val="1659167154"/>
                  </a:ext>
                </a:extLst>
              </a:tr>
              <a:tr h="257233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900" b="0" i="0" u="none" strike="noStrike" cap="none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3.1.</a:t>
                      </a:r>
                    </a:p>
                  </a:txBody>
                  <a:tcPr marL="26803" marR="26803" marT="0" marB="0" anchor="ctr"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900" u="none" strike="noStrike" cap="none" dirty="0">
                          <a:sym typeface="Arial"/>
                        </a:rPr>
                        <a:t>Инвестиционный проект реализуется на земельном участке с обеспечивающей инфраструктурой</a:t>
                      </a:r>
                      <a:endParaRPr lang="ru-RU" sz="900" b="0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>
                    <a:solidFill>
                      <a:srgbClr val="CBDDE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b="1" u="none" strike="noStrike" cap="none" dirty="0">
                          <a:sym typeface="Arial"/>
                        </a:rPr>
                        <a:t>2</a:t>
                      </a:r>
                      <a:endParaRPr lang="ru-RU" sz="11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extLst>
                  <a:ext uri="{0D108BD9-81ED-4DB2-BD59-A6C34878D82A}">
                    <a16:rowId xmlns:a16="http://schemas.microsoft.com/office/drawing/2014/main" xmlns="" val="1185801383"/>
                  </a:ext>
                </a:extLst>
              </a:tr>
              <a:tr h="193522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900" b="0" i="0" u="none" strike="noStrike" cap="none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3.2.</a:t>
                      </a:r>
                    </a:p>
                  </a:txBody>
                  <a:tcPr marL="26803" marR="26803" marT="0" marB="0" anchor="ctr"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900" u="none" strike="noStrike" cap="none" dirty="0">
                          <a:sym typeface="Arial"/>
                        </a:rPr>
                        <a:t>Инвестиционный проект реализуется на земельном участке с туристической инфраструктурой</a:t>
                      </a:r>
                      <a:endParaRPr lang="ru-RU" sz="900" b="0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>
                    <a:solidFill>
                      <a:srgbClr val="CBDDE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b="1" u="none" strike="noStrike" cap="none" dirty="0">
                          <a:sym typeface="Arial"/>
                        </a:rPr>
                        <a:t>2</a:t>
                      </a:r>
                      <a:endParaRPr lang="ru-RU" sz="11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extLst>
                  <a:ext uri="{0D108BD9-81ED-4DB2-BD59-A6C34878D82A}">
                    <a16:rowId xmlns:a16="http://schemas.microsoft.com/office/drawing/2014/main" xmlns="" val="3106633507"/>
                  </a:ext>
                </a:extLst>
              </a:tr>
              <a:tr h="387044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900" b="0" i="0" u="none" strike="noStrike" cap="none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3.3.</a:t>
                      </a:r>
                    </a:p>
                  </a:txBody>
                  <a:tcPr marL="26803" marR="26803" marT="0" marB="0" anchor="ctr"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900" u="none" strike="noStrike" cap="none" dirty="0">
                          <a:sym typeface="Arial"/>
                        </a:rPr>
                        <a:t>Инвестиционный проект реализуется на земельном участке действующих капитальных коллективных средств размещения и предусматривает создание более 50 номеров в модульных средствах размещения</a:t>
                      </a:r>
                      <a:endParaRPr lang="ru-RU" sz="900" b="0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>
                    <a:solidFill>
                      <a:srgbClr val="CBDDE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b="1" u="none" strike="noStrike" cap="none" dirty="0">
                          <a:sym typeface="Arial"/>
                        </a:rPr>
                        <a:t>3</a:t>
                      </a:r>
                      <a:endParaRPr lang="ru-RU" sz="11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extLst>
                  <a:ext uri="{0D108BD9-81ED-4DB2-BD59-A6C34878D82A}">
                    <a16:rowId xmlns:a16="http://schemas.microsoft.com/office/drawing/2014/main" xmlns="" val="2112971807"/>
                  </a:ext>
                </a:extLst>
              </a:tr>
              <a:tr h="193522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u="none" strike="noStrike" cap="none" dirty="0">
                          <a:sym typeface="Arial"/>
                        </a:rPr>
                        <a:t>4</a:t>
                      </a:r>
                      <a:endParaRPr lang="ru-RU" sz="1100" b="0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2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Число ночевок в коллективных средствах размещения субъекта Российской Федерации:</a:t>
                      </a:r>
                    </a:p>
                  </a:txBody>
                  <a:tcPr marL="26803" marR="26803" marT="0" marB="0" anchor="ctr"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b="1" u="none" strike="noStrike" cap="none" dirty="0">
                          <a:sym typeface="Arial"/>
                        </a:rPr>
                        <a:t>Х</a:t>
                      </a:r>
                      <a:endParaRPr lang="ru-RU" sz="11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extLst>
                  <a:ext uri="{0D108BD9-81ED-4DB2-BD59-A6C34878D82A}">
                    <a16:rowId xmlns:a16="http://schemas.microsoft.com/office/drawing/2014/main" xmlns="" val="37394324"/>
                  </a:ext>
                </a:extLst>
              </a:tr>
              <a:tr h="347774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900" b="0" i="0" u="none" strike="noStrike" cap="none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4.1</a:t>
                      </a:r>
                      <a:r>
                        <a:rPr lang="ru-RU" sz="1000" b="0" i="0" u="none" strike="noStrike" cap="none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.</a:t>
                      </a:r>
                    </a:p>
                  </a:txBody>
                  <a:tcPr marL="26803" marR="26803" marT="0" marB="0" anchor="ctr"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900" u="none" strike="noStrike" cap="none" dirty="0">
                          <a:sym typeface="Arial"/>
                        </a:rPr>
                        <a:t>Динамика показателя в году (периоде), предшествующем году (периоду года) проведения конкурса, по отношению к 2019 году (периоду года), превышает динамику за аналогичный период в целом по Российской Федерации</a:t>
                      </a:r>
                      <a:endParaRPr lang="ru-RU" sz="900" b="0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b="1" u="none" strike="noStrike" cap="none" dirty="0">
                          <a:sym typeface="Arial"/>
                        </a:rPr>
                        <a:t>1</a:t>
                      </a:r>
                      <a:endParaRPr lang="ru-RU" sz="11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extLst>
                  <a:ext uri="{0D108BD9-81ED-4DB2-BD59-A6C34878D82A}">
                    <a16:rowId xmlns:a16="http://schemas.microsoft.com/office/drawing/2014/main" xmlns="" val="1813231656"/>
                  </a:ext>
                </a:extLst>
              </a:tr>
              <a:tr h="448739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u="none" strike="noStrike" cap="none" dirty="0">
                          <a:sym typeface="Arial"/>
                        </a:rPr>
                        <a:t>5.</a:t>
                      </a:r>
                      <a:endParaRPr lang="ru-RU" sz="1100" b="0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2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Субъект РФ входит в туристские </a:t>
                      </a:r>
                      <a:r>
                        <a:rPr lang="ru-RU" sz="1200" b="1" i="0" u="none" strike="noStrike" cap="none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макротерритории</a:t>
                      </a:r>
                      <a:r>
                        <a:rPr lang="ru-RU" sz="12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с учетом потенциала развития туризма в РФ</a:t>
                      </a:r>
                    </a:p>
                  </a:txBody>
                  <a:tcPr marL="26803" marR="26803" marT="0" marB="0" anchor="ctr">
                    <a:solidFill>
                      <a:srgbClr val="E7EFF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b="1" u="none" strike="noStrike" cap="none" dirty="0">
                          <a:sym typeface="Arial"/>
                        </a:rPr>
                        <a:t>1</a:t>
                      </a:r>
                      <a:endParaRPr lang="ru-RU" sz="11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extLst>
                  <a:ext uri="{0D108BD9-81ED-4DB2-BD59-A6C34878D82A}">
                    <a16:rowId xmlns:a16="http://schemas.microsoft.com/office/drawing/2014/main" xmlns="" val="1264819837"/>
                  </a:ext>
                </a:extLst>
              </a:tr>
              <a:tr h="540556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u="none" strike="noStrike" cap="none" dirty="0">
                          <a:sym typeface="Arial"/>
                        </a:rPr>
                        <a:t>6.</a:t>
                      </a:r>
                      <a:endParaRPr lang="ru-RU" sz="1100" b="0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2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Участник конкурса не получал субсидию Федерального агентства по туризму на цели, указанные в заявке на участие в федеральном отборе, на реализацию инвестиционных проектов в рамках предыдущего конкурсного отбора</a:t>
                      </a:r>
                    </a:p>
                  </a:txBody>
                  <a:tcPr marL="26803" marR="26803" marT="0" marB="0" anchor="ctr">
                    <a:solidFill>
                      <a:srgbClr val="E7EFF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2</a:t>
                      </a:r>
                    </a:p>
                  </a:txBody>
                  <a:tcPr marL="26803" marR="26803" marT="0" marB="0" anchor="ctr"/>
                </a:tc>
                <a:extLst>
                  <a:ext uri="{0D108BD9-81ED-4DB2-BD59-A6C34878D82A}">
                    <a16:rowId xmlns:a16="http://schemas.microsoft.com/office/drawing/2014/main" xmlns="" val="2315860161"/>
                  </a:ext>
                </a:extLst>
              </a:tr>
              <a:tr h="899955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u="none" strike="noStrike" cap="none" dirty="0">
                          <a:sym typeface="Arial"/>
                        </a:rPr>
                        <a:t>7.</a:t>
                      </a:r>
                      <a:endParaRPr lang="ru-RU" sz="1100" b="0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2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На территории субъекта РФ в последующие два года, следующие за годом проведения конкурсного отбора, запланировано проведение мероприятий, посвященных празднованию на федеральном уровне памятных дат субъекта РФ или юбилейной дате выдающихся деятелей культуры, проводимых в том числе по решению Президента Российской Федерации, Правительства Российской Федерации.</a:t>
                      </a:r>
                    </a:p>
                  </a:txBody>
                  <a:tcPr marL="26803" marR="26803" marT="0" marB="0" anchor="ctr">
                    <a:solidFill>
                      <a:srgbClr val="E7EFF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b="1" u="none" strike="noStrike" cap="none" dirty="0">
                          <a:sym typeface="Arial"/>
                        </a:rPr>
                        <a:t>2</a:t>
                      </a:r>
                      <a:endParaRPr lang="ru-RU" sz="11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extLst>
                  <a:ext uri="{0D108BD9-81ED-4DB2-BD59-A6C34878D82A}">
                    <a16:rowId xmlns:a16="http://schemas.microsoft.com/office/drawing/2014/main" xmlns="" val="953955028"/>
                  </a:ext>
                </a:extLst>
              </a:tr>
              <a:tr h="193522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u="none" strike="noStrike" cap="none" dirty="0">
                          <a:sym typeface="Arial"/>
                        </a:rPr>
                        <a:t>8.</a:t>
                      </a:r>
                      <a:endParaRPr lang="ru-RU" sz="1100" b="0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2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Инвестиционный проект реализуется на особо охраняемых природных территориях</a:t>
                      </a:r>
                    </a:p>
                  </a:txBody>
                  <a:tcPr marL="26803" marR="26803" marT="0" marB="0" anchor="ctr">
                    <a:solidFill>
                      <a:srgbClr val="E7EFF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b="1" u="none" strike="noStrike" cap="none" dirty="0">
                          <a:sym typeface="Arial"/>
                        </a:rPr>
                        <a:t>1</a:t>
                      </a:r>
                      <a:endParaRPr lang="ru-RU" sz="11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extLst>
                  <a:ext uri="{0D108BD9-81ED-4DB2-BD59-A6C34878D82A}">
                    <a16:rowId xmlns:a16="http://schemas.microsoft.com/office/drawing/2014/main" xmlns="" val="1984350991"/>
                  </a:ext>
                </a:extLst>
              </a:tr>
              <a:tr h="193522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u="none" strike="noStrike" cap="none" dirty="0">
                          <a:sym typeface="Arial"/>
                        </a:rPr>
                        <a:t>9.</a:t>
                      </a:r>
                      <a:endParaRPr lang="ru-RU" sz="1100" b="0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2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Инвестиционный проект предусматривает создание модульных некапитальных средств размещения </a:t>
                      </a: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2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из клееного деревянного бруса</a:t>
                      </a:r>
                    </a:p>
                  </a:txBody>
                  <a:tcPr marL="26803" marR="26803" marT="0" marB="0" anchor="ctr">
                    <a:solidFill>
                      <a:srgbClr val="E7EFF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100" b="1" u="none" strike="noStrike" cap="none" dirty="0">
                          <a:sym typeface="Arial"/>
                        </a:rPr>
                        <a:t>1</a:t>
                      </a:r>
                      <a:endParaRPr lang="ru-RU" sz="11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803" marR="26803" marT="0" marB="0" anchor="ctr"/>
                </a:tc>
                <a:extLst>
                  <a:ext uri="{0D108BD9-81ED-4DB2-BD59-A6C34878D82A}">
                    <a16:rowId xmlns:a16="http://schemas.microsoft.com/office/drawing/2014/main" xmlns="" val="2712226009"/>
                  </a:ext>
                </a:extLst>
              </a:tr>
            </a:tbl>
          </a:graphicData>
        </a:graphic>
      </p:graphicFrame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94580" y="60958"/>
            <a:ext cx="1176630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42273920"/>
      </p:ext>
    </p:extLst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6259</TotalTime>
  <Words>617</Words>
  <Application>Microsoft Office PowerPoint</Application>
  <PresentationFormat>Произвольный</PresentationFormat>
  <Paragraphs>120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2_Тема Office</vt:lpstr>
      <vt:lpstr>Simple Light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Ritum Anna</dc:creator>
  <cp:lastModifiedBy>Михайлова</cp:lastModifiedBy>
  <cp:revision>368</cp:revision>
  <cp:lastPrinted>2023-02-21T12:43:57Z</cp:lastPrinted>
  <dcterms:created xsi:type="dcterms:W3CDTF">2020-05-09T12:46:18Z</dcterms:created>
  <dcterms:modified xsi:type="dcterms:W3CDTF">2023-03-20T08:03:15Z</dcterms:modified>
</cp:coreProperties>
</file>