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19"/>
  </p:notesMasterIdLst>
  <p:sldIdLst>
    <p:sldId id="256" r:id="rId5"/>
    <p:sldId id="834" r:id="rId6"/>
    <p:sldId id="851" r:id="rId7"/>
    <p:sldId id="852" r:id="rId8"/>
    <p:sldId id="847" r:id="rId9"/>
    <p:sldId id="853" r:id="rId10"/>
    <p:sldId id="844" r:id="rId11"/>
    <p:sldId id="854" r:id="rId12"/>
    <p:sldId id="855" r:id="rId13"/>
    <p:sldId id="843" r:id="rId14"/>
    <p:sldId id="848" r:id="rId15"/>
    <p:sldId id="858" r:id="rId16"/>
    <p:sldId id="857" r:id="rId17"/>
    <p:sldId id="276" r:id="rId18"/>
  </p:sldIdLst>
  <p:sldSz cx="9144000" cy="6858000" type="screen4x3"/>
  <p:notesSz cx="679132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20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C0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  <p:guide orient="horz" pos="22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579461248988671"/>
          <c:y val="2.6396969932316935E-2"/>
          <c:w val="0.52883086346128338"/>
          <c:h val="0.88269764485717317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Исполнено на 01.01.2021</c:v>
                </c:pt>
              </c:strCache>
            </c:strRef>
          </c:tx>
          <c:spPr>
            <a:solidFill>
              <a:srgbClr val="0070C0"/>
            </a:solidFill>
            <a:scene3d>
              <a:camera prst="orthographicFront"/>
              <a:lightRig rig="threePt" dir="t"/>
            </a:scene3d>
            <a:sp3d>
              <a:bevelT w="165100" prst="coolSlant"/>
              <a:bevelB w="165100" prst="coolSlant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33CC33"/>
              </a:solidFill>
              <a:scene3d>
                <a:camera prst="orthographicFront"/>
                <a:lightRig rig="threePt" dir="t"/>
              </a:scene3d>
              <a:sp3d>
                <a:bevelT w="165100" prst="coolSlant"/>
                <a:bevelB w="165100" prst="coolSlant"/>
              </a:sp3d>
            </c:spPr>
            <c:extLst>
              <c:ext xmlns:c16="http://schemas.microsoft.com/office/drawing/2014/chart" uri="{C3380CC4-5D6E-409C-BE32-E72D297353CC}">
                <c16:uniqueId val="{00000000-D81D-4F0E-BF87-C2E7F419DB04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 w="165100" prst="coolSlant"/>
                <a:bevelB w="165100" prst="coolSlant"/>
              </a:sp3d>
            </c:spPr>
            <c:extLst>
              <c:ext xmlns:c16="http://schemas.microsoft.com/office/drawing/2014/chart" uri="{C3380CC4-5D6E-409C-BE32-E72D297353CC}">
                <c16:uniqueId val="{00000001-D81D-4F0E-BF87-C2E7F419DB04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42709,4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81D-4F0E-BF87-C2E7F419DB04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499246,1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81D-4F0E-BF87-C2E7F419DB04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409875,4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1EE-4E08-802E-CEE00DA6E217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132080,1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1EE-4E08-802E-CEE00DA6E217}"/>
                </c:ext>
              </c:extLst>
            </c:dLbl>
            <c:dLbl>
              <c:idx val="4"/>
              <c:layout>
                <c:manualLayout>
                  <c:x val="-1.6643805280181417E-2"/>
                  <c:y val="-5.381165919282511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541955,5</a:t>
                    </a:r>
                  </a:p>
                  <a:p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81D-4F0E-BF87-C2E7F419DB04}"/>
                </c:ext>
              </c:extLst>
            </c:dLbl>
            <c:spPr>
              <a:noFill/>
              <a:ln w="25357">
                <a:noFill/>
              </a:ln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Профицит</c:v>
                </c:pt>
                <c:pt idx="1">
                  <c:v>Расходы</c:v>
                </c:pt>
                <c:pt idx="2">
                  <c:v>Безвозмездные поступления</c:v>
                </c:pt>
                <c:pt idx="3">
                  <c:v>Налоговые и неналоговые доходы</c:v>
                </c:pt>
                <c:pt idx="4">
                  <c:v>Доходы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25812</c:v>
                </c:pt>
                <c:pt idx="1">
                  <c:v>499246.1</c:v>
                </c:pt>
                <c:pt idx="2">
                  <c:v>418490.4</c:v>
                </c:pt>
                <c:pt idx="3">
                  <c:v>106567.7</c:v>
                </c:pt>
                <c:pt idx="4">
                  <c:v>525058.1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81D-4F0E-BF87-C2E7F419D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5"/>
        <c:overlap val="100"/>
        <c:axId val="86904192"/>
        <c:axId val="86963328"/>
      </c:barChart>
      <c:catAx>
        <c:axId val="86904192"/>
        <c:scaling>
          <c:orientation val="minMax"/>
        </c:scaling>
        <c:delete val="0"/>
        <c:axPos val="l"/>
        <c:numFmt formatCode="General" sourceLinked="1"/>
        <c:majorTickMark val="in"/>
        <c:minorTickMark val="none"/>
        <c:tickLblPos val="nextTo"/>
        <c:txPr>
          <a:bodyPr/>
          <a:lstStyle/>
          <a:p>
            <a:pPr>
              <a:defRPr sz="1098" b="1"/>
            </a:pPr>
            <a:endParaRPr lang="ru-RU"/>
          </a:p>
        </c:txPr>
        <c:crossAx val="86963328"/>
        <c:crosses val="autoZero"/>
        <c:auto val="1"/>
        <c:lblAlgn val="ctr"/>
        <c:lblOffset val="0"/>
        <c:noMultiLvlLbl val="0"/>
      </c:catAx>
      <c:valAx>
        <c:axId val="86963328"/>
        <c:scaling>
          <c:orientation val="minMax"/>
        </c:scaling>
        <c:delete val="1"/>
        <c:axPos val="b"/>
        <c:numFmt formatCode="#\ ##0.0" sourceLinked="1"/>
        <c:majorTickMark val="out"/>
        <c:minorTickMark val="none"/>
        <c:tickLblPos val="nextTo"/>
        <c:crossAx val="86904192"/>
        <c:crosses val="autoZero"/>
        <c:crossBetween val="between"/>
      </c:valAx>
      <c:spPr>
        <a:noFill/>
        <a:ln w="25357">
          <a:noFill/>
        </a:ln>
      </c:spPr>
    </c:plotArea>
    <c:plotVisOnly val="1"/>
    <c:dispBlanksAs val="gap"/>
    <c:showDLblsOverMax val="0"/>
  </c:chart>
  <c:txPr>
    <a:bodyPr/>
    <a:lstStyle/>
    <a:p>
      <a:pPr>
        <a:defRPr sz="1195">
          <a:latin typeface="TimesET" pitchFamily="2" charset="0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5714478787889901"/>
          <c:y val="5.2574885538410839E-2"/>
          <c:w val="0.53620240459703761"/>
          <c:h val="0.76311617998422843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за 2022 год</c:v>
                </c:pt>
              </c:strCache>
            </c:strRef>
          </c:tx>
          <c:spPr>
            <a:solidFill>
              <a:srgbClr val="0070C0"/>
            </a:solidFill>
            <a:scene3d>
              <a:camera prst="orthographicFront"/>
              <a:lightRig rig="threePt" dir="t"/>
            </a:scene3d>
            <a:sp3d>
              <a:bevelT w="165100" prst="coolSlant"/>
              <a:bevelB w="165100" prst="coolSlant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33CC33"/>
              </a:solidFill>
              <a:scene3d>
                <a:camera prst="orthographicFront"/>
                <a:lightRig rig="threePt" dir="t"/>
              </a:scene3d>
              <a:sp3d>
                <a:bevelT w="165100" prst="coolSlant"/>
                <a:bevelB w="165100" prst="coolSlant"/>
              </a:sp3d>
            </c:spPr>
            <c:extLst>
              <c:ext xmlns:c16="http://schemas.microsoft.com/office/drawing/2014/chart" uri="{C3380CC4-5D6E-409C-BE32-E72D297353CC}">
                <c16:uniqueId val="{00000000-D81D-4F0E-BF87-C2E7F419DB04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 w="165100" prst="coolSlant"/>
                <a:bevelB w="165100" prst="coolSlant"/>
              </a:sp3d>
            </c:spPr>
            <c:extLst>
              <c:ext xmlns:c16="http://schemas.microsoft.com/office/drawing/2014/chart" uri="{C3380CC4-5D6E-409C-BE32-E72D297353CC}">
                <c16:uniqueId val="{00000001-D81D-4F0E-BF87-C2E7F419DB04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28297,7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81D-4F0E-BF87-C2E7F419DB04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531423,5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627079164856043"/>
                      <c:h val="9.801198329162119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81D-4F0E-BF87-C2E7F419DB04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409476,3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C2EF-4BD7-A08A-8EF09C68B65A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150244,9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2EF-4BD7-A08A-8EF09C68B65A}"/>
                </c:ext>
              </c:extLst>
            </c:dLbl>
            <c:dLbl>
              <c:idx val="4"/>
              <c:layout>
                <c:manualLayout>
                  <c:x val="-1.6643805280181417E-2"/>
                  <c:y val="-5.381165919282511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559721,3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81D-4F0E-BF87-C2E7F419DB04}"/>
                </c:ext>
              </c:extLst>
            </c:dLbl>
            <c:spPr>
              <a:noFill/>
              <a:ln w="25357">
                <a:noFill/>
              </a:ln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Дефицит, Профицит</c:v>
                </c:pt>
                <c:pt idx="1">
                  <c:v>Расходы</c:v>
                </c:pt>
                <c:pt idx="2">
                  <c:v>Безвозмездные поступления</c:v>
                </c:pt>
                <c:pt idx="3">
                  <c:v>Налоговые и неналоговые доходы</c:v>
                </c:pt>
                <c:pt idx="4">
                  <c:v>Доходы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44813.4</c:v>
                </c:pt>
                <c:pt idx="1">
                  <c:v>531423.5</c:v>
                </c:pt>
                <c:pt idx="2">
                  <c:v>409476.3</c:v>
                </c:pt>
                <c:pt idx="3">
                  <c:v>150244.9</c:v>
                </c:pt>
                <c:pt idx="4">
                  <c:v>559721.30000000005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81D-4F0E-BF87-C2E7F419D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5"/>
        <c:overlap val="100"/>
        <c:axId val="109093248"/>
        <c:axId val="109094784"/>
      </c:barChart>
      <c:catAx>
        <c:axId val="109093248"/>
        <c:scaling>
          <c:orientation val="minMax"/>
        </c:scaling>
        <c:delete val="0"/>
        <c:axPos val="l"/>
        <c:numFmt formatCode="General" sourceLinked="1"/>
        <c:majorTickMark val="in"/>
        <c:minorTickMark val="none"/>
        <c:tickLblPos val="nextTo"/>
        <c:txPr>
          <a:bodyPr/>
          <a:lstStyle/>
          <a:p>
            <a:pPr>
              <a:defRPr sz="1098" b="1"/>
            </a:pPr>
            <a:endParaRPr lang="ru-RU"/>
          </a:p>
        </c:txPr>
        <c:crossAx val="109094784"/>
        <c:crosses val="autoZero"/>
        <c:auto val="1"/>
        <c:lblAlgn val="ctr"/>
        <c:lblOffset val="0"/>
        <c:noMultiLvlLbl val="0"/>
      </c:catAx>
      <c:valAx>
        <c:axId val="109094784"/>
        <c:scaling>
          <c:orientation val="minMax"/>
        </c:scaling>
        <c:delete val="1"/>
        <c:axPos val="b"/>
        <c:numFmt formatCode="#\ ##0.0" sourceLinked="1"/>
        <c:majorTickMark val="out"/>
        <c:minorTickMark val="none"/>
        <c:tickLblPos val="nextTo"/>
        <c:crossAx val="109093248"/>
        <c:crosses val="autoZero"/>
        <c:crossBetween val="between"/>
      </c:valAx>
      <c:spPr>
        <a:noFill/>
        <a:ln w="25357">
          <a:noFill/>
        </a:ln>
      </c:spPr>
    </c:plotArea>
    <c:plotVisOnly val="1"/>
    <c:dispBlanksAs val="gap"/>
    <c:showDLblsOverMax val="0"/>
  </c:chart>
  <c:txPr>
    <a:bodyPr/>
    <a:lstStyle/>
    <a:p>
      <a:pPr>
        <a:defRPr sz="1195">
          <a:latin typeface="TimesET" pitchFamily="2" charset="0"/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view3D>
      <c:rotX val="5"/>
      <c:rotY val="1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1983131817745298E-3"/>
          <c:y val="0.14098976408054581"/>
          <c:w val="0.99880172044376025"/>
          <c:h val="0.69865505506507197"/>
        </c:manualLayout>
      </c:layout>
      <c:bar3DChart>
        <c:barDir val="col"/>
        <c:grouping val="stacked"/>
        <c:varyColors val="0"/>
        <c:ser>
          <c:idx val="1"/>
          <c:order val="0"/>
          <c:tx>
            <c:strRef>
              <c:f>Лист1!$A$2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rgbClr val="F97F88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Лист1!$B$1:$C$1</c:f>
              <c:strCache>
                <c:ptCount val="2"/>
                <c:pt idx="0">
                  <c:v>за 2021 год</c:v>
                </c:pt>
                <c:pt idx="1">
                  <c:v>за 2022 год</c:v>
                </c:pt>
              </c:strCache>
            </c:strRef>
          </c:cat>
          <c:val>
            <c:numRef>
              <c:f>Лист1!$B$2:$C$2</c:f>
              <c:numCache>
                <c:formatCode>_-* #\ ##0.0\ _₽_-;\-* #\ ##0.0\ _₽_-;_-* "-"??\ _₽_-;_-@_-</c:formatCode>
                <c:ptCount val="2"/>
                <c:pt idx="0">
                  <c:v>409875.4</c:v>
                </c:pt>
                <c:pt idx="1">
                  <c:v>409476.3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F9-49EC-B0F5-E5D124788CDD}"/>
            </c:ext>
          </c:extLst>
        </c:ser>
        <c:ser>
          <c:idx val="2"/>
          <c:order val="1"/>
          <c:tx>
            <c:strRef>
              <c:f>Лист1!$A$3</c:f>
              <c:strCache>
                <c:ptCount val="1"/>
                <c:pt idx="0">
                  <c:v>Собственные доходы (налоговые и неналоговые доходы)</c:v>
                </c:pt>
              </c:strCache>
            </c:strRef>
          </c:tx>
          <c:spPr>
            <a:solidFill>
              <a:srgbClr val="CCFF6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Лист1!$B$1:$C$1</c:f>
              <c:strCache>
                <c:ptCount val="2"/>
                <c:pt idx="0">
                  <c:v>за 2021 год</c:v>
                </c:pt>
                <c:pt idx="1">
                  <c:v>за 2022 год</c:v>
                </c:pt>
              </c:strCache>
            </c:strRef>
          </c:cat>
          <c:val>
            <c:numRef>
              <c:f>Лист1!$B$3:$C$3</c:f>
              <c:numCache>
                <c:formatCode>_-* #\ ##0.0\ _₽_-;\-* #\ ##0.0\ _₽_-;_-* "-"??\ _₽_-;_-@_-</c:formatCode>
                <c:ptCount val="2"/>
                <c:pt idx="0">
                  <c:v>132080</c:v>
                </c:pt>
                <c:pt idx="1">
                  <c:v>150244.9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F9-49EC-B0F5-E5D124788C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7"/>
        <c:gapDepth val="250"/>
        <c:shape val="cylinder"/>
        <c:axId val="94507392"/>
        <c:axId val="94508928"/>
        <c:axId val="0"/>
      </c:bar3DChart>
      <c:catAx>
        <c:axId val="94507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94508928"/>
        <c:crosses val="autoZero"/>
        <c:auto val="1"/>
        <c:lblAlgn val="ctr"/>
        <c:lblOffset val="100"/>
        <c:noMultiLvlLbl val="0"/>
      </c:catAx>
      <c:valAx>
        <c:axId val="94508928"/>
        <c:scaling>
          <c:orientation val="minMax"/>
          <c:min val="0"/>
        </c:scaling>
        <c:delete val="1"/>
        <c:axPos val="l"/>
        <c:majorGridlines/>
        <c:numFmt formatCode="_-* #\ ##0.0\ _₽_-;\-* #\ ##0.0\ _₽_-;_-* &quot;-&quot;??\ _₽_-;_-@_-" sourceLinked="1"/>
        <c:majorTickMark val="none"/>
        <c:minorTickMark val="none"/>
        <c:tickLblPos val="nextTo"/>
        <c:crossAx val="94507392"/>
        <c:crosses val="autoZero"/>
        <c:crossBetween val="between"/>
      </c:valAx>
      <c:spPr>
        <a:noFill/>
        <a:ln w="25409">
          <a:noFill/>
        </a:ln>
      </c:spPr>
    </c:plotArea>
    <c:legend>
      <c:legendPos val="b"/>
      <c:layout>
        <c:manualLayout>
          <c:xMode val="edge"/>
          <c:yMode val="edge"/>
          <c:x val="0"/>
          <c:y val="0.90905233507645478"/>
          <c:w val="0.98177580080556026"/>
          <c:h val="7.6914808036443724E-2"/>
        </c:manualLayout>
      </c:layout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latin typeface="TimesET" pitchFamily="2" charset="0"/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4580271427296"/>
          <c:y val="0.20675252500965896"/>
          <c:w val="0.69770138851426877"/>
          <c:h val="0.61389758517710302"/>
        </c:manualLayout>
      </c:layout>
      <c:doughnutChart>
        <c:varyColors val="1"/>
        <c:dLbls>
          <c:showLegendKey val="0"/>
          <c:showVal val="1"/>
          <c:showCatName val="1"/>
          <c:showSerName val="0"/>
          <c:showPercent val="0"/>
          <c:showBubbleSize val="0"/>
          <c:showLeaderLines val="0"/>
        </c:dLbls>
        <c:firstSliceAng val="0"/>
        <c:holeSize val="44"/>
      </c:doughnutChart>
      <c:spPr>
        <a:effectLst>
          <a:glow rad="139700">
            <a:schemeClr val="accent1">
              <a:satMod val="175000"/>
              <a:alpha val="40000"/>
            </a:schemeClr>
          </a:glow>
        </a:effectLst>
      </c:spPr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>
                <a:solidFill>
                  <a:schemeClr val="accent2">
                    <a:lumMod val="75000"/>
                  </a:schemeClr>
                </a:solidFill>
              </a:defRPr>
            </a:pPr>
            <a:r>
              <a:rPr lang="ru-RU" dirty="0"/>
              <a:t>за </a:t>
            </a:r>
            <a:r>
              <a:rPr lang="ru-RU" dirty="0" smtClean="0"/>
              <a:t>2021 </a:t>
            </a:r>
            <a:r>
              <a:rPr lang="ru-RU" dirty="0"/>
              <a:t>год</a:t>
            </a:r>
          </a:p>
        </c:rich>
      </c:tx>
      <c:layout>
        <c:manualLayout>
          <c:xMode val="edge"/>
          <c:yMode val="edge"/>
          <c:x val="0.12135139410122038"/>
          <c:y val="6.25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212733425099658E-2"/>
          <c:y val="0.15114074803149607"/>
          <c:w val="0.89847832350077861"/>
          <c:h val="0.7957342519685037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за 2021 год</c:v>
                </c:pt>
              </c:strCache>
            </c:strRef>
          </c:tx>
          <c:dPt>
            <c:idx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4D26-41AB-9F6F-92BB9707189F}"/>
              </c:ext>
            </c:extLst>
          </c:dPt>
          <c:dPt>
            <c:idx val="1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4D26-41AB-9F6F-92BB9707189F}"/>
              </c:ext>
            </c:extLst>
          </c:dPt>
          <c:dPt>
            <c:idx val="2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4D26-41AB-9F6F-92BB9707189F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4D26-41AB-9F6F-92BB9707189F}"/>
              </c:ext>
            </c:extLst>
          </c:dPt>
          <c:cat>
            <c:strRef>
              <c:f>Лист1!$A$2:$A$6</c:f>
              <c:strCache>
                <c:ptCount val="5"/>
                <c:pt idx="0">
                  <c:v>НДФЛ</c:v>
                </c:pt>
                <c:pt idx="1">
                  <c:v>Налог на совокупный доход</c:v>
                </c:pt>
                <c:pt idx="2">
                  <c:v>Налог на имущество</c:v>
                </c:pt>
                <c:pt idx="3">
                  <c:v>Д-ды от использ имущ</c:v>
                </c:pt>
                <c:pt idx="4">
                  <c:v>Прочие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87381.7</c:v>
                </c:pt>
                <c:pt idx="1">
                  <c:v>10134.1</c:v>
                </c:pt>
                <c:pt idx="2">
                  <c:v>7378.2</c:v>
                </c:pt>
                <c:pt idx="3">
                  <c:v>9015.7999999999993</c:v>
                </c:pt>
                <c:pt idx="4">
                  <c:v>18170.2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D26-41AB-9F6F-92BB970718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>
                <a:solidFill>
                  <a:schemeClr val="accent2">
                    <a:lumMod val="75000"/>
                  </a:schemeClr>
                </a:solidFill>
              </a:defRPr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За</a:t>
            </a:r>
            <a:r>
              <a:rPr lang="ru-RU" baseline="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2022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год</a:t>
            </a:r>
          </a:p>
        </c:rich>
      </c:tx>
      <c:layout>
        <c:manualLayout>
          <c:xMode val="edge"/>
          <c:yMode val="edge"/>
          <c:x val="0.30055695764254625"/>
          <c:y val="0.11874999999999999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7295117220784068E-2"/>
          <c:y val="0.20426574803149602"/>
          <c:w val="0.8683120225127382"/>
          <c:h val="0.7613592519685039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за 2018 год</c:v>
                </c:pt>
              </c:strCache>
            </c:strRef>
          </c:tx>
          <c:explosion val="3"/>
          <c:dPt>
            <c:idx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0F03-4E25-AC8F-AAE9D20C1971}"/>
              </c:ext>
            </c:extLst>
          </c:dPt>
          <c:dPt>
            <c:idx val="1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0F03-4E25-AC8F-AAE9D20C1971}"/>
              </c:ext>
            </c:extLst>
          </c:dPt>
          <c:dPt>
            <c:idx val="2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0F03-4E25-AC8F-AAE9D20C1971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0F03-4E25-AC8F-AAE9D20C1971}"/>
              </c:ext>
            </c:extLst>
          </c:dPt>
          <c:cat>
            <c:strRef>
              <c:f>Лист1!$A$2:$A$6</c:f>
              <c:strCache>
                <c:ptCount val="5"/>
                <c:pt idx="0">
                  <c:v>НДФЛ</c:v>
                </c:pt>
                <c:pt idx="1">
                  <c:v>ЕНВД</c:v>
                </c:pt>
                <c:pt idx="2">
                  <c:v>ЗН </c:v>
                </c:pt>
                <c:pt idx="3">
                  <c:v>Д-ды от исп имущ</c:v>
                </c:pt>
                <c:pt idx="4">
                  <c:v>Иные доходы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69587.899999999994</c:v>
                </c:pt>
                <c:pt idx="1">
                  <c:v>5112.8999999999996</c:v>
                </c:pt>
                <c:pt idx="2">
                  <c:v>1039.9000000000001</c:v>
                </c:pt>
                <c:pt idx="3">
                  <c:v>2513.1</c:v>
                </c:pt>
                <c:pt idx="4">
                  <c:v>8406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F03-4E25-AC8F-AAE9D20C19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30"/>
      <c:rotY val="21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3"/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1AB4-49F6-82C1-9F8FC3249CD8}"/>
              </c:ext>
            </c:extLst>
          </c:dPt>
          <c:dPt>
            <c:idx val="1"/>
            <c:bubble3D val="0"/>
            <c:explosion val="4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1AB4-49F6-82C1-9F8FC3249CD8}"/>
              </c:ext>
            </c:extLst>
          </c:dPt>
          <c:dPt>
            <c:idx val="2"/>
            <c:bubble3D val="0"/>
            <c:explosion val="8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5-1AB4-49F6-82C1-9F8FC3249CD8}"/>
              </c:ext>
            </c:extLst>
          </c:dPt>
          <c:dPt>
            <c:idx val="3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7-1AB4-49F6-82C1-9F8FC3249CD8}"/>
              </c:ext>
            </c:extLst>
          </c:dPt>
          <c:dLbls>
            <c:dLbl>
              <c:idx val="0"/>
              <c:layout>
                <c:manualLayout>
                  <c:x val="0.19084861625935709"/>
                  <c:y val="-0.1989259342805027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Дотации</a:t>
                    </a:r>
                    <a:r>
                      <a:rPr lang="ru-RU" baseline="0" dirty="0" smtClean="0"/>
                      <a:t>         46285,9 </a:t>
                    </a:r>
                    <a:r>
                      <a:rPr lang="ru-RU" baseline="0" dirty="0" err="1" smtClean="0"/>
                      <a:t>тыс.руб</a:t>
                    </a:r>
                    <a:r>
                      <a:rPr lang="ru-RU" baseline="0" dirty="0" smtClean="0"/>
                      <a:t>. 11,3 %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AB4-49F6-82C1-9F8FC3249CD8}"/>
                </c:ext>
              </c:extLst>
            </c:dLbl>
            <c:dLbl>
              <c:idx val="1"/>
              <c:layout>
                <c:manualLayout>
                  <c:x val="0.17417044020303662"/>
                  <c:y val="0.16962563474396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Субвенции 166974,4</a:t>
                    </a:r>
                  </a:p>
                  <a:p>
                    <a:r>
                      <a:rPr lang="ru-RU" dirty="0" smtClean="0"/>
                      <a:t> </a:t>
                    </a:r>
                    <a:r>
                      <a:rPr lang="ru-RU" dirty="0" err="1" smtClean="0"/>
                      <a:t>тыс.руб</a:t>
                    </a:r>
                    <a:r>
                      <a:rPr lang="ru-RU" dirty="0" smtClean="0"/>
                      <a:t>.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40,8%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AB4-49F6-82C1-9F8FC3249CD8}"/>
                </c:ext>
              </c:extLst>
            </c:dLbl>
            <c:dLbl>
              <c:idx val="2"/>
              <c:layout>
                <c:manualLayout>
                  <c:x val="-0.17831172937085046"/>
                  <c:y val="-0.2680540489857128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Субсидии 183546,8 </a:t>
                    </a:r>
                    <a:r>
                      <a:rPr lang="ru-RU" dirty="0" err="1" smtClean="0"/>
                      <a:t>тыс.руб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44,8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1AB4-49F6-82C1-9F8FC3249CD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AB4-49F6-82C1-9F8FC3249CD8}"/>
                </c:ext>
              </c:extLst>
            </c:dLbl>
            <c:dLbl>
              <c:idx val="4"/>
              <c:layout>
                <c:manualLayout>
                  <c:x val="-5.8376653281918642E-2"/>
                  <c:y val="-5.136067596580987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Иные межбюджетные трансферты-12720,6 </a:t>
                    </a:r>
                    <a:r>
                      <a:rPr lang="ru-RU" dirty="0" err="1" smtClean="0"/>
                      <a:t>тыс.руб</a:t>
                    </a:r>
                    <a:r>
                      <a:rPr lang="ru-RU" dirty="0" smtClean="0"/>
                      <a:t>.</a:t>
                    </a:r>
                  </a:p>
                  <a:p>
                    <a:r>
                      <a:rPr lang="ru-RU" dirty="0" smtClean="0"/>
                      <a:t>3,1%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1AB4-49F6-82C1-9F8FC3249CD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Лист1!$B$2:$B$6</c:f>
              <c:strCache>
                <c:ptCount val="5"/>
                <c:pt idx="0">
                  <c:v>дотации</c:v>
                </c:pt>
                <c:pt idx="1">
                  <c:v>субвенции</c:v>
                </c:pt>
                <c:pt idx="2">
                  <c:v>субсидии</c:v>
                </c:pt>
                <c:pt idx="3">
                  <c:v>иные межбюджетные трансферты</c:v>
                </c:pt>
                <c:pt idx="4">
                  <c:v>возврат субсидий, субвенций прошлых лет</c:v>
                </c:pt>
              </c:strCache>
            </c:strRef>
          </c:cat>
          <c:val>
            <c:numRef>
              <c:f>Лист1!$C$2:$C$6</c:f>
              <c:numCache>
                <c:formatCode>#,##0.00</c:formatCode>
                <c:ptCount val="5"/>
                <c:pt idx="0">
                  <c:v>46285.9</c:v>
                </c:pt>
                <c:pt idx="1">
                  <c:v>166974.39999999999</c:v>
                </c:pt>
                <c:pt idx="2">
                  <c:v>183546.8</c:v>
                </c:pt>
                <c:pt idx="3">
                  <c:v>12720.6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AB4-49F6-82C1-9F8FC3249CD8}"/>
            </c:ext>
          </c:extLst>
        </c:ser>
        <c:ser>
          <c:idx val="1"/>
          <c:order val="1"/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Лист1!$B$2:$B$6</c:f>
              <c:strCache>
                <c:ptCount val="5"/>
                <c:pt idx="0">
                  <c:v>дотации</c:v>
                </c:pt>
                <c:pt idx="1">
                  <c:v>субвенции</c:v>
                </c:pt>
                <c:pt idx="2">
                  <c:v>субсидии</c:v>
                </c:pt>
                <c:pt idx="3">
                  <c:v>иные межбюджетные трансферты</c:v>
                </c:pt>
                <c:pt idx="4">
                  <c:v>возврат субсидий, субвенций прошлых лет</c:v>
                </c:pt>
              </c:strCache>
            </c:strRef>
          </c:cat>
          <c:val>
            <c:numRef>
              <c:f>Лист1!$D$2:$D$6</c:f>
              <c:numCache>
                <c:formatCode>#,##0.00</c:formatCode>
                <c:ptCount val="5"/>
                <c:pt idx="0">
                  <c:v>11.303682288816228</c:v>
                </c:pt>
                <c:pt idx="1">
                  <c:v>40.77754927452456</c:v>
                </c:pt>
                <c:pt idx="2">
                  <c:v>44.824767636124484</c:v>
                </c:pt>
                <c:pt idx="3">
                  <c:v>3.1065534195751989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AB4-49F6-82C1-9F8FC3249CD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eparator> </c:separator>
          <c:showLeaderLines val="1"/>
        </c:dLbls>
      </c:pie3DChart>
    </c:plotArea>
    <c:plotVisOnly val="1"/>
    <c:dispBlanksAs val="zero"/>
    <c:showDLblsOverMax val="0"/>
  </c:chart>
  <c:txPr>
    <a:bodyPr/>
    <a:lstStyle/>
    <a:p>
      <a:pPr algn="just"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"/>
      <c:rotY val="5"/>
      <c:depthPercent val="100"/>
      <c:rAngAx val="1"/>
    </c:view3D>
    <c:floor>
      <c:thickness val="0"/>
    </c:floor>
    <c:sideWall>
      <c:thickness val="0"/>
      <c:spPr>
        <a:noFill/>
      </c:spPr>
    </c:sideWall>
    <c:backWall>
      <c:thickness val="0"/>
      <c:spPr>
        <a:noFill/>
      </c:spPr>
    </c:backWall>
    <c:plotArea>
      <c:layout>
        <c:manualLayout>
          <c:layoutTarget val="inner"/>
          <c:xMode val="edge"/>
          <c:yMode val="edge"/>
          <c:x val="2.4623105237187682E-2"/>
          <c:y val="7.3291883336072283E-2"/>
          <c:w val="0.95234508161802622"/>
          <c:h val="0.83960986077771993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(тыс.руб.)</c:v>
                </c:pt>
              </c:strCache>
            </c:strRef>
          </c:tx>
          <c:spPr>
            <a:gradFill>
              <a:gsLst>
                <a:gs pos="0">
                  <a:srgbClr val="3399FF">
                    <a:lumMod val="46000"/>
                    <a:lumOff val="54000"/>
                  </a:srgbClr>
                </a:gs>
                <a:gs pos="98000">
                  <a:srgbClr val="1170FF"/>
                </a:gs>
              </a:gsLst>
              <a:lin ang="5400000" scaled="0"/>
            </a:gradFill>
          </c:spPr>
          <c:invertIfNegative val="0"/>
          <c:dLbls>
            <c:dLbl>
              <c:idx val="0"/>
              <c:layout>
                <c:manualLayout>
                  <c:x val="3.3882918389984609E-3"/>
                  <c:y val="-0.3926155849645796"/>
                </c:manualLayout>
              </c:layout>
              <c:tx>
                <c:rich>
                  <a:bodyPr/>
                  <a:lstStyle/>
                  <a:p>
                    <a:pPr>
                      <a:defRPr sz="1100" b="1"/>
                    </a:pPr>
                    <a:r>
                      <a:rPr lang="en-US" sz="1100" dirty="0" smtClean="0"/>
                      <a:t>499246,1</a:t>
                    </a:r>
                    <a:endParaRPr lang="en-US" sz="1100" dirty="0"/>
                  </a:p>
                  <a:p>
                    <a:pPr>
                      <a:defRPr sz="1100" b="1"/>
                    </a:pPr>
                    <a:endParaRPr lang="en-US" sz="1100" dirty="0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E82-4AD6-BB6B-B434D173575D}"/>
                </c:ext>
              </c:extLst>
            </c:dLbl>
            <c:dLbl>
              <c:idx val="1"/>
              <c:layout>
                <c:manualLayout>
                  <c:x val="1.0165125741634553E-2"/>
                  <c:y val="-0.43431762086904346"/>
                </c:manualLayout>
              </c:layout>
              <c:tx>
                <c:rich>
                  <a:bodyPr/>
                  <a:lstStyle/>
                  <a:p>
                    <a:pPr>
                      <a:defRPr sz="1100" b="1"/>
                    </a:pPr>
                    <a:r>
                      <a:rPr lang="en-US" sz="1100" dirty="0" smtClean="0"/>
                      <a:t>531423,5</a:t>
                    </a:r>
                    <a:endParaRPr lang="en-US" sz="1100" dirty="0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E82-4AD6-BB6B-B434D173575D}"/>
                </c:ext>
              </c:extLst>
            </c:dLbl>
            <c:spPr>
              <a:noFill/>
              <a:ln w="27070">
                <a:noFill/>
              </a:ln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за 2021 год</c:v>
                </c:pt>
                <c:pt idx="1">
                  <c:v>за 2022 год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499246.1</c:v>
                </c:pt>
                <c:pt idx="1">
                  <c:v>531423.5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E82-4AD6-BB6B-B434D17357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3114368"/>
        <c:axId val="33124352"/>
        <c:axId val="0"/>
      </c:bar3DChart>
      <c:catAx>
        <c:axId val="33114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33124352"/>
        <c:crosses val="autoZero"/>
        <c:auto val="1"/>
        <c:lblAlgn val="ctr"/>
        <c:lblOffset val="100"/>
        <c:noMultiLvlLbl val="0"/>
      </c:catAx>
      <c:valAx>
        <c:axId val="33124352"/>
        <c:scaling>
          <c:orientation val="minMax"/>
          <c:min val="0"/>
        </c:scaling>
        <c:delete val="1"/>
        <c:axPos val="l"/>
        <c:numFmt formatCode="#\ ##0.0" sourceLinked="1"/>
        <c:majorTickMark val="out"/>
        <c:minorTickMark val="none"/>
        <c:tickLblPos val="nextTo"/>
        <c:crossAx val="33114368"/>
        <c:crosses val="autoZero"/>
        <c:crossBetween val="between"/>
        <c:majorUnit val="607.58420000000001"/>
      </c:valAx>
      <c:spPr>
        <a:noFill/>
        <a:ln w="25413">
          <a:noFill/>
        </a:ln>
      </c:spPr>
    </c:plotArea>
    <c:plotVisOnly val="1"/>
    <c:dispBlanksAs val="gap"/>
    <c:showDLblsOverMax val="0"/>
  </c:chart>
  <c:txPr>
    <a:bodyPr/>
    <a:lstStyle/>
    <a:p>
      <a:pPr>
        <a:defRPr sz="867">
          <a:latin typeface="TimesET" pitchFamily="2" charset="0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7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3684662535769984E-2"/>
          <c:y val="0.22026147490710959"/>
          <c:w val="0.77176220806794049"/>
          <c:h val="0.56555772994128828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Расходы бюджета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</c:spPr>
          <c:explosion val="25"/>
          <c:dPt>
            <c:idx val="0"/>
            <c:bubble3D val="0"/>
            <c:spPr>
              <a:solidFill>
                <a:srgbClr val="FF00FF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1-F9EA-4F53-86D3-5FA9F61EB68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3-F9EA-4F53-86D3-5FA9F61EB68B}"/>
              </c:ext>
            </c:extLst>
          </c:dPt>
          <c:dPt>
            <c:idx val="2"/>
            <c:bubble3D val="0"/>
            <c:spPr>
              <a:solidFill>
                <a:schemeClr val="hlink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5-F9EA-4F53-86D3-5FA9F61EB68B}"/>
              </c:ext>
            </c:extLst>
          </c:dPt>
          <c:dPt>
            <c:idx val="3"/>
            <c:bubble3D val="0"/>
            <c:spPr>
              <a:solidFill>
                <a:schemeClr val="folHlink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7-F9EA-4F53-86D3-5FA9F61EB68B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9-F9EA-4F53-86D3-5FA9F61EB68B}"/>
              </c:ext>
            </c:extLst>
          </c:dPt>
          <c:dPt>
            <c:idx val="5"/>
            <c:bubble3D val="0"/>
            <c:spPr>
              <a:solidFill>
                <a:srgbClr val="FF0000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B-F9EA-4F53-86D3-5FA9F61EB68B}"/>
              </c:ext>
            </c:extLst>
          </c:dPt>
          <c:dPt>
            <c:idx val="6"/>
            <c:bubble3D val="0"/>
            <c:spPr>
              <a:solidFill>
                <a:srgbClr val="00FFFF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D-F9EA-4F53-86D3-5FA9F61EB68B}"/>
              </c:ext>
            </c:extLst>
          </c:dPt>
          <c:dPt>
            <c:idx val="7"/>
            <c:bubble3D val="0"/>
            <c:spPr>
              <a:solidFill>
                <a:srgbClr val="00FF00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F-F9EA-4F53-86D3-5FA9F61EB68B}"/>
              </c:ext>
            </c:extLst>
          </c:dPt>
          <c:dLbls>
            <c:dLbl>
              <c:idx val="0"/>
              <c:layout>
                <c:manualLayout>
                  <c:x val="-9.4931743659521312E-2"/>
                  <c:y val="0.1092508113167761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Образование
</a:t>
                    </a:r>
                    <a:r>
                      <a:rPr lang="ru-RU" dirty="0" smtClean="0"/>
                      <a:t>272062,5 </a:t>
                    </a:r>
                    <a:r>
                      <a:rPr lang="ru-RU" dirty="0" err="1" smtClean="0"/>
                      <a:t>тыс.руб</a:t>
                    </a:r>
                    <a:r>
                      <a:rPr lang="ru-RU" dirty="0" smtClean="0"/>
                      <a:t>.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51,2%</a:t>
                    </a:r>
                    <a:endParaRPr lang="ru-RU" dirty="0"/>
                  </a:p>
                </c:rich>
              </c:tx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9EA-4F53-86D3-5FA9F61EB68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9EA-4F53-86D3-5FA9F61EB68B}"/>
                </c:ext>
              </c:extLst>
            </c:dLbl>
            <c:dLbl>
              <c:idx val="2"/>
              <c:layout>
                <c:manualLayout>
                  <c:x val="0"/>
                  <c:y val="0.1565985897745799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Национальная безопасность и правоохранительная деятельность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4104,4 </a:t>
                    </a:r>
                    <a:r>
                      <a:rPr lang="ru-RU" dirty="0" err="1" smtClean="0"/>
                      <a:t>тыс.руб</a:t>
                    </a:r>
                    <a:r>
                      <a:rPr lang="ru-RU" dirty="0" smtClean="0"/>
                      <a:t>.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0,8%</a:t>
                    </a:r>
                    <a:endParaRPr lang="ru-RU" dirty="0"/>
                  </a:p>
                </c:rich>
              </c:tx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9EA-4F53-86D3-5FA9F61EB68B}"/>
                </c:ext>
              </c:extLst>
            </c:dLbl>
            <c:dLbl>
              <c:idx val="3"/>
              <c:layout>
                <c:manualLayout>
                  <c:x val="0"/>
                  <c:y val="1.7523413753555137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Прочие расходы
</a:t>
                    </a:r>
                    <a:r>
                      <a:rPr lang="ru-RU" dirty="0" smtClean="0"/>
                      <a:t>73144,0 </a:t>
                    </a:r>
                    <a:r>
                      <a:rPr lang="ru-RU" dirty="0" err="1" smtClean="0"/>
                      <a:t>тыс.руб</a:t>
                    </a:r>
                    <a:r>
                      <a:rPr lang="ru-RU" dirty="0" smtClean="0"/>
                      <a:t>.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13,8%</a:t>
                    </a:r>
                    <a:endParaRPr lang="ru-RU" dirty="0"/>
                  </a:p>
                </c:rich>
              </c:tx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9EA-4F53-86D3-5FA9F61EB68B}"/>
                </c:ext>
              </c:extLst>
            </c:dLbl>
            <c:dLbl>
              <c:idx val="4"/>
              <c:layout>
                <c:manualLayout>
                  <c:x val="9.9150141643059488E-3"/>
                  <c:y val="-0.15464011479296635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Социальная политика
</a:t>
                    </a:r>
                    <a:r>
                      <a:rPr lang="ru-RU" dirty="0" smtClean="0"/>
                      <a:t>17819,6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3,4%</a:t>
                    </a:r>
                    <a:endParaRPr lang="ru-RU" dirty="0"/>
                  </a:p>
                </c:rich>
              </c:tx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9EA-4F53-86D3-5FA9F61EB68B}"/>
                </c:ext>
              </c:extLst>
            </c:dLbl>
            <c:dLbl>
              <c:idx val="5"/>
              <c:layout>
                <c:manualLayout>
                  <c:x val="0.16382257812674267"/>
                  <c:y val="-7.64811224201155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Национальная экономика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78560,5 </a:t>
                    </a:r>
                    <a:r>
                      <a:rPr lang="ru-RU" dirty="0" err="1" smtClean="0"/>
                      <a:t>тыс.руб</a:t>
                    </a:r>
                    <a:r>
                      <a:rPr lang="ru-RU" dirty="0" smtClean="0"/>
                      <a:t>.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14,8%</a:t>
                    </a:r>
                    <a:endParaRPr lang="ru-RU" dirty="0"/>
                  </a:p>
                </c:rich>
              </c:tx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9EA-4F53-86D3-5FA9F61EB68B}"/>
                </c:ext>
              </c:extLst>
            </c:dLbl>
            <c:dLbl>
              <c:idx val="6"/>
              <c:layout>
                <c:manualLayout>
                  <c:x val="-9.3095179674778615E-3"/>
                  <c:y val="-0.11260243677900811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Жилищно-коммунальное хозяйство
</a:t>
                    </a:r>
                    <a:r>
                      <a:rPr lang="ru-RU" dirty="0" smtClean="0"/>
                      <a:t>53408,7 </a:t>
                    </a:r>
                    <a:r>
                      <a:rPr lang="ru-RU" dirty="0" err="1" smtClean="0"/>
                      <a:t>тыс.руб</a:t>
                    </a:r>
                    <a:r>
                      <a:rPr lang="ru-RU" dirty="0" smtClean="0"/>
                      <a:t>.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10,1%</a:t>
                    </a:r>
                    <a:endParaRPr lang="ru-RU" dirty="0"/>
                  </a:p>
                </c:rich>
              </c:tx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9EA-4F53-86D3-5FA9F61EB68B}"/>
                </c:ext>
              </c:extLst>
            </c:dLbl>
            <c:dLbl>
              <c:idx val="7"/>
              <c:layout>
                <c:manualLayout>
                  <c:x val="-4.9786085521179538E-2"/>
                  <c:y val="-3.2053775773129622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Культура
</a:t>
                    </a:r>
                    <a:r>
                      <a:rPr lang="ru-RU" dirty="0" smtClean="0"/>
                      <a:t>31873,8 </a:t>
                    </a:r>
                    <a:r>
                      <a:rPr lang="ru-RU" dirty="0" err="1" smtClean="0"/>
                      <a:t>тыс.руб</a:t>
                    </a:r>
                    <a:r>
                      <a:rPr lang="ru-RU" dirty="0" smtClean="0"/>
                      <a:t>.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6,0%</a:t>
                    </a:r>
                    <a:endParaRPr lang="ru-RU" dirty="0"/>
                  </a:p>
                </c:rich>
              </c:tx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9EA-4F53-86D3-5FA9F61EB68B}"/>
                </c:ext>
              </c:extLst>
            </c:dLbl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1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Sheet1!$B$1:$I$1</c:f>
              <c:strCache>
                <c:ptCount val="8"/>
                <c:pt idx="0">
                  <c:v>Образование</c:v>
                </c:pt>
                <c:pt idx="1">
                  <c:v>Спорт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Прочие расходы</c:v>
                </c:pt>
                <c:pt idx="4">
                  <c:v>Социальная политика</c:v>
                </c:pt>
                <c:pt idx="5">
                  <c:v>Национальная экономика</c:v>
                </c:pt>
                <c:pt idx="6">
                  <c:v>Жилищно-коммунальное хозяйство</c:v>
                </c:pt>
                <c:pt idx="7">
                  <c:v>Культура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272062.5</c:v>
                </c:pt>
                <c:pt idx="1">
                  <c:v>450</c:v>
                </c:pt>
                <c:pt idx="2">
                  <c:v>4104.3999999999996</c:v>
                </c:pt>
                <c:pt idx="3">
                  <c:v>73144</c:v>
                </c:pt>
                <c:pt idx="4">
                  <c:v>17819.599999999999</c:v>
                </c:pt>
                <c:pt idx="5">
                  <c:v>78560.5</c:v>
                </c:pt>
                <c:pt idx="6">
                  <c:v>53408.7</c:v>
                </c:pt>
                <c:pt idx="7">
                  <c:v>31873.8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F9EA-4F53-86D3-5FA9F61EB6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825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0.03056</cdr:x>
      <cdr:y>0.03992</cdr:y>
    </cdr:from>
    <cdr:to>
      <cdr:x>0.27577</cdr:x>
      <cdr:y>0.1229</cdr:y>
    </cdr:to>
    <cdr:sp macro="" textlink="">
      <cdr:nvSpPr>
        <cdr:cNvPr id="2" name="Скругленный прямоугольник 1"/>
        <cdr:cNvSpPr/>
      </cdr:nvSpPr>
      <cdr:spPr>
        <a:xfrm xmlns:a="http://schemas.openxmlformats.org/drawingml/2006/main">
          <a:off x="116658" y="169600"/>
          <a:ext cx="936197" cy="352512"/>
        </a:xfrm>
        <a:prstGeom xmlns:a="http://schemas.openxmlformats.org/drawingml/2006/main" prst="roundRect">
          <a:avLst/>
        </a:prstGeom>
        <a:solidFill xmlns:a="http://schemas.openxmlformats.org/drawingml/2006/main">
          <a:srgbClr val="CCFF66"/>
        </a:solidFill>
        <a:ln xmlns:a="http://schemas.openxmlformats.org/drawingml/2006/main">
          <a:solidFill>
            <a:schemeClr val="accent6">
              <a:lumMod val="7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defRPr/>
          </a:pPr>
          <a:r>
            <a:rPr lang="ru-RU" sz="1200" b="1" dirty="0">
              <a:solidFill>
                <a:schemeClr val="tx1"/>
              </a:solidFill>
              <a:latin typeface="TimesET" pitchFamily="2" charset="0"/>
            </a:rPr>
            <a:t>Доходы бюджета</a:t>
          </a:r>
        </a:p>
      </cdr:txBody>
    </cdr:sp>
  </cdr:relSizeAnchor>
  <cdr:relSizeAnchor xmlns:cdr="http://schemas.openxmlformats.org/drawingml/2006/chartDrawing">
    <cdr:from>
      <cdr:x>2.61922E-7</cdr:x>
      <cdr:y>0.53732</cdr:y>
    </cdr:from>
    <cdr:to>
      <cdr:x>0.26939</cdr:x>
      <cdr:y>0.63741</cdr:y>
    </cdr:to>
    <cdr:sp macro="" textlink="">
      <cdr:nvSpPr>
        <cdr:cNvPr id="8" name="Скругленный прямоугольник 7"/>
        <cdr:cNvSpPr/>
      </cdr:nvSpPr>
      <cdr:spPr>
        <a:xfrm xmlns:a="http://schemas.openxmlformats.org/drawingml/2006/main">
          <a:off x="1" y="2282616"/>
          <a:ext cx="1028512" cy="425197"/>
        </a:xfrm>
        <a:prstGeom xmlns:a="http://schemas.openxmlformats.org/drawingml/2006/main" prst="roundRect">
          <a:avLst/>
        </a:prstGeom>
        <a:solidFill xmlns:a="http://schemas.openxmlformats.org/drawingml/2006/main">
          <a:srgbClr val="CCFF66"/>
        </a:solidFill>
        <a:ln xmlns:a="http://schemas.openxmlformats.org/drawingml/2006/main">
          <a:solidFill>
            <a:schemeClr val="accent6">
              <a:lumMod val="7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defRPr/>
          </a:pPr>
          <a:r>
            <a:rPr lang="ru-RU" sz="1200" b="1" dirty="0">
              <a:solidFill>
                <a:schemeClr val="tx1"/>
              </a:solidFill>
              <a:latin typeface="TimesET" pitchFamily="2" charset="0"/>
            </a:rPr>
            <a:t>Расходы бюджета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0.03056</cdr:x>
      <cdr:y>0.03992</cdr:y>
    </cdr:from>
    <cdr:to>
      <cdr:x>0.27577</cdr:x>
      <cdr:y>0.1229</cdr:y>
    </cdr:to>
    <cdr:sp macro="" textlink="">
      <cdr:nvSpPr>
        <cdr:cNvPr id="2" name="Скругленный прямоугольник 1"/>
        <cdr:cNvSpPr/>
      </cdr:nvSpPr>
      <cdr:spPr>
        <a:xfrm xmlns:a="http://schemas.openxmlformats.org/drawingml/2006/main">
          <a:off x="104738" y="147143"/>
          <a:ext cx="840409" cy="305860"/>
        </a:xfrm>
        <a:prstGeom xmlns:a="http://schemas.openxmlformats.org/drawingml/2006/main" prst="roundRect">
          <a:avLst/>
        </a:prstGeom>
        <a:solidFill xmlns:a="http://schemas.openxmlformats.org/drawingml/2006/main">
          <a:srgbClr val="CCFF66"/>
        </a:solidFill>
        <a:ln xmlns:a="http://schemas.openxmlformats.org/drawingml/2006/main">
          <a:solidFill>
            <a:schemeClr val="accent6">
              <a:lumMod val="7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defRPr/>
          </a:pPr>
          <a:r>
            <a:rPr lang="ru-RU" sz="1200" b="1" dirty="0">
              <a:solidFill>
                <a:schemeClr val="tx1"/>
              </a:solidFill>
              <a:latin typeface="TimesET" pitchFamily="2" charset="0"/>
            </a:rPr>
            <a:t>Доходы бюджета</a:t>
          </a:r>
        </a:p>
      </cdr:txBody>
    </cdr:sp>
  </cdr:relSizeAnchor>
  <cdr:relSizeAnchor xmlns:cdr="http://schemas.openxmlformats.org/drawingml/2006/chartDrawing">
    <cdr:from>
      <cdr:x>2.61922E-7</cdr:x>
      <cdr:y>0.53732</cdr:y>
    </cdr:from>
    <cdr:to>
      <cdr:x>0.26939</cdr:x>
      <cdr:y>0.63741</cdr:y>
    </cdr:to>
    <cdr:sp macro="" textlink="">
      <cdr:nvSpPr>
        <cdr:cNvPr id="8" name="Скругленный прямоугольник 7"/>
        <cdr:cNvSpPr/>
      </cdr:nvSpPr>
      <cdr:spPr>
        <a:xfrm xmlns:a="http://schemas.openxmlformats.org/drawingml/2006/main">
          <a:off x="1" y="2282616"/>
          <a:ext cx="1028512" cy="425197"/>
        </a:xfrm>
        <a:prstGeom xmlns:a="http://schemas.openxmlformats.org/drawingml/2006/main" prst="roundRect">
          <a:avLst/>
        </a:prstGeom>
        <a:solidFill xmlns:a="http://schemas.openxmlformats.org/drawingml/2006/main">
          <a:srgbClr val="CCFF66"/>
        </a:solidFill>
        <a:ln xmlns:a="http://schemas.openxmlformats.org/drawingml/2006/main">
          <a:solidFill>
            <a:schemeClr val="accent6">
              <a:lumMod val="7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defRPr/>
          </a:pPr>
          <a:r>
            <a:rPr lang="ru-RU" sz="1200" b="1" dirty="0">
              <a:solidFill>
                <a:schemeClr val="tx1"/>
              </a:solidFill>
              <a:latin typeface="TimesET" pitchFamily="2" charset="0"/>
            </a:rPr>
            <a:t>Расходы бюджета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0.69492</cdr:x>
      <cdr:y>0.00819</cdr:y>
    </cdr:from>
    <cdr:to>
      <cdr:x>1</cdr:x>
      <cdr:y>0.10899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952348" y="38681"/>
          <a:ext cx="1296124" cy="476071"/>
        </a:xfrm>
        <a:prstGeom xmlns:a="http://schemas.openxmlformats.org/drawingml/2006/main" prst="ellipse">
          <a:avLst/>
        </a:prstGeom>
        <a:ln xmlns:a="http://schemas.openxmlformats.org/drawingml/2006/main"/>
      </cdr:spPr>
      <cdr:style>
        <a:lnRef xmlns:a="http://schemas.openxmlformats.org/drawingml/2006/main" idx="1">
          <a:schemeClr val="accent3"/>
        </a:lnRef>
        <a:fillRef xmlns:a="http://schemas.openxmlformats.org/drawingml/2006/main" idx="2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lIns="0" tIns="0" rIns="0" bIns="0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103,3% </a:t>
          </a:r>
          <a:endParaRPr lang="ru-RU" b="1" dirty="0">
            <a:solidFill>
              <a:prstClr val="black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0.39321</cdr:x>
      <cdr:y>0.31598</cdr:y>
    </cdr:from>
    <cdr:to>
      <cdr:x>0.60935</cdr:x>
      <cdr:y>0.38315</cdr:y>
    </cdr:to>
    <cdr:cxnSp macro="">
      <cdr:nvCxnSpPr>
        <cdr:cNvPr id="5" name="Прямая со стрелкой 4"/>
        <cdr:cNvCxnSpPr/>
      </cdr:nvCxnSpPr>
      <cdr:spPr>
        <a:xfrm xmlns:a="http://schemas.openxmlformats.org/drawingml/2006/main" flipV="1">
          <a:off x="1809765" y="1616709"/>
          <a:ext cx="994775" cy="343684"/>
        </a:xfrm>
        <a:prstGeom xmlns:a="http://schemas.openxmlformats.org/drawingml/2006/main" prst="straightConnector1">
          <a:avLst/>
        </a:prstGeom>
        <a:ln xmlns:a="http://schemas.openxmlformats.org/drawingml/2006/main" w="38100" cmpd="sng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0.39932</cdr:x>
      <cdr:y>0.6594</cdr:y>
    </cdr:from>
    <cdr:to>
      <cdr:x>0.57805</cdr:x>
      <cdr:y>0.69429</cdr:y>
    </cdr:to>
    <cdr:cxnSp macro="">
      <cdr:nvCxnSpPr>
        <cdr:cNvPr id="7" name="Прямая со стрелкой 6"/>
        <cdr:cNvCxnSpPr/>
      </cdr:nvCxnSpPr>
      <cdr:spPr>
        <a:xfrm xmlns:a="http://schemas.openxmlformats.org/drawingml/2006/main" flipV="1">
          <a:off x="1696500" y="3373828"/>
          <a:ext cx="759333" cy="178502"/>
        </a:xfrm>
        <a:prstGeom xmlns:a="http://schemas.openxmlformats.org/drawingml/2006/main" prst="straightConnector1">
          <a:avLst/>
        </a:prstGeom>
        <a:ln xmlns:a="http://schemas.openxmlformats.org/drawingml/2006/main" w="38100" cmpd="sng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0.41712</cdr:x>
      <cdr:y>0.44991</cdr:y>
    </cdr:from>
    <cdr:to>
      <cdr:x>0.62068</cdr:x>
      <cdr:y>0.5753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70710" y="2170584"/>
          <a:ext cx="864096" cy="6049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lIns="0" tIns="0" rIns="0" bIns="0" rtlCol="0"/>
        <a:lstStyle xmlns:a="http://schemas.openxmlformats.org/drawingml/2006/main"/>
        <a:p xmlns:a="http://schemas.openxmlformats.org/drawingml/2006/main">
          <a:pPr algn="ctr"/>
          <a:endParaRPr lang="ru-RU" sz="1200" b="1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0.67797</cdr:x>
      <cdr:y>0.22206</cdr:y>
    </cdr:from>
    <cdr:to>
      <cdr:x>0.9322</cdr:x>
      <cdr:y>0.28265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80337" y="902452"/>
          <a:ext cx="1080089" cy="2462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000" b="1" dirty="0"/>
            <a:t>81,0</a:t>
          </a:r>
          <a:r>
            <a:rPr lang="ru-RU" sz="1000" b="1" dirty="0">
              <a:latin typeface="TimesET" pitchFamily="2" charset="0"/>
            </a:rPr>
            <a:t> </a:t>
          </a:r>
          <a:r>
            <a:rPr lang="ru-RU" sz="1000" b="1" dirty="0"/>
            <a:t>%</a:t>
          </a:r>
        </a:p>
      </cdr:txBody>
    </cdr:sp>
  </cdr:relSizeAnchor>
  <cdr:relSizeAnchor xmlns:cdr="http://schemas.openxmlformats.org/drawingml/2006/chartDrawing">
    <cdr:from>
      <cdr:x>0.20339</cdr:x>
      <cdr:y>0.19537</cdr:y>
    </cdr:from>
    <cdr:to>
      <cdr:x>0.34303</cdr:x>
      <cdr:y>0.25974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864097" y="793984"/>
          <a:ext cx="593256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b="1" dirty="0">
              <a:latin typeface="TimesET" pitchFamily="2" charset="0"/>
            </a:rPr>
            <a:t> 3,2 %</a:t>
          </a:r>
        </a:p>
      </cdr:txBody>
    </cdr:sp>
  </cdr:relSizeAnchor>
  <cdr:relSizeAnchor xmlns:cdr="http://schemas.openxmlformats.org/drawingml/2006/chartDrawing">
    <cdr:from>
      <cdr:x>0.01695</cdr:x>
      <cdr:y>0.33712</cdr:y>
    </cdr:from>
    <cdr:to>
      <cdr:x>0.18644</cdr:x>
      <cdr:y>0.39771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72008" y="1370053"/>
          <a:ext cx="720080" cy="2462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000" b="1" dirty="0">
              <a:latin typeface="TimesET" pitchFamily="2" charset="0"/>
            </a:rPr>
            <a:t>5,7 %</a:t>
          </a:r>
        </a:p>
      </cdr:txBody>
    </cdr:sp>
  </cdr:relSizeAnchor>
  <cdr:relSizeAnchor xmlns:cdr="http://schemas.openxmlformats.org/drawingml/2006/chartDrawing">
    <cdr:from>
      <cdr:x>0.0678</cdr:x>
      <cdr:y>0.24853</cdr:y>
    </cdr:from>
    <cdr:to>
      <cdr:x>0.19428</cdr:x>
      <cdr:y>0.30912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88046" y="1010026"/>
          <a:ext cx="537327" cy="2462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000" b="1" dirty="0">
              <a:latin typeface="TimesET" pitchFamily="2" charset="0"/>
            </a:rPr>
            <a:t> 1,5 %</a:t>
          </a:r>
        </a:p>
      </cdr:txBody>
    </cdr:sp>
  </cdr:relSizeAnchor>
  <cdr:relSizeAnchor xmlns:cdr="http://schemas.openxmlformats.org/drawingml/2006/chartDrawing">
    <cdr:from>
      <cdr:x>0.34723</cdr:x>
      <cdr:y>0.18662</cdr:y>
    </cdr:from>
    <cdr:to>
      <cdr:x>0.56658</cdr:x>
      <cdr:y>0.24721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1475189" y="758424"/>
          <a:ext cx="931902" cy="2462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000" b="1" dirty="0">
              <a:latin typeface="TimesET" pitchFamily="2" charset="0"/>
            </a:rPr>
            <a:t> 8,6 %</a:t>
          </a:r>
        </a:p>
      </cdr:txBody>
    </cdr:sp>
  </cdr:relSizeAnchor>
  <cdr:relSizeAnchor xmlns:cdr="http://schemas.openxmlformats.org/drawingml/2006/chartDrawing">
    <cdr:from>
      <cdr:x>0.34487</cdr:x>
      <cdr:y>0.41317</cdr:y>
    </cdr:from>
    <cdr:to>
      <cdr:x>0.84746</cdr:x>
      <cdr:y>0.48133</cdr:y>
    </cdr:to>
    <cdr:sp macro="" textlink="">
      <cdr:nvSpPr>
        <cdr:cNvPr id="7" name="TextBox 17"/>
        <cdr:cNvSpPr txBox="1"/>
      </cdr:nvSpPr>
      <cdr:spPr>
        <a:xfrm xmlns:a="http://schemas.openxmlformats.org/drawingml/2006/main">
          <a:off x="1465171" y="1679123"/>
          <a:ext cx="2135239" cy="27700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tIns="0" bIns="0" rtlCol="0" anchor="ctr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b="1" i="1" dirty="0" smtClean="0">
              <a:solidFill>
                <a:schemeClr val="bg1"/>
              </a:solidFill>
              <a:latin typeface="TimesET" pitchFamily="2" charset="0"/>
            </a:rPr>
            <a:t>95016,5 </a:t>
          </a:r>
          <a:r>
            <a:rPr lang="ru-RU" sz="1800" b="1" i="1" dirty="0" err="1">
              <a:solidFill>
                <a:schemeClr val="bg1"/>
              </a:solidFill>
              <a:latin typeface="TimesET" pitchFamily="2" charset="0"/>
            </a:rPr>
            <a:t>тыс.руб</a:t>
          </a:r>
          <a:r>
            <a:rPr lang="ru-RU" sz="1800" b="1" i="1" dirty="0">
              <a:solidFill>
                <a:schemeClr val="bg1"/>
              </a:solidFill>
              <a:latin typeface="TimesET" pitchFamily="2" charset="0"/>
            </a:rPr>
            <a:t>.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0.03246</cdr:x>
      <cdr:y>0.36407</cdr:y>
    </cdr:from>
    <cdr:to>
      <cdr:x>0.14609</cdr:x>
      <cdr:y>0.42466</cdr:y>
    </cdr:to>
    <cdr:sp macro="" textlink="">
      <cdr:nvSpPr>
        <cdr:cNvPr id="2" name="TextBox 1"/>
        <cdr:cNvSpPr txBox="1"/>
      </cdr:nvSpPr>
      <cdr:spPr>
        <a:xfrm xmlns:a="http://schemas.openxmlformats.org/drawingml/2006/main" flipH="1">
          <a:off x="144017" y="1479587"/>
          <a:ext cx="504055" cy="2462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000" b="1" dirty="0">
              <a:latin typeface="TimesET" pitchFamily="2" charset="0"/>
            </a:rPr>
            <a:t>8,7 %</a:t>
          </a:r>
        </a:p>
      </cdr:txBody>
    </cdr:sp>
  </cdr:relSizeAnchor>
  <cdr:relSizeAnchor xmlns:cdr="http://schemas.openxmlformats.org/drawingml/2006/chartDrawing">
    <cdr:from>
      <cdr:x>0.06493</cdr:x>
      <cdr:y>0.25776</cdr:y>
    </cdr:from>
    <cdr:to>
      <cdr:x>0.19478</cdr:x>
      <cdr:y>0.33349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88045" y="1047537"/>
          <a:ext cx="576047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/>
            <a:t> </a:t>
          </a:r>
          <a:r>
            <a:rPr lang="ru-RU" sz="800" b="1" dirty="0"/>
            <a:t>1,3</a:t>
          </a:r>
          <a:r>
            <a:rPr lang="ru-RU" sz="800" b="1" dirty="0">
              <a:latin typeface="TimesET" pitchFamily="2" charset="0"/>
            </a:rPr>
            <a:t> %</a:t>
          </a:r>
        </a:p>
      </cdr:txBody>
    </cdr:sp>
  </cdr:relSizeAnchor>
  <cdr:relSizeAnchor xmlns:cdr="http://schemas.openxmlformats.org/drawingml/2006/chartDrawing">
    <cdr:from>
      <cdr:x>0.19478</cdr:x>
      <cdr:y>0.25114</cdr:y>
    </cdr:from>
    <cdr:to>
      <cdr:x>0.35246</cdr:x>
      <cdr:y>0.31173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864096" y="1020636"/>
          <a:ext cx="699492" cy="2462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000" b="1" dirty="0">
              <a:latin typeface="TimesET" pitchFamily="2" charset="0"/>
            </a:rPr>
            <a:t>4,4 %</a:t>
          </a:r>
        </a:p>
      </cdr:txBody>
    </cdr:sp>
  </cdr:relSizeAnchor>
  <cdr:relSizeAnchor xmlns:cdr="http://schemas.openxmlformats.org/drawingml/2006/chartDrawing">
    <cdr:from>
      <cdr:x>0.7033</cdr:x>
      <cdr:y>0.25776</cdr:y>
    </cdr:from>
    <cdr:to>
      <cdr:x>0.82623</cdr:x>
      <cdr:y>0.33349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3120010" y="1047537"/>
          <a:ext cx="545342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/>
            <a:t> </a:t>
          </a:r>
          <a:r>
            <a:rPr lang="ru-RU" sz="1050" b="1" dirty="0"/>
            <a:t>81,0</a:t>
          </a:r>
          <a:r>
            <a:rPr lang="ru-RU" sz="1000" b="1" dirty="0">
              <a:latin typeface="TimesET" pitchFamily="2" charset="0"/>
            </a:rPr>
            <a:t>%</a:t>
          </a:r>
        </a:p>
      </cdr:txBody>
    </cdr:sp>
  </cdr:relSizeAnchor>
  <cdr:relSizeAnchor xmlns:cdr="http://schemas.openxmlformats.org/drawingml/2006/chartDrawing">
    <cdr:from>
      <cdr:x>0.35752</cdr:x>
      <cdr:y>0.24004</cdr:y>
    </cdr:from>
    <cdr:to>
      <cdr:x>0.53952</cdr:x>
      <cdr:y>0.33849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1586046" y="975523"/>
          <a:ext cx="807396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000" b="1" dirty="0">
              <a:latin typeface="TimesET" pitchFamily="2" charset="0"/>
            </a:rPr>
            <a:t>7,3,</a:t>
          </a:r>
        </a:p>
        <a:p xmlns:a="http://schemas.openxmlformats.org/drawingml/2006/main">
          <a:r>
            <a:rPr lang="ru-RU" sz="1000" b="1" dirty="0">
              <a:latin typeface="TimesET" pitchFamily="2" charset="0"/>
            </a:rPr>
            <a:t> %</a:t>
          </a:r>
        </a:p>
      </cdr:txBody>
    </cdr:sp>
  </cdr:relSizeAnchor>
  <cdr:relSizeAnchor xmlns:cdr="http://schemas.openxmlformats.org/drawingml/2006/chartDrawing">
    <cdr:from>
      <cdr:x>0.38956</cdr:x>
      <cdr:y>0.45111</cdr:y>
    </cdr:from>
    <cdr:to>
      <cdr:x>0.89511</cdr:x>
      <cdr:y>0.51927</cdr:y>
    </cdr:to>
    <cdr:sp macro="" textlink="">
      <cdr:nvSpPr>
        <cdr:cNvPr id="7" name="TextBox 17"/>
        <cdr:cNvSpPr txBox="1"/>
      </cdr:nvSpPr>
      <cdr:spPr>
        <a:xfrm xmlns:a="http://schemas.openxmlformats.org/drawingml/2006/main">
          <a:off x="1728183" y="1833311"/>
          <a:ext cx="2242743" cy="27700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tIns="0" bIns="0" rtlCol="0" anchor="ctr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r>
            <a:rPr lang="ru-RU" sz="1800" b="1" i="1" dirty="0" smtClean="0">
              <a:solidFill>
                <a:schemeClr val="bg1"/>
              </a:solidFill>
              <a:latin typeface="TimesET" pitchFamily="2" charset="0"/>
            </a:rPr>
            <a:t>106567,7 </a:t>
          </a:r>
          <a:r>
            <a:rPr lang="ru-RU" sz="1800" b="1" i="1" dirty="0" err="1">
              <a:solidFill>
                <a:schemeClr val="bg1"/>
              </a:solidFill>
              <a:latin typeface="TimesET" pitchFamily="2" charset="0"/>
            </a:rPr>
            <a:t>тыс.руб</a:t>
          </a:r>
          <a:r>
            <a:rPr lang="ru-RU" sz="1800" b="1" i="1" dirty="0">
              <a:solidFill>
                <a:schemeClr val="bg1"/>
              </a:solidFill>
              <a:latin typeface="TimesET" pitchFamily="2" charset="0"/>
            </a:rPr>
            <a:t>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2908" cy="495347"/>
          </a:xfrm>
          <a:prstGeom prst="rect">
            <a:avLst/>
          </a:prstGeom>
        </p:spPr>
        <p:txBody>
          <a:bodyPr vert="horz" lIns="91746" tIns="45873" rIns="91746" bIns="4587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6846" y="0"/>
            <a:ext cx="2942908" cy="495347"/>
          </a:xfrm>
          <a:prstGeom prst="rect">
            <a:avLst/>
          </a:prstGeom>
        </p:spPr>
        <p:txBody>
          <a:bodyPr vert="horz" lIns="91746" tIns="45873" rIns="91746" bIns="45873" rtlCol="0"/>
          <a:lstStyle>
            <a:lvl1pPr algn="r">
              <a:defRPr sz="1200"/>
            </a:lvl1pPr>
          </a:lstStyle>
          <a:p>
            <a:fld id="{A46CC460-C6A7-42AC-8012-C86544CF72D0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1233488"/>
            <a:ext cx="444182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46" tIns="45873" rIns="91746" bIns="4587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133" y="4751221"/>
            <a:ext cx="5433060" cy="3887361"/>
          </a:xfrm>
          <a:prstGeom prst="rect">
            <a:avLst/>
          </a:prstGeom>
        </p:spPr>
        <p:txBody>
          <a:bodyPr vert="horz" lIns="91746" tIns="45873" rIns="91746" bIns="4587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2908" cy="495346"/>
          </a:xfrm>
          <a:prstGeom prst="rect">
            <a:avLst/>
          </a:prstGeom>
        </p:spPr>
        <p:txBody>
          <a:bodyPr vert="horz" lIns="91746" tIns="45873" rIns="91746" bIns="4587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6846" y="9377317"/>
            <a:ext cx="2942908" cy="495346"/>
          </a:xfrm>
          <a:prstGeom prst="rect">
            <a:avLst/>
          </a:prstGeom>
        </p:spPr>
        <p:txBody>
          <a:bodyPr vert="horz" lIns="91746" tIns="45873" rIns="91746" bIns="45873" rtlCol="0" anchor="b"/>
          <a:lstStyle>
            <a:lvl1pPr algn="r">
              <a:defRPr sz="1200"/>
            </a:lvl1pPr>
          </a:lstStyle>
          <a:p>
            <a:fld id="{1AB9E5C1-5B90-4FD8-80C2-44DD6CB5E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0678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>
            <a:extLst>
              <a:ext uri="{FF2B5EF4-FFF2-40B4-BE49-F238E27FC236}">
                <a16:creationId xmlns:a16="http://schemas.microsoft.com/office/drawing/2014/main" id="{8CD7AE1A-8E6F-467E-8FF0-A62E69A5233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Заметки 2">
            <a:extLst>
              <a:ext uri="{FF2B5EF4-FFF2-40B4-BE49-F238E27FC236}">
                <a16:creationId xmlns:a16="http://schemas.microsoft.com/office/drawing/2014/main" id="{C833EF36-9CE9-40C1-827A-FF75792B9AF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/>
          </a:p>
        </p:txBody>
      </p:sp>
      <p:sp>
        <p:nvSpPr>
          <p:cNvPr id="30724" name="Номер слайда 3">
            <a:extLst>
              <a:ext uri="{FF2B5EF4-FFF2-40B4-BE49-F238E27FC236}">
                <a16:creationId xmlns:a16="http://schemas.microsoft.com/office/drawing/2014/main" id="{196A5643-3FA8-4E1D-8EDD-03A11098D24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5436" indent="-286706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6826" indent="-22936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5555" indent="-22936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64286" indent="-22936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23016" indent="-229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81747" indent="-229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40477" indent="-229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99207" indent="-229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7461" fontAlgn="base">
              <a:spcBef>
                <a:spcPct val="0"/>
              </a:spcBef>
              <a:spcAft>
                <a:spcPct val="0"/>
              </a:spcAft>
              <a:defRPr/>
            </a:pPr>
            <a:fld id="{FBE545AA-F71A-4A87-B055-62F6A910E778}" type="slidenum">
              <a:rPr lang="ru-RU" altLang="ru-RU">
                <a:solidFill>
                  <a:srgbClr val="000000"/>
                </a:solidFill>
                <a:latin typeface="Calibri" panose="020F0502020204030204" pitchFamily="34" charset="0"/>
              </a:rPr>
              <a:pPr defTabSz="917461"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altLang="ru-RU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1700" y="739775"/>
            <a:ext cx="4938713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89D65D2-AF96-4C78-AEDA-9DFF17FCB99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0361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E258F1-7987-4C2B-9C07-5AB71987E1F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93690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>
            <a:extLst>
              <a:ext uri="{FF2B5EF4-FFF2-40B4-BE49-F238E27FC236}">
                <a16:creationId xmlns:a16="http://schemas.microsoft.com/office/drawing/2014/main" id="{03D4298F-039D-40B0-8E22-F52AF39EEC6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>
            <a:extLst>
              <a:ext uri="{FF2B5EF4-FFF2-40B4-BE49-F238E27FC236}">
                <a16:creationId xmlns:a16="http://schemas.microsoft.com/office/drawing/2014/main" id="{7F9B9859-AC44-492F-9598-1E5885DB145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16388" name="Номер слайда 3">
            <a:extLst>
              <a:ext uri="{FF2B5EF4-FFF2-40B4-BE49-F238E27FC236}">
                <a16:creationId xmlns:a16="http://schemas.microsoft.com/office/drawing/2014/main" id="{4C359C18-BB74-46FD-87C9-B263B23210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5436" indent="-286706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6826" indent="-22936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5555" indent="-22936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64286" indent="-22936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23016" indent="-229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81747" indent="-229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40477" indent="-229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99207" indent="-229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7461" fontAlgn="base">
              <a:spcBef>
                <a:spcPct val="0"/>
              </a:spcBef>
              <a:spcAft>
                <a:spcPct val="0"/>
              </a:spcAft>
              <a:defRPr/>
            </a:pPr>
            <a:fld id="{72AB47B4-C30E-467E-839A-CD1BF72CBFDB}" type="slidenum">
              <a:rPr lang="ru-RU" altLang="ru-RU">
                <a:solidFill>
                  <a:srgbClr val="000000"/>
                </a:solidFill>
                <a:latin typeface="Calibri" panose="020F0502020204030204" pitchFamily="34" charset="0"/>
              </a:rPr>
              <a:pPr defTabSz="917461"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altLang="ru-RU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49C1-DD98-4E2A-BFD3-D5334876EE08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3D2F9-9C9B-44FB-B1E4-696847ADD1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998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49C1-DD98-4E2A-BFD3-D5334876EE08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3D2F9-9C9B-44FB-B1E4-696847ADD1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11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49C1-DD98-4E2A-BFD3-D5334876EE08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3D2F9-9C9B-44FB-B1E4-696847ADD1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24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662B6C-8BFE-4C03-A174-F3CD82D9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23.05.2012</a:t>
            </a:r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89A399-39AE-4283-AD8B-C60EB07B9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A4EF42F-FE65-4157-8659-B4EC07A17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D0118-6034-4E25-B8DB-5A36B04FF84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142457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A599B82-0C9F-4748-8D86-9BF227CB8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23.05.2012</a:t>
            </a:r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43ACAA-4D88-4745-A356-AA17E4C2C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37F5D5-D8B2-44A3-A13B-DEA130819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55BF6F-F005-4457-91CB-85CA86EBC3A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692429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D6D390-5308-4C38-BCAF-D1CF963F0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23.05.2012</a:t>
            </a:r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826747-A988-421C-B165-9A3B2A9C9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48146AD-714C-4091-9596-D3E44C29F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1A55BC-0DEC-4E9C-AB1B-DBC570B7E20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461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78C8BCFC-9446-4B48-AD73-8BA5EA2B2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23.05.2012</a:t>
            </a:r>
            <a:endParaRPr lang="ru-RU" dirty="0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23EA23CB-BB2B-4EF7-B4C4-727A1A150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E21DC1B3-040E-48D9-BCA9-CF815A20C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299BC8-848F-45C8-9065-E39FE03AE59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581020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1309B152-137E-4CA9-A209-E0F87D34E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23.05.2012</a:t>
            </a:r>
            <a:endParaRPr lang="ru-RU" dirty="0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95B3D1CE-7445-4857-8239-C868B1C29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92C6DD8D-3593-4CB0-8C43-94EBD2B4B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E4CA6A-EF97-45B4-8CDC-5F58423C15F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518969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1">
            <a:extLst>
              <a:ext uri="{FF2B5EF4-FFF2-40B4-BE49-F238E27FC236}">
                <a16:creationId xmlns:a16="http://schemas.microsoft.com/office/drawing/2014/main" id="{F1D6A169-85D0-44D8-A9C5-C74F2B7CEC9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981075"/>
          </a:xfrm>
          <a:prstGeom prst="rect">
            <a:avLst/>
          </a:prstGeom>
          <a:solidFill>
            <a:srgbClr val="9933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ru-RU" altLang="ru-RU">
                <a:cs typeface="Arial" charset="0"/>
              </a:rPr>
              <a:t>       </a:t>
            </a:r>
            <a:endParaRPr lang="ru-RU" altLang="ru-RU" sz="240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4" name="Picture 5" descr="gerb">
            <a:extLst>
              <a:ext uri="{FF2B5EF4-FFF2-40B4-BE49-F238E27FC236}">
                <a16:creationId xmlns:a16="http://schemas.microsoft.com/office/drawing/2014/main" id="{A8DFC1B0-6F5F-4FBB-838C-50375FEB575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74688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0"/>
            <a:ext cx="7704856" cy="980728"/>
          </a:xfrm>
        </p:spPr>
        <p:txBody>
          <a:bodyPr/>
          <a:lstStyle>
            <a:lvl1pPr algn="ctr">
              <a:defRPr sz="36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8567A623-1E4E-473C-BB7F-BD7B49DF6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23.05.2012</a:t>
            </a:r>
            <a:endParaRPr lang="ru-RU" dirty="0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F625AEBE-7207-4AD6-94E2-6FA62A6B2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A56EB8EF-FB74-441B-8736-C3AE59346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CA9BE1-0DD2-423D-B607-DA451676A24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96571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C88A5831-5B50-4757-9C14-4599DB559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23.05.2012</a:t>
            </a:r>
            <a:endParaRPr lang="ru-RU" dirty="0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814F21ED-B831-4A55-BDB2-F22D885DA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01E04C7E-7768-4225-829B-C89EC0B1C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D3F800-8444-40A6-813E-C3DB45AEE78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870002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D5E2AA6F-F658-4B30-A31F-31C8A2A51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23.05.2012</a:t>
            </a:r>
            <a:endParaRPr lang="ru-RU" dirty="0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AC45E99E-C7E0-4364-8187-88BE49E20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F7874A07-B5A4-45F3-A1B9-EFFBB626D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2D678F-F3C6-4BFC-8F0F-E51A578196B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29488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49C1-DD98-4E2A-BFD3-D5334876EE08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3D2F9-9C9B-44FB-B1E4-696847ADD1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4128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F0BB02BE-897E-4C8F-93BB-898F340B5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23.05.2012</a:t>
            </a:r>
            <a:endParaRPr lang="ru-RU" dirty="0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22FD2135-DA0A-4CA8-A6B3-A6CA3EF18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E048BDEC-DE5D-46DF-B6D0-E5EA47948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CAD6A2-DF5E-4D71-B66B-522D31E0670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234208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50D45F6-DBBB-48D0-ACBD-D7CD6046F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23.05.2012</a:t>
            </a:r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F1D6676-7DE7-45BA-A4FE-E60D611FE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FDB721A-219E-4137-808A-AB76DDF72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247FAB-936A-41BF-B93C-8560D3443A1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634856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C30E5FD-702E-4FC9-883F-D7C1D5802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23.05.2012</a:t>
            </a:r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F0D398-0A04-462C-8DE6-A52E507CF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17CFEFA-8455-4303-A0E6-6613F9C36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318EB-4BBC-4279-8747-DAE1B74D9D1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10088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6EEF23C-A264-4FBA-AD07-FFD485D3A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r>
              <a:rPr lang="ru-RU"/>
              <a:t>23.05.2012</a:t>
            </a:r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CE78B6-830B-4192-81E2-27AE9C049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F76D9B4-17E3-4586-940C-2F04A794D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32EC09B7-9FE6-4228-9E10-EBECC4E68DB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392694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6739BC-58CB-469E-BC8F-3BC816AB3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r>
              <a:rPr lang="ru-RU"/>
              <a:t>23.05.2012</a:t>
            </a:r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A69662C-F8D5-4E8E-B37C-B7BA7D7D4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B8A3555-0746-4BD7-81A1-ADD2698B5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24F87734-99B9-4EE0-B823-D85EA5FF0ED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0065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A920CD9-CA20-4325-B30E-C76B8BA34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r>
              <a:rPr lang="ru-RU"/>
              <a:t>23.05.2012</a:t>
            </a:r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F6DB1E4-9843-4EF0-A840-2A54BB5D4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36A493D-ADB9-4E21-8045-A9153CD44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C0B8BEE4-71AE-4C5D-BF8C-2635F79E469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25170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082677B2-F161-497B-AC00-C92B6DA09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r>
              <a:rPr lang="ru-RU"/>
              <a:t>23.05.2012</a:t>
            </a:r>
            <a:endParaRPr lang="ru-RU" dirty="0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696DADC7-EF22-4418-8FA7-99FA4BEA1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9699FD80-9F41-4731-B142-23445A536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234DD2E9-7A5F-405A-8416-13258E7549F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751796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DFC70AF7-C0EC-4195-A3F7-9604ACAF0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r>
              <a:rPr lang="ru-RU"/>
              <a:t>23.05.2012</a:t>
            </a:r>
            <a:endParaRPr lang="ru-RU" dirty="0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78240986-B19D-40C8-B432-9DCA0F642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BCD7B454-3F00-4152-BF3B-C6FB1238E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3B9B345C-F472-405A-8608-57EC241A4EB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630913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1">
            <a:extLst>
              <a:ext uri="{FF2B5EF4-FFF2-40B4-BE49-F238E27FC236}">
                <a16:creationId xmlns:a16="http://schemas.microsoft.com/office/drawing/2014/main" id="{1042F250-552D-41CE-BA99-5348733A3F2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981075"/>
          </a:xfrm>
          <a:prstGeom prst="rect">
            <a:avLst/>
          </a:prstGeom>
          <a:solidFill>
            <a:srgbClr val="9933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ru-RU" altLang="ru-RU">
                <a:solidFill>
                  <a:prstClr val="black"/>
                </a:solidFill>
                <a:cs typeface="Arial" charset="0"/>
              </a:rPr>
              <a:t>       </a:t>
            </a:r>
            <a:endParaRPr lang="ru-RU" altLang="ru-RU" sz="2400">
              <a:solidFill>
                <a:prstClr val="white"/>
              </a:solidFill>
              <a:cs typeface="Arial" charset="0"/>
            </a:endParaRPr>
          </a:p>
        </p:txBody>
      </p:sp>
      <p:pic>
        <p:nvPicPr>
          <p:cNvPr id="4" name="Picture 5" descr="gerb">
            <a:extLst>
              <a:ext uri="{FF2B5EF4-FFF2-40B4-BE49-F238E27FC236}">
                <a16:creationId xmlns:a16="http://schemas.microsoft.com/office/drawing/2014/main" id="{C5EB33D8-9FF1-4ECC-B14F-BC07C0CB73E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74688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0"/>
            <a:ext cx="7704856" cy="980728"/>
          </a:xfrm>
        </p:spPr>
        <p:txBody>
          <a:bodyPr/>
          <a:lstStyle>
            <a:lvl1pPr algn="ctr">
              <a:defRPr sz="36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312CF341-C6D5-4795-B6C8-6D44A04D4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r>
              <a:rPr lang="ru-RU"/>
              <a:t>23.05.2012</a:t>
            </a:r>
            <a:endParaRPr lang="ru-RU" dirty="0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F8B15F30-4E6C-4650-9B39-57EF9FEB5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44500D1A-08EA-4663-AC40-470F9EE2E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A3584E4E-E987-477D-AD1D-67A61550606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09675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D9C5CCAD-09B3-451F-A265-DA706FCA4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r>
              <a:rPr lang="ru-RU"/>
              <a:t>23.05.2012</a:t>
            </a:r>
            <a:endParaRPr lang="ru-RU" dirty="0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BF0A58BD-B31C-4679-9048-3EAF65F89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77EA93CE-5B83-4D86-8D0E-9DED8E17C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76D63EC0-580D-4D1F-8C23-21C0AA358C3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48045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49C1-DD98-4E2A-BFD3-D5334876EE08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3D2F9-9C9B-44FB-B1E4-696847ADD1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4163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86213033-1332-432C-B30F-D3513216F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r>
              <a:rPr lang="ru-RU"/>
              <a:t>23.05.2012</a:t>
            </a:r>
            <a:endParaRPr lang="ru-RU" dirty="0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247FE9DC-D66D-434B-8344-34B8CB265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082C0146-F637-470D-A5C3-A532CA0AD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BBB46C25-4B8C-472A-9ACC-4CB474B16FC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857707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36C5A15B-577B-4055-B7DB-D8DCCE1C8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r>
              <a:rPr lang="ru-RU"/>
              <a:t>23.05.2012</a:t>
            </a:r>
            <a:endParaRPr lang="ru-RU" dirty="0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9E9CF64E-89D0-41CC-91ED-3F91C11F5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B283FADF-144C-40D9-AD22-3C291A8B0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CBE035A7-1F92-4ABF-9867-C1303862424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703798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0FE128-FEE5-40F4-A3E6-36BB8E7C3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r>
              <a:rPr lang="ru-RU"/>
              <a:t>23.05.2012</a:t>
            </a:r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B56A8D-A723-4B02-820F-3860A84DF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2D58616-46A8-4072-B16F-51F1F7712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32AA5F77-85AC-469C-96EE-3486CE1E0D0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24754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555D78-7DF8-4D3B-8D8F-3A7DDD6B5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r>
              <a:rPr lang="ru-RU"/>
              <a:t>23.05.2012</a:t>
            </a:r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8EEBF79-AAEE-4BA9-B24A-0FA797B5B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DF66431-1BC9-4F37-AF6B-6CBCB10AB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A60B10FA-7593-402B-B7CF-0F7CFDD9958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2748352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3" y="3810002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662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662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662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662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662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662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662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662"/>
          </a:p>
        </p:txBody>
      </p:sp>
      <p:sp>
        <p:nvSpPr>
          <p:cNvPr id="10" name="Прямоугольник 9"/>
          <p:cNvSpPr/>
          <p:nvPr/>
        </p:nvSpPr>
        <p:spPr>
          <a:xfrm>
            <a:off x="1" y="3675529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662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662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662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1470025"/>
          </a:xfrm>
        </p:spPr>
        <p:txBody>
          <a:bodyPr anchor="b"/>
          <a:lstStyle>
            <a:lvl1pPr>
              <a:defRPr sz="4062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59086" indent="0" algn="l">
              <a:buNone/>
              <a:defRPr sz="2215">
                <a:solidFill>
                  <a:schemeClr val="tx2"/>
                </a:solidFill>
              </a:defRPr>
            </a:lvl1pPr>
            <a:lvl2pPr marL="422041" indent="0" algn="ctr">
              <a:buNone/>
            </a:lvl2pPr>
            <a:lvl3pPr marL="844083" indent="0" algn="ctr">
              <a:buNone/>
            </a:lvl3pPr>
            <a:lvl4pPr marL="1266124" indent="0" algn="ctr">
              <a:buNone/>
            </a:lvl4pPr>
            <a:lvl5pPr marL="1688165" indent="0" algn="ctr">
              <a:buNone/>
            </a:lvl5pPr>
            <a:lvl6pPr marL="2110207" indent="0" algn="ctr">
              <a:buNone/>
            </a:lvl6pPr>
            <a:lvl7pPr marL="2532248" indent="0" algn="ctr">
              <a:buNone/>
            </a:lvl7pPr>
            <a:lvl8pPr marL="2954289" indent="0" algn="ctr">
              <a:buNone/>
            </a:lvl8pPr>
            <a:lvl9pPr marL="3376331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9" y="1136"/>
            <a:ext cx="747712" cy="365760"/>
          </a:xfrm>
        </p:spPr>
        <p:txBody>
          <a:bodyPr/>
          <a:lstStyle>
            <a:lvl1pPr algn="r">
              <a:defRPr sz="1662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9FB9C19-58AA-4D5B-BE69-DB78466F57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75505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3E7CA4-DF83-43EF-9A1E-2CF923EDA70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93957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3969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2204" indent="0">
              <a:buNone/>
              <a:defRPr sz="1939" b="0">
                <a:solidFill>
                  <a:schemeClr val="tx2"/>
                </a:solidFill>
              </a:defRPr>
            </a:lvl1pPr>
            <a:lvl2pPr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7815FB-BAD6-491F-87E4-1AAC13A54DA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1155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6"/>
            <a:ext cx="4038600" cy="4525963"/>
          </a:xfrm>
        </p:spPr>
        <p:txBody>
          <a:bodyPr/>
          <a:lstStyle>
            <a:lvl1pPr>
              <a:defRPr sz="1846"/>
            </a:lvl1pPr>
            <a:lvl2pPr>
              <a:defRPr sz="1754"/>
            </a:lvl2pPr>
            <a:lvl3pPr>
              <a:defRPr sz="1662"/>
            </a:lvl3pPr>
            <a:lvl4pPr>
              <a:defRPr sz="1662"/>
            </a:lvl4pPr>
            <a:lvl5pPr>
              <a:defRPr sz="1662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6"/>
            <a:ext cx="4038600" cy="4525963"/>
          </a:xfrm>
        </p:spPr>
        <p:txBody>
          <a:bodyPr/>
          <a:lstStyle>
            <a:lvl1pPr>
              <a:defRPr sz="1846"/>
            </a:lvl1pPr>
            <a:lvl2pPr>
              <a:defRPr sz="1754"/>
            </a:lvl2pPr>
            <a:lvl3pPr>
              <a:defRPr sz="1662"/>
            </a:lvl3pPr>
            <a:lvl4pPr>
              <a:defRPr sz="1662"/>
            </a:lvl4pPr>
            <a:lvl5pPr>
              <a:defRPr sz="1662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EE3A6B-2A92-4663-BF8B-B51B1731E04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07800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3692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2204" indent="0">
              <a:buNone/>
              <a:defRPr sz="1754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846" b="1"/>
            </a:lvl2pPr>
            <a:lvl3pPr>
              <a:buNone/>
              <a:defRPr sz="1662" b="1"/>
            </a:lvl3pPr>
            <a:lvl4pPr>
              <a:buNone/>
              <a:defRPr sz="1477" b="1"/>
            </a:lvl4pPr>
            <a:lvl5pPr>
              <a:buNone/>
              <a:defRPr sz="1477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2204" indent="0">
              <a:buNone/>
              <a:defRPr sz="1754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846" b="1"/>
            </a:lvl2pPr>
            <a:lvl3pPr>
              <a:buNone/>
              <a:defRPr sz="1662" b="1"/>
            </a:lvl3pPr>
            <a:lvl4pPr>
              <a:buNone/>
              <a:defRPr sz="1477" b="1"/>
            </a:lvl4pPr>
            <a:lvl5pPr>
              <a:buNone/>
              <a:defRPr sz="1477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1846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1846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BFD2A21E-79D8-4447-A876-3A1BC65E917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7063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3692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8342584C-6A88-465E-82C6-910A0CF7421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7941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49C1-DD98-4E2A-BFD3-D5334876EE08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3D2F9-9C9B-44FB-B1E4-696847ADD1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98624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34B6DE-5ED4-4045-9F16-D13371873B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62568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662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8441" indent="0">
              <a:buNone/>
              <a:defRPr sz="1292"/>
            </a:lvl1pPr>
            <a:lvl2pPr>
              <a:buNone/>
              <a:defRPr sz="1108"/>
            </a:lvl2pPr>
            <a:lvl3pPr>
              <a:buNone/>
              <a:defRPr sz="923"/>
            </a:lvl3pPr>
            <a:lvl4pPr>
              <a:buNone/>
              <a:defRPr sz="831"/>
            </a:lvl4pPr>
            <a:lvl5pPr>
              <a:buNone/>
              <a:defRPr sz="83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9337E-69F8-473E-A4C4-91D24137436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88806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5" y="1109162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1846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2954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10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/>
            </a:lvl1pPr>
            <a:lvl2pPr>
              <a:buFontTx/>
              <a:buNone/>
              <a:defRPr sz="1108"/>
            </a:lvl2pPr>
            <a:lvl3pPr>
              <a:buFontTx/>
              <a:buNone/>
              <a:defRPr sz="923"/>
            </a:lvl3pPr>
            <a:lvl4pPr>
              <a:buFontTx/>
              <a:buNone/>
              <a:defRPr sz="831"/>
            </a:lvl4pPr>
            <a:lvl5pPr>
              <a:buFontTx/>
              <a:buNone/>
              <a:defRPr sz="83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CE651B-3B74-455C-A034-79E077E1483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70448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96F8CD-4730-4065-ACF8-C65E744F3C6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04152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7364BC-B6D3-4CAF-A13B-774DF0953FB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33467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3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D86087-7364-4204-91D7-035718908A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68657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1" y="1600203"/>
            <a:ext cx="4044462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2338" y="1600200"/>
            <a:ext cx="4044462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2338" y="3938591"/>
            <a:ext cx="4044462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9713B-137A-4C32-9BF0-B4348A1E8C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900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49C1-DD98-4E2A-BFD3-D5334876EE08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3D2F9-9C9B-44FB-B1E4-696847ADD1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61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49C1-DD98-4E2A-BFD3-D5334876EE08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3D2F9-9C9B-44FB-B1E4-696847ADD1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796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49C1-DD98-4E2A-BFD3-D5334876EE08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3D2F9-9C9B-44FB-B1E4-696847ADD1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266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49C1-DD98-4E2A-BFD3-D5334876EE08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3D2F9-9C9B-44FB-B1E4-696847ADD1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3039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49C1-DD98-4E2A-BFD3-D5334876EE08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3D2F9-9C9B-44FB-B1E4-696847ADD1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9226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549C1-DD98-4E2A-BFD3-D5334876EE08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3D2F9-9C9B-44FB-B1E4-696847ADD1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01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F930C1FD-1CB3-459E-AE92-08947684FAB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20102948-AC01-40A7-849E-71A58E171B3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43F40E-0F79-4043-AC10-920BF2F418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3065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 baseline="0">
                <a:solidFill>
                  <a:srgbClr val="A0320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23.05.2012</a:t>
            </a:r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8E4C18-8391-49BA-A973-E18F06E9ED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1050" y="6356350"/>
            <a:ext cx="30257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 baseline="0">
                <a:solidFill>
                  <a:srgbClr val="A0320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F7C4C60-271B-4747-A27F-C201A522EB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163" y="6356350"/>
            <a:ext cx="1054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A03202"/>
                </a:solidFill>
                <a:latin typeface="Calibri" panose="020F0502020204030204" pitchFamily="34" charset="0"/>
              </a:defRPr>
            </a:lvl1pPr>
          </a:lstStyle>
          <a:p>
            <a:fld id="{45A539F5-CF22-4E56-93A4-DD8BB5AE0F5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68637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B6C9C6C2-6C82-4D3E-BE0F-46A995541CD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464B6C36-BF13-4459-AC38-7A63E830E8C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7FF5AE7-6DF7-470A-AF22-08C2C293C5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3065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 baseline="0">
                <a:solidFill>
                  <a:srgbClr val="A0320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23.05.2012</a:t>
            </a:r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FBC1F3-9D88-4672-ABBF-5E833AC3AC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1050" y="6356350"/>
            <a:ext cx="30257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 baseline="0">
                <a:solidFill>
                  <a:srgbClr val="A0320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2B44B14-BE2C-44F4-824A-C21C323EE2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163" y="6356350"/>
            <a:ext cx="1054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A03202"/>
                </a:solidFill>
                <a:latin typeface="Calibri" panose="020F0502020204030204" pitchFamily="34" charset="0"/>
              </a:defRPr>
            </a:lvl1pPr>
          </a:lstStyle>
          <a:p>
            <a:fld id="{229A8535-BD52-43C8-B829-0B2CA350AEF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71274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20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662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662"/>
          </a:p>
        </p:txBody>
      </p:sp>
      <p:sp>
        <p:nvSpPr>
          <p:cNvPr id="30" name="Прямоугольник 29"/>
          <p:cNvSpPr/>
          <p:nvPr/>
        </p:nvSpPr>
        <p:spPr>
          <a:xfrm>
            <a:off x="1" y="308278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662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3" y="360248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662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1" y="440114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662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662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662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662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662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662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662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662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662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738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738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662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0C6F381-9F96-4C91-A2A2-B63EEBCBF77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527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9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37633" indent="-236343" algn="l" rtl="0" eaLnBrk="1" latinLnBrk="0" hangingPunct="1">
        <a:spcBef>
          <a:spcPts val="277"/>
        </a:spcBef>
        <a:buClr>
          <a:schemeClr val="accent3"/>
        </a:buClr>
        <a:buFont typeface="Georgia"/>
        <a:buChar char="•"/>
        <a:defRPr kumimoji="0" sz="2585" kern="1200">
          <a:solidFill>
            <a:schemeClr val="tx1"/>
          </a:solidFill>
          <a:latin typeface="+mn-lt"/>
          <a:ea typeface="+mn-ea"/>
          <a:cs typeface="+mn-cs"/>
        </a:defRPr>
      </a:lvl1pPr>
      <a:lvl2pPr marL="607740" indent="-227902" algn="l" rtl="0" eaLnBrk="1" latinLnBrk="0" hangingPunct="1">
        <a:spcBef>
          <a:spcPts val="277"/>
        </a:spcBef>
        <a:buClr>
          <a:schemeClr val="accent2"/>
        </a:buClr>
        <a:buFont typeface="Georgia"/>
        <a:buChar char="▫"/>
        <a:defRPr kumimoji="0" sz="24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852523" indent="-202580" algn="l" rtl="0" eaLnBrk="1" latinLnBrk="0" hangingPunct="1">
        <a:spcBef>
          <a:spcPts val="277"/>
        </a:spcBef>
        <a:buClr>
          <a:schemeClr val="accent1"/>
        </a:buClr>
        <a:buFont typeface="Wingdings 2"/>
        <a:buChar char=""/>
        <a:defRPr kumimoji="0" sz="2215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88867" indent="-185698" algn="l" rtl="0" eaLnBrk="1" latinLnBrk="0" hangingPunct="1">
        <a:spcBef>
          <a:spcPts val="277"/>
        </a:spcBef>
        <a:buClr>
          <a:schemeClr val="accent1"/>
        </a:buClr>
        <a:buFont typeface="Wingdings 2"/>
        <a:buChar char=""/>
        <a:defRPr kumimoji="0" sz="2031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3006" indent="-168817" algn="l" rtl="0" eaLnBrk="1" latinLnBrk="0" hangingPunct="1">
        <a:spcBef>
          <a:spcPts val="277"/>
        </a:spcBef>
        <a:buClr>
          <a:schemeClr val="accent3"/>
        </a:buClr>
        <a:buFont typeface="Georgia"/>
        <a:buChar char="▫"/>
        <a:defRPr kumimoji="0" sz="1846" kern="1200">
          <a:solidFill>
            <a:schemeClr val="accent3"/>
          </a:solidFill>
          <a:latin typeface="+mn-lt"/>
          <a:ea typeface="+mn-ea"/>
          <a:cs typeface="+mn-cs"/>
        </a:defRPr>
      </a:lvl5pPr>
      <a:lvl6pPr marL="1485585" indent="-168817" algn="l" rtl="0" eaLnBrk="1" latinLnBrk="0" hangingPunct="1">
        <a:spcBef>
          <a:spcPts val="277"/>
        </a:spcBef>
        <a:buClr>
          <a:schemeClr val="accent3"/>
        </a:buClr>
        <a:buFont typeface="Georgia"/>
        <a:buChar char="▫"/>
        <a:defRPr kumimoji="0" sz="1662" kern="1200">
          <a:solidFill>
            <a:schemeClr val="accent3"/>
          </a:solidFill>
          <a:latin typeface="+mn-lt"/>
          <a:ea typeface="+mn-ea"/>
          <a:cs typeface="+mn-cs"/>
        </a:defRPr>
      </a:lvl6pPr>
      <a:lvl7pPr marL="1688165" indent="-168817" algn="l" rtl="0" eaLnBrk="1" latinLnBrk="0" hangingPunct="1">
        <a:spcBef>
          <a:spcPts val="277"/>
        </a:spcBef>
        <a:buClr>
          <a:schemeClr val="accent3"/>
        </a:buClr>
        <a:buFont typeface="Georgia"/>
        <a:buChar char="▫"/>
        <a:defRPr kumimoji="0" sz="1477" kern="1200">
          <a:solidFill>
            <a:schemeClr val="accent3"/>
          </a:solidFill>
          <a:latin typeface="+mn-lt"/>
          <a:ea typeface="+mn-ea"/>
          <a:cs typeface="+mn-cs"/>
        </a:defRPr>
      </a:lvl7pPr>
      <a:lvl8pPr marL="1873863" indent="-168817" algn="l" rtl="0" eaLnBrk="1" latinLnBrk="0" hangingPunct="1">
        <a:spcBef>
          <a:spcPts val="277"/>
        </a:spcBef>
        <a:buClr>
          <a:schemeClr val="accent3"/>
        </a:buClr>
        <a:buFont typeface="Georgia"/>
        <a:buChar char="◦"/>
        <a:defRPr kumimoji="0" sz="1385" kern="1200">
          <a:solidFill>
            <a:schemeClr val="accent3"/>
          </a:solidFill>
          <a:latin typeface="+mn-lt"/>
          <a:ea typeface="+mn-ea"/>
          <a:cs typeface="+mn-cs"/>
        </a:defRPr>
      </a:lvl8pPr>
      <a:lvl9pPr marL="2068002" indent="-168817" algn="l" rtl="0" eaLnBrk="1" latinLnBrk="0" hangingPunct="1">
        <a:spcBef>
          <a:spcPts val="277"/>
        </a:spcBef>
        <a:buClr>
          <a:schemeClr val="accent3"/>
        </a:buClr>
        <a:buFont typeface="Georgia"/>
        <a:buChar char="◦"/>
        <a:defRPr kumimoji="0" sz="1292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5" Type="http://schemas.openxmlformats.org/officeDocument/2006/relationships/chart" Target="../charts/char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9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032500"/>
          </a:xfrm>
        </p:spPr>
        <p:txBody>
          <a:bodyPr>
            <a:normAutofit/>
          </a:bodyPr>
          <a:lstStyle/>
          <a:p>
            <a:r>
              <a:rPr lang="ru-RU" dirty="0"/>
              <a:t>Об итогах исполнения бюджета Красноармейского района                 за </a:t>
            </a:r>
            <a:r>
              <a:rPr lang="ru-RU" dirty="0" smtClean="0"/>
              <a:t>2022 </a:t>
            </a:r>
            <a:r>
              <a:rPr lang="ru-RU" dirty="0"/>
              <a:t>год</a:t>
            </a:r>
            <a:br>
              <a:rPr lang="ru-RU" dirty="0"/>
            </a:br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A3193E8-33BA-4E82-8645-AB2732B7C2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60648"/>
            <a:ext cx="533572" cy="671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082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840">
        <p14:reveal/>
      </p:transition>
    </mc:Choice>
    <mc:Fallback xmlns="">
      <p:transition advClick="0" advTm="484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>
            <a:extLst>
              <a:ext uri="{FF2B5EF4-FFF2-40B4-BE49-F238E27FC236}">
                <a16:creationId xmlns:a16="http://schemas.microsoft.com/office/drawing/2014/main" id="{786158A7-6A08-4226-B8C4-5ED2D8D1C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913" y="115887"/>
            <a:ext cx="8280400" cy="1162049"/>
          </a:xfrm>
        </p:spPr>
        <p:txBody>
          <a:bodyPr/>
          <a:lstStyle/>
          <a:p>
            <a:pPr eaLnBrk="1" hangingPunct="1"/>
            <a:r>
              <a:rPr lang="ru-RU" altLang="ru-RU" sz="2000" b="1" dirty="0">
                <a:solidFill>
                  <a:schemeClr val="bg1"/>
                </a:solidFill>
                <a:latin typeface="TimesET" pitchFamily="2" charset="0"/>
              </a:rPr>
              <a:t>Исполнение бюджета Красноармейского </a:t>
            </a:r>
            <a:r>
              <a:rPr lang="ru-RU" altLang="ru-RU" sz="2000" b="1" dirty="0" smtClean="0">
                <a:solidFill>
                  <a:schemeClr val="bg1"/>
                </a:solidFill>
                <a:latin typeface="TimesET" pitchFamily="2" charset="0"/>
              </a:rPr>
              <a:t>муниципального округа </a:t>
            </a:r>
            <a:r>
              <a:rPr lang="ru-RU" altLang="ru-RU" sz="2000" b="1" dirty="0">
                <a:solidFill>
                  <a:schemeClr val="bg1"/>
                </a:solidFill>
                <a:latin typeface="TimesET" pitchFamily="2" charset="0"/>
              </a:rPr>
              <a:t>Чувашской Республики за </a:t>
            </a:r>
            <a:r>
              <a:rPr lang="ru-RU" altLang="ru-RU" sz="2000" b="1" dirty="0" smtClean="0">
                <a:solidFill>
                  <a:schemeClr val="bg1"/>
                </a:solidFill>
                <a:latin typeface="TimesET" pitchFamily="2" charset="0"/>
              </a:rPr>
              <a:t>2022 </a:t>
            </a:r>
            <a:r>
              <a:rPr lang="ru-RU" altLang="ru-RU" sz="2000" b="1" dirty="0">
                <a:solidFill>
                  <a:schemeClr val="bg1"/>
                </a:solidFill>
                <a:latin typeface="TimesET" pitchFamily="2" charset="0"/>
              </a:rPr>
              <a:t>год</a:t>
            </a:r>
            <a:br>
              <a:rPr lang="ru-RU" altLang="ru-RU" sz="2000" b="1" dirty="0">
                <a:solidFill>
                  <a:schemeClr val="bg1"/>
                </a:solidFill>
                <a:latin typeface="TimesET" pitchFamily="2" charset="0"/>
              </a:rPr>
            </a:br>
            <a:endParaRPr lang="ru-RU" altLang="ru-RU" sz="2000" b="1" dirty="0">
              <a:solidFill>
                <a:schemeClr val="bg1"/>
              </a:solidFill>
              <a:latin typeface="TimesET" pitchFamily="2" charset="0"/>
            </a:endParaRPr>
          </a:p>
        </p:txBody>
      </p:sp>
      <p:sp>
        <p:nvSpPr>
          <p:cNvPr id="13315" name="Номер слайда 2">
            <a:extLst>
              <a:ext uri="{FF2B5EF4-FFF2-40B4-BE49-F238E27FC236}">
                <a16:creationId xmlns:a16="http://schemas.microsoft.com/office/drawing/2014/main" id="{EB5FE5B0-0183-477C-9EBC-AE009CE30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8056563" y="6461125"/>
            <a:ext cx="10541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7F459B8-F650-4746-B589-8402EA4419D4}" type="slidenum">
              <a:rPr kumimoji="0" lang="ru-RU" alt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altLang="ru-RU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316" name="TextBox 8">
            <a:extLst>
              <a:ext uri="{FF2B5EF4-FFF2-40B4-BE49-F238E27FC236}">
                <a16:creationId xmlns:a16="http://schemas.microsoft.com/office/drawing/2014/main" id="{7D9F7EE9-CDA7-4DAF-A029-839FFB12E1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6550" y="719138"/>
            <a:ext cx="1281113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1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тыс. рублей</a:t>
            </a:r>
          </a:p>
        </p:txBody>
      </p:sp>
      <p:graphicFrame>
        <p:nvGraphicFramePr>
          <p:cNvPr id="2" name="Диаграмма 22">
            <a:extLst>
              <a:ext uri="{FF2B5EF4-FFF2-40B4-BE49-F238E27FC236}">
                <a16:creationId xmlns:a16="http://schemas.microsoft.com/office/drawing/2014/main" id="{194D1F02-9D21-4997-8D57-34D9DF5E29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7127108"/>
              </p:ext>
            </p:extLst>
          </p:nvPr>
        </p:nvGraphicFramePr>
        <p:xfrm>
          <a:off x="2339752" y="1347291"/>
          <a:ext cx="4567986" cy="4393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" name="TextBox 1">
            <a:extLst>
              <a:ext uri="{FF2B5EF4-FFF2-40B4-BE49-F238E27FC236}">
                <a16:creationId xmlns:a16="http://schemas.microsoft.com/office/drawing/2014/main" id="{639215C6-62D4-4C63-B950-189B45572022}"/>
              </a:ext>
            </a:extLst>
          </p:cNvPr>
          <p:cNvSpPr txBox="1">
            <a:spLocks noChangeArrowheads="1"/>
          </p:cNvSpPr>
          <p:nvPr/>
        </p:nvSpPr>
        <p:spPr bwMode="auto">
          <a:xfrm rot="20062740">
            <a:off x="3825754" y="2037622"/>
            <a:ext cx="1067856" cy="42055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31750"/>
          </a:effec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+</a:t>
            </a:r>
            <a:r>
              <a:rPr lang="ru-RU" altLang="ru-RU" sz="1300" b="1" dirty="0" smtClean="0">
                <a:solidFill>
                  <a:srgbClr val="C00000"/>
                </a:solidFill>
                <a:cs typeface="Arial" charset="0"/>
              </a:rPr>
              <a:t>6,4%</a:t>
            </a:r>
            <a:endParaRPr kumimoji="0" lang="ru-RU" altLang="ru-RU" sz="13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165AFD7C-1C43-4654-B447-25E4D5FD47B4}"/>
              </a:ext>
            </a:extLst>
          </p:cNvPr>
          <p:cNvCxnSpPr/>
          <p:nvPr/>
        </p:nvCxnSpPr>
        <p:spPr>
          <a:xfrm flipV="1">
            <a:off x="3787775" y="2206625"/>
            <a:ext cx="973138" cy="4619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5" name="TextBox 1">
            <a:extLst>
              <a:ext uri="{FF2B5EF4-FFF2-40B4-BE49-F238E27FC236}">
                <a16:creationId xmlns:a16="http://schemas.microsoft.com/office/drawing/2014/main" id="{4268E56E-B8C9-4910-A6E6-4B2D11C7927D}"/>
              </a:ext>
            </a:extLst>
          </p:cNvPr>
          <p:cNvSpPr txBox="1">
            <a:spLocks noChangeArrowheads="1"/>
          </p:cNvSpPr>
          <p:nvPr/>
        </p:nvSpPr>
        <p:spPr bwMode="auto">
          <a:xfrm rot="20202493">
            <a:off x="3862061" y="2552716"/>
            <a:ext cx="889744" cy="3119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31750"/>
          </a:effec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cs typeface="Arial" charset="0"/>
              </a:rPr>
              <a:t>+</a:t>
            </a:r>
            <a:r>
              <a:rPr kumimoji="0" lang="ru-RU" alt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cs typeface="Arial" charset="0"/>
              </a:rPr>
              <a:t>32177,4</a:t>
            </a:r>
            <a:endParaRPr kumimoji="0" lang="ru-RU" altLang="ru-RU" sz="1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cs typeface="Arial" charset="0"/>
            </a:endParaRPr>
          </a:p>
        </p:txBody>
      </p:sp>
      <p:sp>
        <p:nvSpPr>
          <p:cNvPr id="13326" name="TextBox 17">
            <a:extLst>
              <a:ext uri="{FF2B5EF4-FFF2-40B4-BE49-F238E27FC236}">
                <a16:creationId xmlns:a16="http://schemas.microsoft.com/office/drawing/2014/main" id="{42AA02B3-064E-43B2-9C95-5033B8B193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5976" y="4647725"/>
            <a:ext cx="576064" cy="2616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ET" pitchFamily="2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327" name="TextBox 17">
            <a:extLst>
              <a:ext uri="{FF2B5EF4-FFF2-40B4-BE49-F238E27FC236}">
                <a16:creationId xmlns:a16="http://schemas.microsoft.com/office/drawing/2014/main" id="{3CBAF292-13D5-455B-B60F-AF68AE6EA1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175" y="5210175"/>
            <a:ext cx="936625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ET" pitchFamily="2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46">
            <a:extLst>
              <a:ext uri="{FF2B5EF4-FFF2-40B4-BE49-F238E27FC236}">
                <a16:creationId xmlns:a16="http://schemas.microsoft.com/office/drawing/2014/main" id="{F98F71F7-DB9B-440D-9396-6DA04C0E278C}"/>
              </a:ext>
            </a:extLst>
          </p:cNvPr>
          <p:cNvSpPr/>
          <p:nvPr/>
        </p:nvSpPr>
        <p:spPr>
          <a:xfrm>
            <a:off x="2844800" y="1085482"/>
            <a:ext cx="2735263" cy="318226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800" b="1" dirty="0">
                <a:solidFill>
                  <a:srgbClr val="7030A0"/>
                </a:solidFill>
                <a:latin typeface="Calibri"/>
              </a:rPr>
              <a:t>Расходы ( тыс. руб.)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BA1E2A94-57EF-4E1D-B19E-97122EB32E5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51" y="-24756"/>
            <a:ext cx="720725" cy="92530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76827"/>
          </a:xfrm>
        </p:spPr>
        <p:txBody>
          <a:bodyPr>
            <a:normAutofit fontScale="90000"/>
          </a:bodyPr>
          <a:lstStyle/>
          <a:p>
            <a:r>
              <a:rPr lang="ru-RU" sz="2400" dirty="0"/>
              <a:t>Расходы бюджета Красноармейского </a:t>
            </a:r>
            <a:r>
              <a:rPr lang="ru-RU" sz="2400" dirty="0" smtClean="0"/>
              <a:t>муниципального округа Чувашской </a:t>
            </a:r>
            <a:r>
              <a:rPr lang="ru-RU" sz="2400" dirty="0"/>
              <a:t>Республики за </a:t>
            </a:r>
            <a:r>
              <a:rPr lang="ru-RU" sz="2400" dirty="0" smtClean="0"/>
              <a:t>2022 </a:t>
            </a:r>
            <a:r>
              <a:rPr lang="ru-RU" sz="2400" dirty="0"/>
              <a:t>год </a:t>
            </a:r>
          </a:p>
        </p:txBody>
      </p:sp>
      <p:pic>
        <p:nvPicPr>
          <p:cNvPr id="3" name="Звук 2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8B7B7551-CDFC-44D8-8CDF-4FB73583D9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5436382"/>
              </p:ext>
            </p:extLst>
          </p:nvPr>
        </p:nvGraphicFramePr>
        <p:xfrm>
          <a:off x="457200" y="692697"/>
          <a:ext cx="8229600" cy="58550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4680">
                  <a:extLst>
                    <a:ext uri="{9D8B030D-6E8A-4147-A177-3AD203B41FA5}">
                      <a16:colId xmlns:a16="http://schemas.microsoft.com/office/drawing/2014/main" val="347306527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4006763419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13436944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419521077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872276625"/>
                    </a:ext>
                  </a:extLst>
                </a:gridCol>
                <a:gridCol w="946448">
                  <a:extLst>
                    <a:ext uri="{9D8B030D-6E8A-4147-A177-3AD203B41FA5}">
                      <a16:colId xmlns:a16="http://schemas.microsoft.com/office/drawing/2014/main" val="2533300635"/>
                    </a:ext>
                  </a:extLst>
                </a:gridCol>
              </a:tblGrid>
              <a:tr h="4667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раздела (подраздела)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План на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2022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  (по росписи)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Исполнено за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2022г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Исполнено  за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2021г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Темп роста  в %       (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2022/2021)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12057398"/>
                  </a:ext>
                </a:extLst>
              </a:tr>
              <a:tr h="2533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8063320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74802,1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72145,6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39205,0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145,0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6467066"/>
                  </a:ext>
                </a:extLst>
              </a:tr>
              <a:tr h="20048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Национальная оборона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998,5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998,5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1036,8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17676222"/>
                  </a:ext>
                </a:extLst>
              </a:tr>
              <a:tr h="31432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4162,0</a:t>
                      </a:r>
                    </a:p>
                    <a:p>
                      <a:pPr algn="r" fontAlgn="b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4104,4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3476,2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114,6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80738224"/>
                  </a:ext>
                </a:extLst>
              </a:tr>
              <a:tr h="18736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Национальная экономика, в том числе: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90272,9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78560,5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45731,2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148,2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9662146"/>
                  </a:ext>
                </a:extLst>
              </a:tr>
              <a:tr h="16135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сельское хозяйство и рыболовство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2461,2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2455,0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6,7 раза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1504453"/>
                  </a:ext>
                </a:extLst>
              </a:tr>
              <a:tr h="19208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82304,9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72959,7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88,7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45419,7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140,6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18527404"/>
                  </a:ext>
                </a:extLst>
              </a:tr>
              <a:tr h="20944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88357,7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53408,7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49155,8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76,9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98492830"/>
                  </a:ext>
                </a:extLst>
              </a:tr>
              <a:tr h="20944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1632,0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944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Образование, в том числе: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289290,0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272062,5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291052,5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93,5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546925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53258,6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52904,4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99,3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64300,0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82,3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6278169"/>
                  </a:ext>
                </a:extLst>
              </a:tr>
              <a:tr h="19208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218240,1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201970,0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92,5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206939,2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97,6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91423299"/>
                  </a:ext>
                </a:extLst>
              </a:tr>
              <a:tr h="19208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Дополнительное образование детей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12500,3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12188,3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97,5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15032,4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81,1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9971527"/>
                  </a:ext>
                </a:extLst>
              </a:tr>
              <a:tr h="20131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Молодежная политика и оздоровление детей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1188,2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1188,2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1017,1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116,8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9664724"/>
                  </a:ext>
                </a:extLst>
              </a:tr>
              <a:tr h="20944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4102,8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3811,6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92,9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3763,8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101,3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5641065"/>
                  </a:ext>
                </a:extLst>
              </a:tr>
              <a:tr h="29307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 и кинематография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32226,8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31873,8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18671,0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130,5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1039354"/>
                  </a:ext>
                </a:extLst>
              </a:tr>
              <a:tr h="20944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18119,3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17819,6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17413,4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18328254"/>
                  </a:ext>
                </a:extLst>
              </a:tr>
              <a:tr h="20944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Физическая культура  и спорт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450,0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450,0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435,2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15751607"/>
                  </a:ext>
                </a:extLst>
              </a:tr>
              <a:tr h="46672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Межбюджетные трансферты общего характера бюджетам субъектов Российской Федерации и муниципальных образований, в том числе: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31437,1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13886319"/>
                  </a:ext>
                </a:extLst>
              </a:tr>
              <a:tr h="52489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Дотации на выравнивание бюджетной обеспеченности субъектов Российской Федерации и муниципальных образований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22672,0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7397745"/>
                  </a:ext>
                </a:extLst>
              </a:tr>
              <a:tr h="31432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межбюджетные трансферты общего характера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8765,1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63627468"/>
                  </a:ext>
                </a:extLst>
              </a:tr>
              <a:tr h="31376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Расходы – всего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598679,3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531423,5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88,8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499246,1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106,4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1908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7967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45"/>
    </mc:Choice>
    <mc:Fallback xmlns="">
      <p:transition spd="slow" advTm="584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214164" y="739341"/>
            <a:ext cx="8679976" cy="98473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1800" b="1" dirty="0">
                <a:solidFill>
                  <a:schemeClr val="tx1"/>
                </a:solidFill>
                <a:latin typeface="Bookman Old Style" pitchFamily="18" charset="0"/>
              </a:rPr>
              <a:t>Структура расходов  бюджета </a:t>
            </a:r>
            <a:r>
              <a:rPr lang="ru-RU" sz="1800" b="1" dirty="0" smtClean="0">
                <a:solidFill>
                  <a:schemeClr val="tx1"/>
                </a:solidFill>
                <a:latin typeface="Bookman Old Style" pitchFamily="18" charset="0"/>
              </a:rPr>
              <a:t>Красноармейского муниципального округа Чувашской Республики </a:t>
            </a:r>
            <a:r>
              <a:rPr lang="ru-RU" sz="1800" b="1" dirty="0">
                <a:solidFill>
                  <a:schemeClr val="tx1"/>
                </a:solidFill>
                <a:latin typeface="Bookman Old Style" pitchFamily="18" charset="0"/>
              </a:rPr>
              <a:t>в </a:t>
            </a:r>
            <a:r>
              <a:rPr lang="ru-RU" sz="1800" b="1" dirty="0" smtClean="0">
                <a:solidFill>
                  <a:schemeClr val="tx1"/>
                </a:solidFill>
                <a:latin typeface="Bookman Old Style" pitchFamily="18" charset="0"/>
              </a:rPr>
              <a:t>2022 </a:t>
            </a:r>
            <a:r>
              <a:rPr lang="ru-RU" sz="1800" b="1" dirty="0">
                <a:solidFill>
                  <a:schemeClr val="tx1"/>
                </a:solidFill>
                <a:latin typeface="Bookman Old Style" pitchFamily="18" charset="0"/>
              </a:rPr>
              <a:t>году </a:t>
            </a:r>
            <a:r>
              <a:rPr lang="ru-RU" sz="1800" b="1" dirty="0" smtClean="0">
                <a:solidFill>
                  <a:schemeClr val="tx1"/>
                </a:solidFill>
                <a:latin typeface="Bookman Old Style" pitchFamily="18" charset="0"/>
              </a:rPr>
              <a:t>531423,5 </a:t>
            </a:r>
            <a:r>
              <a:rPr lang="ru-RU" sz="1800" b="1" dirty="0" err="1">
                <a:solidFill>
                  <a:schemeClr val="tx1"/>
                </a:solidFill>
                <a:latin typeface="Bookman Old Style" pitchFamily="18" charset="0"/>
              </a:rPr>
              <a:t>тыс.руб</a:t>
            </a:r>
            <a:r>
              <a:rPr lang="ru-RU" sz="1800" b="1" dirty="0">
                <a:solidFill>
                  <a:schemeClr val="tx1"/>
                </a:solidFill>
                <a:latin typeface="Bookman Old Style" pitchFamily="18" charset="0"/>
              </a:rPr>
              <a:t>.</a:t>
            </a:r>
          </a:p>
        </p:txBody>
      </p:sp>
      <p:graphicFrame>
        <p:nvGraphicFramePr>
          <p:cNvPr id="6" name="Object 8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3429099"/>
              </p:ext>
            </p:extLst>
          </p:nvPr>
        </p:nvGraphicFramePr>
        <p:xfrm>
          <a:off x="569664" y="1595469"/>
          <a:ext cx="8276492" cy="4487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7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fld id="{B8513849-F0D9-4797-A7C0-CEEA08965924}" type="slidenum">
              <a:rPr lang="ru-RU">
                <a:latin typeface="Times New Roman" pitchFamily="18" charset="0"/>
              </a:rPr>
              <a:pPr defTabSz="844083"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ru-RU">
              <a:latin typeface="Times New Roman" pitchFamily="18" charset="0"/>
            </a:endParaRPr>
          </a:p>
        </p:txBody>
      </p:sp>
      <p:sp>
        <p:nvSpPr>
          <p:cNvPr id="157706" name="Line 10"/>
          <p:cNvSpPr>
            <a:spLocks noChangeShapeType="1"/>
          </p:cNvSpPr>
          <p:nvPr/>
        </p:nvSpPr>
        <p:spPr bwMode="auto">
          <a:xfrm>
            <a:off x="301871" y="1604597"/>
            <a:ext cx="8496300" cy="0"/>
          </a:xfrm>
          <a:prstGeom prst="line">
            <a:avLst/>
          </a:prstGeom>
          <a:noFill/>
          <a:ln w="47625" cmpd="dbl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lang="ru-RU" sz="1662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38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57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95654"/>
            <a:ext cx="8229600" cy="36341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2400" b="1" dirty="0">
                <a:solidFill>
                  <a:schemeClr val="bg1">
                    <a:lumMod val="85000"/>
                  </a:schemeClr>
                </a:solidFill>
                <a:latin typeface="Bookman Old Style" pitchFamily="18" charset="0"/>
              </a:rPr>
              <a:t>Муниципальные программы  </a:t>
            </a:r>
            <a:r>
              <a:rPr lang="ru-RU" sz="2400" b="1" dirty="0" smtClean="0">
                <a:solidFill>
                  <a:schemeClr val="bg1">
                    <a:lumMod val="85000"/>
                  </a:schemeClr>
                </a:solidFill>
                <a:latin typeface="Bookman Old Style" pitchFamily="18" charset="0"/>
              </a:rPr>
              <a:t>2022 </a:t>
            </a:r>
            <a:r>
              <a:rPr lang="ru-RU" sz="2400" b="1" dirty="0">
                <a:solidFill>
                  <a:schemeClr val="bg1">
                    <a:lumMod val="85000"/>
                  </a:schemeClr>
                </a:solidFill>
                <a:latin typeface="Bookman Old Style" pitchFamily="18" charset="0"/>
              </a:rPr>
              <a:t>года</a:t>
            </a:r>
          </a:p>
        </p:txBody>
      </p:sp>
      <p:graphicFrame>
        <p:nvGraphicFramePr>
          <p:cNvPr id="52655" name="Group 431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162610946"/>
              </p:ext>
            </p:extLst>
          </p:nvPr>
        </p:nvGraphicFramePr>
        <p:xfrm>
          <a:off x="238213" y="886048"/>
          <a:ext cx="8724900" cy="5037212"/>
        </p:xfrm>
        <a:graphic>
          <a:graphicData uri="http://schemas.openxmlformats.org/drawingml/2006/table">
            <a:tbl>
              <a:tblPr/>
              <a:tblGrid>
                <a:gridCol w="59067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1134">
                  <a:extLst>
                    <a:ext uri="{9D8B030D-6E8A-4147-A177-3AD203B41FA5}">
                      <a16:colId xmlns:a16="http://schemas.microsoft.com/office/drawing/2014/main" val="3397264010"/>
                    </a:ext>
                  </a:extLst>
                </a:gridCol>
                <a:gridCol w="9611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5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Муниципальные программы, финансируемые за счет средств бюджета  Красноармейского муниципального округа Чувашской Республики 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806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  "Модернизация и развитие сферы жилищно-коммунального хозяйства"</a:t>
                      </a: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20364,1</a:t>
                      </a: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18079,8</a:t>
                      </a: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74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 "Обеспечение граждан доступным и комфортным жильем"</a:t>
                      </a: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13088,5</a:t>
                      </a: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13088,5</a:t>
                      </a: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 "Обеспечение общественного порядка и противодействие преступности"</a:t>
                      </a: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480,8</a:t>
                      </a: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480,8</a:t>
                      </a: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69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 "Развитие земельных и имущественных отношений"</a:t>
                      </a: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1505,0</a:t>
                      </a: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692,1</a:t>
                      </a: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0178">
                <a:tc>
                  <a:txBody>
                    <a:bodyPr/>
                    <a:lstStyle/>
                    <a:p>
                      <a:pPr algn="l"/>
                      <a:r>
                        <a:rPr lang="ru-RU" sz="13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 "Формирование современной городской среды "</a:t>
                      </a:r>
                      <a:endParaRPr lang="ru-RU" sz="13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33937,7</a:t>
                      </a: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21603,0</a:t>
                      </a: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0178">
                <a:tc>
                  <a:txBody>
                    <a:bodyPr/>
                    <a:lstStyle/>
                    <a:p>
                      <a:pPr algn="l"/>
                      <a:r>
                        <a:rPr lang="ru-RU" sz="13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 "Комплексное развитие сельских территорий"</a:t>
                      </a:r>
                      <a:endParaRPr lang="ru-RU" sz="13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50363,5</a:t>
                      </a: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22917,8</a:t>
                      </a: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7152">
                <a:tc>
                  <a:txBody>
                    <a:bodyPr/>
                    <a:lstStyle/>
                    <a:p>
                      <a:pPr algn="l"/>
                      <a:r>
                        <a:rPr lang="ru-RU" sz="13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7. "Социальная поддержка граждан"</a:t>
                      </a:r>
                      <a:endParaRPr lang="ru-RU" sz="13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4064,4</a:t>
                      </a: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3823,9</a:t>
                      </a: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1402">
                <a:tc>
                  <a:txBody>
                    <a:bodyPr/>
                    <a:lstStyle/>
                    <a:p>
                      <a:pPr algn="l"/>
                      <a:r>
                        <a:rPr lang="ru-RU" sz="13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8.</a:t>
                      </a:r>
                      <a:r>
                        <a:rPr lang="ru-RU" sz="13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"Развитие культуры"</a:t>
                      </a:r>
                      <a:endParaRPr lang="ru-RU" sz="13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34399,9</a:t>
                      </a: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34046,9</a:t>
                      </a: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600">
                <a:tc>
                  <a:txBody>
                    <a:bodyPr/>
                    <a:lstStyle/>
                    <a:p>
                      <a:pPr algn="l"/>
                      <a:r>
                        <a:rPr lang="ru-RU" sz="13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 "Развитие физической культуры и спорта"</a:t>
                      </a:r>
                      <a:endParaRPr lang="ru-RU" sz="13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450,0</a:t>
                      </a: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450,0</a:t>
                      </a: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0178">
                <a:tc>
                  <a:txBody>
                    <a:bodyPr/>
                    <a:lstStyle/>
                    <a:p>
                      <a:pPr algn="l"/>
                      <a:r>
                        <a:rPr lang="ru-RU" sz="13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10. "Содействие занятости населения"</a:t>
                      </a:r>
                      <a:endParaRPr lang="ru-RU" sz="13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271,7</a:t>
                      </a: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271,7</a:t>
                      </a: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9099">
                <a:tc>
                  <a:txBody>
                    <a:bodyPr/>
                    <a:lstStyle/>
                    <a:p>
                      <a:pPr algn="l"/>
                      <a:r>
                        <a:rPr lang="ru-RU" sz="13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11.</a:t>
                      </a:r>
                      <a:r>
                        <a:rPr lang="ru-RU" sz="13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3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"Развитие образования"</a:t>
                      </a:r>
                      <a:endParaRPr lang="ru-RU" sz="13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280830,7</a:t>
                      </a: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263549,0</a:t>
                      </a: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0542">
                <a:tc>
                  <a:txBody>
                    <a:bodyPr/>
                    <a:lstStyle/>
                    <a:p>
                      <a:pPr algn="l"/>
                      <a:r>
                        <a:rPr lang="ru-RU" sz="13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  "Повышение безопасности жизнедеятельности населения и территорий"</a:t>
                      </a:r>
                      <a:endParaRPr lang="ru-RU" sz="13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2374,4</a:t>
                      </a: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2316,8</a:t>
                      </a: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0178">
                <a:tc>
                  <a:txBody>
                    <a:bodyPr/>
                    <a:lstStyle/>
                    <a:p>
                      <a:pPr algn="l"/>
                      <a:r>
                        <a:rPr lang="ru-RU" sz="13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13. "Развитие сельского хозяйства и регулирование рынка сельскохозяйственной продукции, сырья и продовольствия"</a:t>
                      </a:r>
                      <a:endParaRPr lang="ru-RU" sz="13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2461,2</a:t>
                      </a: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2455,0</a:t>
                      </a: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0178">
                <a:tc>
                  <a:txBody>
                    <a:bodyPr/>
                    <a:lstStyle/>
                    <a:p>
                      <a:pPr algn="l"/>
                      <a:r>
                        <a:rPr lang="ru-RU" sz="13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14. "Развитие транспортной системы"</a:t>
                      </a:r>
                      <a:endParaRPr lang="ru-RU" sz="13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68929,7</a:t>
                      </a: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65437,1</a:t>
                      </a: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8949">
                <a:tc>
                  <a:txBody>
                    <a:bodyPr/>
                    <a:lstStyle/>
                    <a:p>
                      <a:pPr algn="l"/>
                      <a:r>
                        <a:rPr lang="ru-RU" sz="13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15. "Управление общественными финансами и муниципальным долгом"</a:t>
                      </a:r>
                      <a:endParaRPr lang="ru-RU" sz="13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27740,0</a:t>
                      </a: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26558,7</a:t>
                      </a: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6858">
                <a:tc>
                  <a:txBody>
                    <a:bodyPr/>
                    <a:lstStyle/>
                    <a:p>
                      <a:pPr algn="l"/>
                      <a:r>
                        <a:rPr lang="ru-RU" sz="13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16. "Развитие потенциала муниципального управления"</a:t>
                      </a:r>
                      <a:endParaRPr lang="ru-RU" sz="13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54470,9</a:t>
                      </a: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53092,1</a:t>
                      </a: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268424"/>
                  </a:ext>
                </a:extLst>
              </a:tr>
              <a:tr h="201532">
                <a:tc>
                  <a:txBody>
                    <a:bodyPr/>
                    <a:lstStyle/>
                    <a:p>
                      <a:pPr algn="l"/>
                      <a:r>
                        <a:rPr lang="ru-RU" sz="13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17. "Цифровое общество Чувашии"</a:t>
                      </a:r>
                      <a:endParaRPr lang="ru-RU" sz="13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1301,8</a:t>
                      </a: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1205,3</a:t>
                      </a: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9429238"/>
                  </a:ext>
                </a:extLst>
              </a:tr>
              <a:tr h="201532">
                <a:tc>
                  <a:txBody>
                    <a:bodyPr/>
                    <a:lstStyle/>
                    <a:p>
                      <a:pPr algn="l"/>
                      <a:r>
                        <a:rPr lang="ru-RU" sz="13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18.  "Развитие строительного комплекса и архитектуры"</a:t>
                      </a:r>
                      <a:endParaRPr lang="ru-RU" sz="13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1655,0</a:t>
                      </a: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1355,0</a:t>
                      </a: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94300"/>
                  </a:ext>
                </a:extLst>
              </a:tr>
              <a:tr h="201532">
                <a:tc>
                  <a:txBody>
                    <a:bodyPr/>
                    <a:lstStyle/>
                    <a:p>
                      <a:pPr algn="l"/>
                      <a:r>
                        <a:rPr lang="ru-RU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ВСЕГО РАСХОДОВ</a:t>
                      </a:r>
                      <a:r>
                        <a:rPr lang="ru-RU" sz="13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</a:t>
                      </a:r>
                      <a:endParaRPr lang="ru-RU" sz="13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598679,3</a:t>
                      </a: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531423,5</a:t>
                      </a:r>
                    </a:p>
                  </a:txBody>
                  <a:tcPr marL="83077" marR="83077" marT="16615" marB="166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029968"/>
                  </a:ext>
                </a:extLst>
              </a:tr>
            </a:tbl>
          </a:graphicData>
        </a:graphic>
      </p:graphicFrame>
      <p:sp>
        <p:nvSpPr>
          <p:cNvPr id="27650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fld id="{51EA81AF-DE3B-4B7F-8B6C-5B496EAF1C91}" type="slidenum">
              <a:rPr lang="ru-RU">
                <a:latin typeface="Times New Roman" pitchFamily="18" charset="0"/>
              </a:rPr>
              <a:pPr defTabSz="844083"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ru-RU">
              <a:latin typeface="Times New Roman" pitchFamily="18" charset="0"/>
            </a:endParaRPr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>
            <a:off x="323850" y="915866"/>
            <a:ext cx="8496300" cy="0"/>
          </a:xfrm>
          <a:prstGeom prst="line">
            <a:avLst/>
          </a:prstGeom>
          <a:noFill/>
          <a:ln w="47625" cmpd="dbl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lang="ru-RU" sz="1662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154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2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 autoUpdateAnimBg="0"/>
      <p:bldP spid="5222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06" name="Picture 2" descr="I:\Отдел межбюджетных отношений\SOBF2\2018\Слайды\ВЫЕЗДЫ ПО ИТОГАМ ГОДА\Красноармейский\СлайдКрасноармейский_\Слайд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9514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5">
            <a:extLst>
              <a:ext uri="{FF2B5EF4-FFF2-40B4-BE49-F238E27FC236}">
                <a16:creationId xmlns:a16="http://schemas.microsoft.com/office/drawing/2014/main" id="{5440BA1E-FBF0-4114-B782-8448DBC6B4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3707217"/>
              </p:ext>
            </p:extLst>
          </p:nvPr>
        </p:nvGraphicFramePr>
        <p:xfrm>
          <a:off x="545593" y="1853476"/>
          <a:ext cx="3519683" cy="394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387" name="Заголовок 15">
            <a:extLst>
              <a:ext uri="{FF2B5EF4-FFF2-40B4-BE49-F238E27FC236}">
                <a16:creationId xmlns:a16="http://schemas.microsoft.com/office/drawing/2014/main" id="{701EB7D7-CD7B-42B3-9D01-B1E1C061E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650" y="0"/>
            <a:ext cx="8388350" cy="981075"/>
          </a:xfrm>
        </p:spPr>
        <p:txBody>
          <a:bodyPr/>
          <a:lstStyle/>
          <a:p>
            <a:pPr eaLnBrk="1" hangingPunct="1"/>
            <a:r>
              <a:rPr lang="ru-RU" altLang="ru-RU" sz="1800" b="1" dirty="0">
                <a:solidFill>
                  <a:schemeClr val="bg1"/>
                </a:solidFill>
                <a:latin typeface="TimesET" pitchFamily="2" charset="0"/>
                <a:cs typeface="Arial" panose="020B0604020202020204" pitchFamily="34" charset="0"/>
              </a:rPr>
              <a:t>Основные параметры исполнения Красноармейского района                    </a:t>
            </a:r>
            <a:br>
              <a:rPr lang="ru-RU" altLang="ru-RU" sz="1800" b="1" dirty="0">
                <a:solidFill>
                  <a:schemeClr val="bg1"/>
                </a:solidFill>
                <a:latin typeface="TimesET" pitchFamily="2" charset="0"/>
                <a:cs typeface="Arial" panose="020B0604020202020204" pitchFamily="34" charset="0"/>
              </a:rPr>
            </a:br>
            <a:r>
              <a:rPr lang="ru-RU" altLang="ru-RU" sz="1800" b="1" dirty="0">
                <a:solidFill>
                  <a:schemeClr val="bg1"/>
                </a:solidFill>
                <a:latin typeface="TimesET" pitchFamily="2" charset="0"/>
                <a:cs typeface="Arial" panose="020B0604020202020204" pitchFamily="34" charset="0"/>
              </a:rPr>
              <a:t>Чувашской Республики </a:t>
            </a:r>
            <a:endParaRPr lang="ru-RU" altLang="ru-RU" sz="1800" dirty="0">
              <a:solidFill>
                <a:schemeClr val="bg1"/>
              </a:solidFill>
              <a:latin typeface="TimesET" pitchFamily="2" charset="0"/>
            </a:endParaRPr>
          </a:p>
        </p:txBody>
      </p:sp>
      <p:sp>
        <p:nvSpPr>
          <p:cNvPr id="16388" name="TextBox 1">
            <a:extLst>
              <a:ext uri="{FF2B5EF4-FFF2-40B4-BE49-F238E27FC236}">
                <a16:creationId xmlns:a16="http://schemas.microsoft.com/office/drawing/2014/main" id="{04C79ED7-A824-4A63-9B2E-9C6DCAD6E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1138" y="677863"/>
            <a:ext cx="12954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300" b="1" dirty="0" err="1">
                <a:solidFill>
                  <a:prstClr val="white"/>
                </a:solidFill>
                <a:latin typeface="TimesET" pitchFamily="2" charset="0"/>
                <a:cs typeface="Arial" panose="020B0604020202020204" pitchFamily="34" charset="0"/>
              </a:rPr>
              <a:t>тыс</a:t>
            </a:r>
            <a:r>
              <a:rPr kumimoji="0" lang="ru-RU" altLang="ru-RU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ET" pitchFamily="2" charset="0"/>
                <a:ea typeface="+mn-ea"/>
                <a:cs typeface="Arial" panose="020B0604020202020204" pitchFamily="34" charset="0"/>
              </a:rPr>
              <a:t>. рублей</a:t>
            </a:r>
          </a:p>
        </p:txBody>
      </p:sp>
      <p:sp>
        <p:nvSpPr>
          <p:cNvPr id="28" name="Скругленный прямоугольник 27">
            <a:extLst>
              <a:ext uri="{FF2B5EF4-FFF2-40B4-BE49-F238E27FC236}">
                <a16:creationId xmlns:a16="http://schemas.microsoft.com/office/drawing/2014/main" id="{15581CC1-05E8-41AC-B4B6-1325C50C8967}"/>
              </a:ext>
            </a:extLst>
          </p:cNvPr>
          <p:cNvSpPr/>
          <p:nvPr/>
        </p:nvSpPr>
        <p:spPr>
          <a:xfrm>
            <a:off x="4906806" y="1102519"/>
            <a:ext cx="2736850" cy="576262"/>
          </a:xfrm>
          <a:prstGeom prst="roundRect">
            <a:avLst/>
          </a:prstGeom>
          <a:solidFill>
            <a:srgbClr val="FFFF99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800" b="1" dirty="0">
                <a:solidFill>
                  <a:srgbClr val="7030A0"/>
                </a:solidFill>
                <a:latin typeface="Calibri"/>
              </a:rPr>
              <a:t>за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2022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г.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401" name="Номер слайда 2">
            <a:extLst>
              <a:ext uri="{FF2B5EF4-FFF2-40B4-BE49-F238E27FC236}">
                <a16:creationId xmlns:a16="http://schemas.microsoft.com/office/drawing/2014/main" id="{128F882B-8237-4725-995D-68D36A964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8478838" y="6519863"/>
            <a:ext cx="917698" cy="3381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6" name="Скругленный прямоугольник 45">
            <a:extLst>
              <a:ext uri="{FF2B5EF4-FFF2-40B4-BE49-F238E27FC236}">
                <a16:creationId xmlns:a16="http://schemas.microsoft.com/office/drawing/2014/main" id="{AA0DECDE-5D27-4948-AE99-5BA766BBC7CD}"/>
              </a:ext>
            </a:extLst>
          </p:cNvPr>
          <p:cNvSpPr/>
          <p:nvPr/>
        </p:nvSpPr>
        <p:spPr>
          <a:xfrm>
            <a:off x="1619250" y="5857875"/>
            <a:ext cx="6445250" cy="500063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Плановый дефицит Красноармейского района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sng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44813,4 </a:t>
            </a:r>
            <a:r>
              <a:rPr kumimoji="0" lang="ru-RU" sz="1600" b="1" i="0" u="sng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тыс. руб.</a:t>
            </a:r>
          </a:p>
        </p:txBody>
      </p:sp>
      <p:sp>
        <p:nvSpPr>
          <p:cNvPr id="47" name="Скругленный прямоугольник 46">
            <a:extLst>
              <a:ext uri="{FF2B5EF4-FFF2-40B4-BE49-F238E27FC236}">
                <a16:creationId xmlns:a16="http://schemas.microsoft.com/office/drawing/2014/main" id="{BD36196B-7687-4D15-83C4-2D20B0B4D14C}"/>
              </a:ext>
            </a:extLst>
          </p:cNvPr>
          <p:cNvSpPr/>
          <p:nvPr/>
        </p:nvSpPr>
        <p:spPr>
          <a:xfrm>
            <a:off x="603250" y="1084263"/>
            <a:ext cx="2735263" cy="576262"/>
          </a:xfrm>
          <a:prstGeom prst="roundRect">
            <a:avLst/>
          </a:prstGeom>
          <a:solidFill>
            <a:srgbClr val="FFFF99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800" b="1" dirty="0">
                <a:solidFill>
                  <a:srgbClr val="7030A0"/>
                </a:solidFill>
                <a:latin typeface="Calibri"/>
              </a:rPr>
              <a:t>за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2021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г.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id="{3B025E8C-72FB-4512-8FCF-07E5518D074F}"/>
              </a:ext>
            </a:extLst>
          </p:cNvPr>
          <p:cNvCxnSpPr/>
          <p:nvPr/>
        </p:nvCxnSpPr>
        <p:spPr>
          <a:xfrm>
            <a:off x="7993063" y="1800225"/>
            <a:ext cx="0" cy="356870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id="{5E741212-AC0B-4FDA-8A9E-860E31593FC0}"/>
              </a:ext>
            </a:extLst>
          </p:cNvPr>
          <p:cNvCxnSpPr/>
          <p:nvPr/>
        </p:nvCxnSpPr>
        <p:spPr>
          <a:xfrm>
            <a:off x="7885113" y="1855788"/>
            <a:ext cx="1066800" cy="1587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>
            <a:extLst>
              <a:ext uri="{FF2B5EF4-FFF2-40B4-BE49-F238E27FC236}">
                <a16:creationId xmlns:a16="http://schemas.microsoft.com/office/drawing/2014/main" id="{9B33AAC1-6C32-4B27-8C3A-17F081C7105C}"/>
              </a:ext>
            </a:extLst>
          </p:cNvPr>
          <p:cNvCxnSpPr/>
          <p:nvPr/>
        </p:nvCxnSpPr>
        <p:spPr>
          <a:xfrm>
            <a:off x="7885113" y="2465388"/>
            <a:ext cx="1079500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>
            <a:extLst>
              <a:ext uri="{FF2B5EF4-FFF2-40B4-BE49-F238E27FC236}">
                <a16:creationId xmlns:a16="http://schemas.microsoft.com/office/drawing/2014/main" id="{8EE648FB-CDC7-440C-BB9F-88D83F3124B9}"/>
              </a:ext>
            </a:extLst>
          </p:cNvPr>
          <p:cNvCxnSpPr/>
          <p:nvPr/>
        </p:nvCxnSpPr>
        <p:spPr>
          <a:xfrm>
            <a:off x="7885113" y="3189288"/>
            <a:ext cx="1079500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>
            <a:extLst>
              <a:ext uri="{FF2B5EF4-FFF2-40B4-BE49-F238E27FC236}">
                <a16:creationId xmlns:a16="http://schemas.microsoft.com/office/drawing/2014/main" id="{0898C03C-E597-413B-A894-08666D529697}"/>
              </a:ext>
            </a:extLst>
          </p:cNvPr>
          <p:cNvCxnSpPr/>
          <p:nvPr/>
        </p:nvCxnSpPr>
        <p:spPr>
          <a:xfrm>
            <a:off x="7885113" y="3910013"/>
            <a:ext cx="1079500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>
            <a:extLst>
              <a:ext uri="{FF2B5EF4-FFF2-40B4-BE49-F238E27FC236}">
                <a16:creationId xmlns:a16="http://schemas.microsoft.com/office/drawing/2014/main" id="{8BE44AF7-262E-450C-BAF6-8D79800C4C51}"/>
              </a:ext>
            </a:extLst>
          </p:cNvPr>
          <p:cNvCxnSpPr/>
          <p:nvPr/>
        </p:nvCxnSpPr>
        <p:spPr>
          <a:xfrm>
            <a:off x="7885113" y="4633913"/>
            <a:ext cx="1079500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11" name="TextBox 1">
            <a:extLst>
              <a:ext uri="{FF2B5EF4-FFF2-40B4-BE49-F238E27FC236}">
                <a16:creationId xmlns:a16="http://schemas.microsoft.com/office/drawing/2014/main" id="{4C2AD12D-086F-40F8-859B-A1853681B2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7525" y="1412875"/>
            <a:ext cx="92392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ET" pitchFamily="2" charset="0"/>
                <a:ea typeface="+mn-ea"/>
                <a:cs typeface="Arial" panose="020B0604020202020204" pitchFamily="34" charset="0"/>
              </a:rPr>
              <a:t>в % к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ET" pitchFamily="2" charset="0"/>
                <a:ea typeface="+mn-ea"/>
                <a:cs typeface="Arial" panose="020B0604020202020204" pitchFamily="34" charset="0"/>
              </a:rPr>
              <a:t>2021 году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ET" pitchFamily="2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412" name="TextBox 1">
            <a:extLst>
              <a:ext uri="{FF2B5EF4-FFF2-40B4-BE49-F238E27FC236}">
                <a16:creationId xmlns:a16="http://schemas.microsoft.com/office/drawing/2014/main" id="{AD4AC0E9-76B7-486B-AFE3-4BA634A146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4813" y="1971675"/>
            <a:ext cx="651643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ET" pitchFamily="2" charset="0"/>
                <a:ea typeface="+mn-ea"/>
                <a:cs typeface="Arial" panose="020B0604020202020204" pitchFamily="34" charset="0"/>
              </a:rPr>
              <a:t>103,3</a:t>
            </a:r>
            <a:r>
              <a:rPr kumimoji="0" lang="ru-RU" alt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ET" pitchFamily="2" charset="0"/>
                <a:ea typeface="+mn-ea"/>
                <a:cs typeface="Arial" panose="020B0604020202020204" pitchFamily="34" charset="0"/>
              </a:rPr>
              <a:t>%</a:t>
            </a:r>
            <a:endParaRPr kumimoji="0" lang="ru-RU" altLang="ru-RU" sz="1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ET" pitchFamily="2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413" name="TextBox 1">
            <a:extLst>
              <a:ext uri="{FF2B5EF4-FFF2-40B4-BE49-F238E27FC236}">
                <a16:creationId xmlns:a16="http://schemas.microsoft.com/office/drawing/2014/main" id="{CBAF1099-9EDA-48C4-A626-D6DDD5419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4814" y="2700338"/>
            <a:ext cx="651642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ET" pitchFamily="2" charset="0"/>
                <a:ea typeface="+mn-ea"/>
                <a:cs typeface="Arial" panose="020B0604020202020204" pitchFamily="34" charset="0"/>
              </a:rPr>
              <a:t>104,3</a:t>
            </a:r>
            <a:r>
              <a:rPr kumimoji="0" lang="ru-RU" alt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ET" pitchFamily="2" charset="0"/>
                <a:ea typeface="+mn-ea"/>
                <a:cs typeface="Arial" panose="020B0604020202020204" pitchFamily="34" charset="0"/>
              </a:rPr>
              <a:t>%</a:t>
            </a:r>
            <a:endParaRPr kumimoji="0" lang="ru-RU" altLang="ru-RU" sz="1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ET" pitchFamily="2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414" name="TextBox 1">
            <a:extLst>
              <a:ext uri="{FF2B5EF4-FFF2-40B4-BE49-F238E27FC236}">
                <a16:creationId xmlns:a16="http://schemas.microsoft.com/office/drawing/2014/main" id="{EDDCE7DD-5DC8-4FFF-9C01-2E20F9B02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0575" y="3400425"/>
            <a:ext cx="718889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ET" pitchFamily="2" charset="0"/>
                <a:ea typeface="+mn-ea"/>
                <a:cs typeface="Arial" panose="020B0604020202020204" pitchFamily="34" charset="0"/>
              </a:rPr>
              <a:t>99,9%</a:t>
            </a:r>
            <a:endParaRPr kumimoji="0" lang="ru-RU" altLang="ru-RU" sz="1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ET" pitchFamily="2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415" name="TextBox 1">
            <a:extLst>
              <a:ext uri="{FF2B5EF4-FFF2-40B4-BE49-F238E27FC236}">
                <a16:creationId xmlns:a16="http://schemas.microsoft.com/office/drawing/2014/main" id="{09A86CD3-BF2B-463F-9D2E-386BC70711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0839" y="4110036"/>
            <a:ext cx="717625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ET" pitchFamily="2" charset="0"/>
                <a:ea typeface="+mn-ea"/>
                <a:cs typeface="Arial" panose="020B0604020202020204" pitchFamily="34" charset="0"/>
              </a:rPr>
              <a:t>106,4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ET" pitchFamily="2" charset="0"/>
                <a:ea typeface="+mn-ea"/>
                <a:cs typeface="Arial" panose="020B0604020202020204" pitchFamily="34" charset="0"/>
              </a:rPr>
              <a:t>%</a:t>
            </a:r>
            <a:endParaRPr kumimoji="0" lang="ru-RU" altLang="ru-RU" sz="1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ET" pitchFamily="2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ET" pitchFamily="2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0" name="Скругленный прямоугольник 59">
            <a:extLst>
              <a:ext uri="{FF2B5EF4-FFF2-40B4-BE49-F238E27FC236}">
                <a16:creationId xmlns:a16="http://schemas.microsoft.com/office/drawing/2014/main" id="{7CC346B4-1FA5-44C0-BBE6-B1EF64C2B0A7}"/>
              </a:ext>
            </a:extLst>
          </p:cNvPr>
          <p:cNvSpPr/>
          <p:nvPr/>
        </p:nvSpPr>
        <p:spPr>
          <a:xfrm>
            <a:off x="506413" y="4911725"/>
            <a:ext cx="1112837" cy="389483"/>
          </a:xfrm>
          <a:prstGeom prst="roundRect">
            <a:avLst/>
          </a:prstGeom>
          <a:solidFill>
            <a:srgbClr val="CCFF6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 smtClean="0">
                <a:solidFill>
                  <a:prstClr val="black"/>
                </a:solidFill>
                <a:latin typeface="TimesET" pitchFamily="2" charset="0"/>
              </a:rPr>
              <a:t>Дефицит, профицит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ET" pitchFamily="2" charset="0"/>
              <a:ea typeface="+mn-ea"/>
              <a:cs typeface="+mn-cs"/>
            </a:endParaRPr>
          </a:p>
        </p:txBody>
      </p:sp>
      <p:sp>
        <p:nvSpPr>
          <p:cNvPr id="43" name="Скругленный прямоугольник 42">
            <a:extLst>
              <a:ext uri="{FF2B5EF4-FFF2-40B4-BE49-F238E27FC236}">
                <a16:creationId xmlns:a16="http://schemas.microsoft.com/office/drawing/2014/main" id="{7A90B472-5A44-440B-BD2E-71C359F83E2A}"/>
              </a:ext>
            </a:extLst>
          </p:cNvPr>
          <p:cNvSpPr/>
          <p:nvPr/>
        </p:nvSpPr>
        <p:spPr>
          <a:xfrm>
            <a:off x="4201499" y="4694041"/>
            <a:ext cx="1169975" cy="360039"/>
          </a:xfrm>
          <a:prstGeom prst="roundRect">
            <a:avLst>
              <a:gd name="adj" fmla="val 50000"/>
            </a:avLst>
          </a:prstGeom>
          <a:solidFill>
            <a:srgbClr val="CCFF6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ET" pitchFamily="2" charset="0"/>
                <a:ea typeface="+mn-ea"/>
                <a:cs typeface="+mn-cs"/>
              </a:rPr>
              <a:t>Профицит</a:t>
            </a:r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BA1E2A94-57EF-4E1D-B19E-97122EB32E5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720725" cy="925308"/>
          </a:xfrm>
          <a:prstGeom prst="rect">
            <a:avLst/>
          </a:prstGeom>
        </p:spPr>
      </p:pic>
      <p:graphicFrame>
        <p:nvGraphicFramePr>
          <p:cNvPr id="26" name="Диаграмма 15">
            <a:extLst>
              <a:ext uri="{FF2B5EF4-FFF2-40B4-BE49-F238E27FC236}">
                <a16:creationId xmlns:a16="http://schemas.microsoft.com/office/drawing/2014/main" id="{5440BA1E-FBF0-4114-B782-8448DBC6B4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9245317"/>
              </p:ext>
            </p:extLst>
          </p:nvPr>
        </p:nvGraphicFramePr>
        <p:xfrm>
          <a:off x="3769364" y="1568212"/>
          <a:ext cx="3711887" cy="4080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34462" y="1049216"/>
            <a:ext cx="8686800" cy="319456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1569" b="1" dirty="0">
                <a:solidFill>
                  <a:schemeClr val="accent2"/>
                </a:solidFill>
                <a:latin typeface="Bookman Old Style" pitchFamily="18" charset="0"/>
              </a:rPr>
              <a:t>Основные параметры </a:t>
            </a:r>
            <a:r>
              <a:rPr lang="ru-RU" sz="1569" b="1" dirty="0" smtClean="0">
                <a:solidFill>
                  <a:schemeClr val="accent2"/>
                </a:solidFill>
                <a:latin typeface="Bookman Old Style" pitchFamily="18" charset="0"/>
              </a:rPr>
              <a:t>бюджета Красноармейского муниципального округа за 2021-2022 </a:t>
            </a:r>
            <a:r>
              <a:rPr lang="ru-RU" sz="1569" b="1" dirty="0">
                <a:solidFill>
                  <a:schemeClr val="accent2"/>
                </a:solidFill>
                <a:latin typeface="Bookman Old Style" pitchFamily="18" charset="0"/>
              </a:rPr>
              <a:t>годы</a:t>
            </a:r>
          </a:p>
        </p:txBody>
      </p:sp>
      <p:graphicFrame>
        <p:nvGraphicFramePr>
          <p:cNvPr id="28173" name="Group 257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595943150"/>
              </p:ext>
            </p:extLst>
          </p:nvPr>
        </p:nvGraphicFramePr>
        <p:xfrm>
          <a:off x="410309" y="1529867"/>
          <a:ext cx="8299940" cy="4027455"/>
        </p:xfrm>
        <a:graphic>
          <a:graphicData uri="http://schemas.openxmlformats.org/drawingml/2006/table">
            <a:tbl>
              <a:tblPr/>
              <a:tblGrid>
                <a:gridCol w="2649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95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66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63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09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902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2102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Исполнено 2021</a:t>
                      </a: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2022 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от плана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2022/2021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Увеличение, уменьшение 2022 к 2022 тыс. руб.</a:t>
                      </a:r>
                      <a:r>
                        <a:rPr lang="ru-RU" sz="13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56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- всего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541955,5</a:t>
                      </a: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553865,9</a:t>
                      </a: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559721,3</a:t>
                      </a: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101,1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103,3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17765,8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56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29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налоговые доходы</a:t>
                      </a: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115531,1</a:t>
                      </a: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122457,4</a:t>
                      </a: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127663,8</a:t>
                      </a: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104,3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103,3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12132,7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956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неналоговые доходы</a:t>
                      </a: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16549,0</a:t>
                      </a: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20245,8</a:t>
                      </a: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22581,2</a:t>
                      </a: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111,5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136,5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6032,2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88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безвозмездные поступления</a:t>
                      </a: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409875,4</a:t>
                      </a: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411162,7</a:t>
                      </a: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409476,3</a:t>
                      </a: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-399,1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56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3077" marR="83077" marT="16615" marB="1661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3077" marR="83077" marT="16615" marB="1661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3077" marR="83077" marT="16615" marB="1661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83077" marR="83077" marT="16615" marB="1661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83077" marR="83077" marT="16615" marB="1661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83077" marR="83077" marT="16615" marB="1661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488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 - всего,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499246,1</a:t>
                      </a: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598679,3</a:t>
                      </a: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531423,5</a:t>
                      </a: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101,1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101,9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17765,8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956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3077" marR="83077" marT="16615" marB="1661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3077" marR="83077" marT="16615" marB="1661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3077" marR="83077" marT="16615" marB="1661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83077" marR="83077" marT="16615" marB="1661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83077" marR="83077" marT="16615" marB="1661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83077" marR="83077" marT="16615" marB="1661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956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(-), профицит(+)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-42709,4</a:t>
                      </a: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44813,4</a:t>
                      </a: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-28297,8</a:t>
                      </a: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956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3077" marR="83077" marT="16615" marB="16615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3077" marR="83077" marT="16615" marB="1661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3077" marR="83077" marT="16615" marB="1661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3077" marR="83077" marT="16615" marB="1661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700"/>
                    </a:p>
                  </a:txBody>
                  <a:tcPr marL="83077" marR="83077" marT="16615" marB="1661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3077" marR="83077" marT="16615" marB="1661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3077" marR="83077" marT="16615" marB="1661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7410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fld id="{12D9BA23-94B2-480D-B8D6-5D2190B9305E}" type="slidenum">
              <a:rPr lang="ru-RU">
                <a:latin typeface="Times New Roman" pitchFamily="18" charset="0"/>
              </a:rPr>
              <a:pPr defTabSz="844083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>
              <a:latin typeface="Times New Roman" pitchFamily="18" charset="0"/>
            </a:endParaRPr>
          </a:p>
        </p:txBody>
      </p:sp>
      <p:sp>
        <p:nvSpPr>
          <p:cNvPr id="27681" name="Rectangle 2081"/>
          <p:cNvSpPr>
            <a:spLocks noChangeArrowheads="1"/>
          </p:cNvSpPr>
          <p:nvPr/>
        </p:nvSpPr>
        <p:spPr bwMode="auto">
          <a:xfrm>
            <a:off x="7885236" y="902676"/>
            <a:ext cx="719212" cy="726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bIns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1108" b="1" dirty="0" err="1">
                <a:solidFill>
                  <a:srgbClr val="438086"/>
                </a:solidFill>
                <a:latin typeface="Times New Roman" pitchFamily="18" charset="0"/>
              </a:rPr>
              <a:t>тыс.руб</a:t>
            </a:r>
            <a:r>
              <a:rPr lang="ru-RU" sz="1108" b="1" dirty="0">
                <a:solidFill>
                  <a:srgbClr val="438086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27690" name="Line 2090"/>
          <p:cNvSpPr>
            <a:spLocks noChangeShapeType="1"/>
          </p:cNvSpPr>
          <p:nvPr/>
        </p:nvSpPr>
        <p:spPr bwMode="auto">
          <a:xfrm>
            <a:off x="323852" y="902677"/>
            <a:ext cx="8496300" cy="0"/>
          </a:xfrm>
          <a:prstGeom prst="line">
            <a:avLst/>
          </a:prstGeom>
          <a:noFill/>
          <a:ln w="47625" cmpd="dbl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lang="ru-RU" sz="1662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022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7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8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7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27681" grpId="0" autoUpdateAnimBg="0"/>
      <p:bldP spid="2769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" name="Объект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5439359"/>
              </p:ext>
            </p:extLst>
          </p:nvPr>
        </p:nvGraphicFramePr>
        <p:xfrm>
          <a:off x="971600" y="1462410"/>
          <a:ext cx="7135188" cy="4486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" name="TextBox 1"/>
          <p:cNvSpPr txBox="1"/>
          <p:nvPr/>
        </p:nvSpPr>
        <p:spPr>
          <a:xfrm>
            <a:off x="2526607" y="1961094"/>
            <a:ext cx="1181297" cy="219642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1015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541955,5</a:t>
            </a:r>
            <a:endParaRPr lang="ru-RU" sz="1015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1"/>
          <p:cNvSpPr txBox="1"/>
          <p:nvPr/>
        </p:nvSpPr>
        <p:spPr>
          <a:xfrm flipH="1">
            <a:off x="5652120" y="2045677"/>
            <a:ext cx="936104" cy="219642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>
            <a:defPPr>
              <a:defRPr lang="ru-RU"/>
            </a:defPPr>
            <a:lvl1pPr marL="0" indent="0" algn="ctr">
              <a:defRPr sz="1100" b="1">
                <a:solidFill>
                  <a:prstClr val="black"/>
                </a:solidFill>
                <a:latin typeface="TimesET" pitchFamily="2" charset="0"/>
              </a:defRPr>
            </a:lvl1pPr>
            <a:lvl2pPr indent="0">
              <a:defRPr sz="1100">
                <a:solidFill>
                  <a:schemeClr val="lt1"/>
                </a:solidFill>
              </a:defRPr>
            </a:lvl2pPr>
            <a:lvl3pPr indent="0">
              <a:defRPr sz="1100">
                <a:solidFill>
                  <a:schemeClr val="lt1"/>
                </a:solidFill>
              </a:defRPr>
            </a:lvl3pPr>
            <a:lvl4pPr indent="0">
              <a:defRPr sz="1100">
                <a:solidFill>
                  <a:schemeClr val="lt1"/>
                </a:solidFill>
              </a:defRPr>
            </a:lvl4pPr>
            <a:lvl5pPr indent="0">
              <a:defRPr sz="1100">
                <a:solidFill>
                  <a:schemeClr val="lt1"/>
                </a:solidFill>
              </a:defRPr>
            </a:lvl5pPr>
            <a:lvl6pPr indent="0">
              <a:defRPr sz="1100">
                <a:solidFill>
                  <a:schemeClr val="lt1"/>
                </a:solidFill>
              </a:defRPr>
            </a:lvl6pPr>
            <a:lvl7pPr indent="0">
              <a:defRPr sz="1100">
                <a:solidFill>
                  <a:schemeClr val="lt1"/>
                </a:solidFill>
              </a:defRPr>
            </a:lvl7pPr>
            <a:lvl8pPr indent="0">
              <a:defRPr sz="1100">
                <a:solidFill>
                  <a:schemeClr val="lt1"/>
                </a:solidFill>
              </a:defRPr>
            </a:lvl8pPr>
            <a:lvl9pPr indent="0">
              <a:defRPr sz="1100">
                <a:solidFill>
                  <a:schemeClr val="lt1"/>
                </a:solidFill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10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559721,3</a:t>
            </a:r>
            <a:endParaRPr lang="ru-RU" sz="101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1925415516"/>
              </p:ext>
            </p:extLst>
          </p:nvPr>
        </p:nvGraphicFramePr>
        <p:xfrm>
          <a:off x="4465703" y="650821"/>
          <a:ext cx="4245041" cy="4453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8" name="TextBox 1"/>
          <p:cNvSpPr txBox="1"/>
          <p:nvPr/>
        </p:nvSpPr>
        <p:spPr>
          <a:xfrm>
            <a:off x="4211960" y="2265318"/>
            <a:ext cx="703044" cy="227577"/>
          </a:xfrm>
          <a:prstGeom prst="rect">
            <a:avLst/>
          </a:prstGeom>
          <a:solidFill>
            <a:schemeClr val="bg1">
              <a:alpha val="0"/>
            </a:schemeClr>
          </a:solidFill>
          <a:effectLst>
            <a:softEdge rad="31750"/>
          </a:effectLst>
        </p:spPr>
        <p:txBody>
          <a:bodyPr wrap="square" lIns="0" tIns="0" rIns="0" bIns="0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>
                <a:solidFill>
                  <a:srgbClr val="4674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ru-RU" sz="1200" b="1" dirty="0" smtClean="0">
                <a:solidFill>
                  <a:srgbClr val="4674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17765,8</a:t>
            </a:r>
            <a:endParaRPr lang="ru-RU" sz="1200" b="1" dirty="0">
              <a:solidFill>
                <a:srgbClr val="46740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1"/>
          <p:cNvSpPr txBox="1"/>
          <p:nvPr/>
        </p:nvSpPr>
        <p:spPr>
          <a:xfrm rot="20633340">
            <a:off x="4121872" y="2830263"/>
            <a:ext cx="604612" cy="67124"/>
          </a:xfrm>
          <a:prstGeom prst="rect">
            <a:avLst/>
          </a:prstGeom>
          <a:solidFill>
            <a:schemeClr val="bg1">
              <a:alpha val="0"/>
            </a:schemeClr>
          </a:solidFill>
          <a:effectLst>
            <a:softEdge rad="31750"/>
          </a:effectLst>
        </p:spPr>
        <p:txBody>
          <a:bodyPr wrap="square" lIns="0" tIns="0" rIns="0" bIns="0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1108" b="1" dirty="0">
                <a:solidFill>
                  <a:srgbClr val="4674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ru-RU" sz="1050" b="1" dirty="0" smtClean="0">
                <a:solidFill>
                  <a:srgbClr val="4674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18164,9</a:t>
            </a:r>
            <a:r>
              <a:rPr lang="ru-RU" sz="1108" b="1" dirty="0" smtClean="0">
                <a:solidFill>
                  <a:srgbClr val="4674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108" b="1" dirty="0">
              <a:solidFill>
                <a:srgbClr val="46740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1"/>
          <p:cNvSpPr txBox="1"/>
          <p:nvPr/>
        </p:nvSpPr>
        <p:spPr>
          <a:xfrm rot="20529612">
            <a:off x="4228862" y="3127064"/>
            <a:ext cx="669239" cy="215383"/>
          </a:xfrm>
          <a:prstGeom prst="rect">
            <a:avLst/>
          </a:prstGeom>
          <a:solidFill>
            <a:schemeClr val="bg1">
              <a:alpha val="0"/>
            </a:schemeClr>
          </a:solidFill>
          <a:effectLst>
            <a:softEdge rad="31750"/>
          </a:effectLst>
        </p:spPr>
        <p:txBody>
          <a:bodyPr wrap="square" lIns="0" tIns="0" rIns="0" bIns="0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1108" b="1" dirty="0">
                <a:solidFill>
                  <a:srgbClr val="4674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ru-RU" sz="1108" b="1" dirty="0" smtClean="0">
                <a:solidFill>
                  <a:srgbClr val="4674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13,8%</a:t>
            </a:r>
            <a:endParaRPr lang="ru-RU" sz="1108" b="1" dirty="0">
              <a:solidFill>
                <a:srgbClr val="46740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"/>
          <p:cNvSpPr txBox="1"/>
          <p:nvPr/>
        </p:nvSpPr>
        <p:spPr>
          <a:xfrm rot="20928214">
            <a:off x="1803671" y="4510403"/>
            <a:ext cx="680336" cy="212165"/>
          </a:xfrm>
          <a:prstGeom prst="rect">
            <a:avLst/>
          </a:prstGeom>
          <a:solidFill>
            <a:schemeClr val="bg1">
              <a:alpha val="0"/>
            </a:schemeClr>
          </a:solidFill>
          <a:effectLst>
            <a:softEdge rad="31750"/>
          </a:effectLst>
        </p:spPr>
        <p:txBody>
          <a:bodyPr wrap="square" lIns="0" tIns="0" rIns="0" bIns="0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1108" b="1" dirty="0" smtClean="0">
                <a:solidFill>
                  <a:srgbClr val="4674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-- 399,1</a:t>
            </a:r>
            <a:endParaRPr lang="ru-RU" sz="1108" b="1" dirty="0">
              <a:solidFill>
                <a:srgbClr val="46740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"/>
          <p:cNvSpPr txBox="1"/>
          <p:nvPr/>
        </p:nvSpPr>
        <p:spPr>
          <a:xfrm rot="20928214">
            <a:off x="1959786" y="4736550"/>
            <a:ext cx="680336" cy="212165"/>
          </a:xfrm>
          <a:prstGeom prst="rect">
            <a:avLst/>
          </a:prstGeom>
          <a:solidFill>
            <a:schemeClr val="bg1">
              <a:alpha val="0"/>
            </a:schemeClr>
          </a:solidFill>
          <a:effectLst>
            <a:softEdge rad="31750"/>
          </a:effectLst>
        </p:spPr>
        <p:txBody>
          <a:bodyPr wrap="square" lIns="0" tIns="0" rIns="0" bIns="0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1108" b="1" dirty="0" smtClean="0">
                <a:solidFill>
                  <a:srgbClr val="4674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- 0,1%</a:t>
            </a:r>
            <a:endParaRPr lang="ru-RU" sz="1108" b="1" dirty="0">
              <a:solidFill>
                <a:srgbClr val="46740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259728" y="437900"/>
            <a:ext cx="7768656" cy="409533"/>
          </a:xfrm>
          <a:prstGeom prst="rect">
            <a:avLst/>
          </a:prstGeom>
          <a:effectLst/>
        </p:spPr>
        <p:txBody>
          <a:bodyPr vert="horz" lIns="84406" tIns="42203" rIns="84406" bIns="42203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 defTabSz="844083">
              <a:buClr>
                <a:srgbClr val="5C92B5">
                  <a:lumMod val="75000"/>
                </a:srgbClr>
              </a:buClr>
              <a:buNone/>
            </a:pPr>
            <a:r>
              <a:rPr lang="ru-RU" sz="1846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 </a:t>
            </a:r>
            <a:r>
              <a:rPr lang="ru-RU" sz="1846" dirty="0" smtClean="0">
                <a:solidFill>
                  <a:prstClr val="black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Красноармейского муниципального округа </a:t>
            </a:r>
            <a:r>
              <a:rPr lang="ru-RU" sz="1846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Чувашской Республики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1"/>
          <p:cNvSpPr txBox="1">
            <a:spLocks noChangeArrowheads="1"/>
          </p:cNvSpPr>
          <p:nvPr/>
        </p:nvSpPr>
        <p:spPr bwMode="auto">
          <a:xfrm>
            <a:off x="8106788" y="1575807"/>
            <a:ext cx="936922" cy="10272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defTabSz="844083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108" b="1" dirty="0">
                <a:solidFill>
                  <a:srgbClr val="53548A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fld id="{8135DCAC-F131-4C56-82C1-BB591457AF70}" type="slidenum">
              <a:rPr lang="ru-RU">
                <a:latin typeface="Times New Roman" pitchFamily="18" charset="0"/>
              </a:rPr>
              <a:pPr defTabSz="844083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dirty="0">
              <a:latin typeface="Times New Roman" pitchFamily="18" charset="0"/>
            </a:endParaRPr>
          </a:p>
        </p:txBody>
      </p:sp>
      <p:sp>
        <p:nvSpPr>
          <p:cNvPr id="22" name="Скругленная прямоугольная выноска 21"/>
          <p:cNvSpPr/>
          <p:nvPr/>
        </p:nvSpPr>
        <p:spPr>
          <a:xfrm>
            <a:off x="4705298" y="5949280"/>
            <a:ext cx="3179070" cy="625697"/>
          </a:xfrm>
          <a:prstGeom prst="wedgeRoundRectCallout">
            <a:avLst>
              <a:gd name="adj1" fmla="val -85653"/>
              <a:gd name="adj2" fmla="val -64665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1292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Обеспечивается темп роста собственных доходов</a:t>
            </a:r>
          </a:p>
        </p:txBody>
      </p:sp>
    </p:spTree>
    <p:extLst>
      <p:ext uri="{BB962C8B-B14F-4D97-AF65-F5344CB8AC3E}">
        <p14:creationId xmlns:p14="http://schemas.microsoft.com/office/powerpoint/2010/main" val="52856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AA0A1B-5D5B-4950-9927-989229AB5142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66675" y="908720"/>
            <a:ext cx="8404225" cy="0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79513" y="24984"/>
            <a:ext cx="7707514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7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Структура налоговых и неналоговых доходов бюджета Красноармейского </a:t>
            </a:r>
            <a:r>
              <a:rPr lang="ru-RU" sz="1700" b="1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муниципального округа за 2022 </a:t>
            </a:r>
            <a:r>
              <a:rPr lang="ru-RU" sz="17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год</a:t>
            </a:r>
          </a:p>
          <a:p>
            <a:endParaRPr lang="ru-RU" sz="1700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705330412"/>
              </p:ext>
            </p:extLst>
          </p:nvPr>
        </p:nvGraphicFramePr>
        <p:xfrm>
          <a:off x="251520" y="1385146"/>
          <a:ext cx="424847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859418307"/>
              </p:ext>
            </p:extLst>
          </p:nvPr>
        </p:nvGraphicFramePr>
        <p:xfrm>
          <a:off x="4499992" y="1229334"/>
          <a:ext cx="4436244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Блок-схема: ссылка на другую страницу 7"/>
          <p:cNvSpPr/>
          <p:nvPr/>
        </p:nvSpPr>
        <p:spPr>
          <a:xfrm>
            <a:off x="3779902" y="1069908"/>
            <a:ext cx="1944216" cy="828672"/>
          </a:xfrm>
          <a:prstGeom prst="flowChartOffpageConnector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+11551,2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тыс.руб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+12,2 %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708876" y="5175986"/>
            <a:ext cx="397656" cy="1800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708876" y="5486466"/>
            <a:ext cx="397656" cy="1800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708876" y="5819206"/>
            <a:ext cx="397656" cy="1800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708876" y="6112090"/>
            <a:ext cx="397656" cy="1800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2131480" y="5158274"/>
            <a:ext cx="3888432" cy="215444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Налог на доходы физических  лиц - </a:t>
            </a:r>
            <a:r>
              <a:rPr lang="ru-RU" sz="1000" b="1" dirty="0">
                <a:solidFill>
                  <a:schemeClr val="accent2">
                    <a:lumMod val="75000"/>
                  </a:schemeClr>
                </a:solidFill>
              </a:rPr>
              <a:t>83390,4 тыс. руб.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75148" y="5486466"/>
            <a:ext cx="3888432" cy="215444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Налог на совокупный доход – </a:t>
            </a:r>
            <a:r>
              <a:rPr lang="ru-RU" sz="1000" b="1" dirty="0">
                <a:solidFill>
                  <a:schemeClr val="accent2">
                    <a:lumMod val="75000"/>
                  </a:schemeClr>
                </a:solidFill>
              </a:rPr>
              <a:t>9302,1 тыс. руб.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175148" y="5801494"/>
            <a:ext cx="3888432" cy="215444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Налог на имущество – </a:t>
            </a:r>
            <a:r>
              <a:rPr lang="ru-RU" sz="1000" b="1" dirty="0">
                <a:solidFill>
                  <a:schemeClr val="accent2">
                    <a:lumMod val="75000"/>
                  </a:schemeClr>
                </a:solidFill>
              </a:rPr>
              <a:t>1358,0 тыс. руб.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75148" y="6082128"/>
            <a:ext cx="3888432" cy="215444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ru-RU" sz="1200" b="1" dirty="0">
                <a:solidFill>
                  <a:schemeClr val="accent2">
                    <a:lumMod val="75000"/>
                  </a:schemeClr>
                </a:solidFill>
              </a:rPr>
              <a:t>Доходы от использования имущества 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– </a:t>
            </a:r>
            <a:r>
              <a:rPr lang="ru-RU" sz="1000" b="1" dirty="0">
                <a:solidFill>
                  <a:schemeClr val="accent2">
                    <a:lumMod val="75000"/>
                  </a:schemeClr>
                </a:solidFill>
              </a:rPr>
              <a:t>4708,9 тыс. руб.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716696" y="6389924"/>
            <a:ext cx="397656" cy="1800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2175148" y="6372212"/>
            <a:ext cx="3888432" cy="215444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Прочие доходы – 7808,3 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819112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18531" y="591318"/>
            <a:ext cx="8229600" cy="518746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2215" b="1" dirty="0">
                <a:solidFill>
                  <a:schemeClr val="accent2"/>
                </a:solidFill>
                <a:latin typeface="Bookman Old Style" pitchFamily="18" charset="0"/>
              </a:rPr>
              <a:t>Безвозмездные поступления </a:t>
            </a:r>
            <a:r>
              <a:rPr lang="ru-RU" sz="2215" b="1" dirty="0" smtClean="0">
                <a:solidFill>
                  <a:schemeClr val="accent2"/>
                </a:solidFill>
                <a:latin typeface="Bookman Old Style" pitchFamily="18" charset="0"/>
              </a:rPr>
              <a:t>409476,3</a:t>
            </a:r>
            <a:r>
              <a:rPr lang="en-US" sz="2215" b="1" dirty="0" smtClean="0">
                <a:solidFill>
                  <a:schemeClr val="accent2"/>
                </a:solidFill>
                <a:latin typeface="Bookman Old Style" pitchFamily="18" charset="0"/>
              </a:rPr>
              <a:t> </a:t>
            </a:r>
            <a:r>
              <a:rPr lang="ru-RU" sz="2215" b="1" dirty="0">
                <a:solidFill>
                  <a:schemeClr val="accent2"/>
                </a:solidFill>
                <a:latin typeface="Bookman Old Style" pitchFamily="18" charset="0"/>
              </a:rPr>
              <a:t>тыс. руб.</a:t>
            </a:r>
            <a:r>
              <a:rPr lang="ru-RU" dirty="0"/>
              <a:t> </a:t>
            </a:r>
          </a:p>
        </p:txBody>
      </p:sp>
      <p:graphicFrame>
        <p:nvGraphicFramePr>
          <p:cNvPr id="6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682449"/>
              </p:ext>
            </p:extLst>
          </p:nvPr>
        </p:nvGraphicFramePr>
        <p:xfrm>
          <a:off x="2" y="906264"/>
          <a:ext cx="9270023" cy="61627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55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fld id="{72A1E129-D50E-44D7-AE8C-DCE97E5902CF}" type="slidenum">
              <a:rPr lang="ru-RU">
                <a:latin typeface="Times New Roman" pitchFamily="18" charset="0"/>
              </a:rPr>
              <a:pPr defTabSz="844083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>
              <a:latin typeface="Times New Roman" pitchFamily="18" charset="0"/>
            </a:endParaRPr>
          </a:p>
        </p:txBody>
      </p:sp>
      <p:sp>
        <p:nvSpPr>
          <p:cNvPr id="46086" name="Line 6"/>
          <p:cNvSpPr>
            <a:spLocks noChangeShapeType="1"/>
          </p:cNvSpPr>
          <p:nvPr/>
        </p:nvSpPr>
        <p:spPr bwMode="auto">
          <a:xfrm>
            <a:off x="289753" y="1169289"/>
            <a:ext cx="8496300" cy="0"/>
          </a:xfrm>
          <a:prstGeom prst="line">
            <a:avLst/>
          </a:prstGeom>
          <a:noFill/>
          <a:ln w="47625" cmpd="dbl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lang="ru-RU" sz="1662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814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Graphic spid="6" grpId="0">
        <p:bldAsOne/>
      </p:bldGraphic>
      <p:bldP spid="4608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2A3511-B976-49F0-8E60-AA208C98A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013" y="115889"/>
            <a:ext cx="7570787" cy="784664"/>
          </a:xfrm>
        </p:spPr>
        <p:txBody>
          <a:bodyPr/>
          <a:lstStyle/>
          <a:p>
            <a:pPr>
              <a:defRPr/>
            </a:pPr>
            <a:r>
              <a:rPr lang="x-none" sz="1900" dirty="0"/>
              <a:t>Структура без</a:t>
            </a:r>
            <a:r>
              <a:rPr lang="ru-RU" sz="1900" dirty="0"/>
              <a:t>воз</a:t>
            </a:r>
            <a:r>
              <a:rPr lang="x-none" sz="1900" dirty="0"/>
              <a:t>мездных поступлений в бюджет </a:t>
            </a:r>
            <a:r>
              <a:rPr lang="ru-RU" sz="1900" dirty="0" smtClean="0"/>
              <a:t>Красноармейского муниципального округа Чувашской Республики </a:t>
            </a:r>
            <a:r>
              <a:rPr lang="x-none" sz="1900" dirty="0" smtClean="0"/>
              <a:t>в </a:t>
            </a:r>
            <a:r>
              <a:rPr lang="x-none" sz="1900" dirty="0"/>
              <a:t>20</a:t>
            </a:r>
            <a:r>
              <a:rPr lang="ru-RU" sz="1900" dirty="0" smtClean="0"/>
              <a:t>22</a:t>
            </a:r>
            <a:r>
              <a:rPr lang="x-none" sz="1900" dirty="0" smtClean="0"/>
              <a:t> </a:t>
            </a:r>
            <a:r>
              <a:rPr lang="x-none" sz="1900" dirty="0"/>
              <a:t>году </a:t>
            </a:r>
            <a:endParaRPr lang="ru-RU" sz="1900" dirty="0"/>
          </a:p>
        </p:txBody>
      </p:sp>
      <p:sp>
        <p:nvSpPr>
          <p:cNvPr id="14339" name="Номер слайда 2">
            <a:extLst>
              <a:ext uri="{FF2B5EF4-FFF2-40B4-BE49-F238E27FC236}">
                <a16:creationId xmlns:a16="http://schemas.microsoft.com/office/drawing/2014/main" id="{E6470444-0812-488C-9EB0-7A259939B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5364088" y="6309320"/>
            <a:ext cx="10541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 dirty="0">
              <a:ln>
                <a:noFill/>
              </a:ln>
              <a:solidFill>
                <a:srgbClr val="A03202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872ACF40-AEEF-41AD-AF5C-D222058014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457555"/>
              </p:ext>
            </p:extLst>
          </p:nvPr>
        </p:nvGraphicFramePr>
        <p:xfrm>
          <a:off x="457200" y="1412876"/>
          <a:ext cx="8229600" cy="46804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793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0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75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62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62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006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Наименование доходов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81" marR="8681" marT="867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Утвержденные бюджетные назначения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81" marR="8681" marT="867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Фактическое поступление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81" marR="8681" marT="867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81" marR="8681" marT="867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Темп роста </a:t>
                      </a:r>
                      <a:r>
                        <a:rPr lang="ru-RU" sz="1100" u="none" strike="noStrike" dirty="0" smtClean="0">
                          <a:effectLst/>
                        </a:rPr>
                        <a:t>2022/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81" marR="8681" marT="867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исполнения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81" marR="8681" marT="867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2021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81" marR="8681" marT="867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81" marR="8681" marT="867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81" marR="8681" marT="867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81" marR="8681" marT="867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81" marR="8681" marT="867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81" marR="8681" marT="867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81" marR="8681" marT="867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81" marR="8681" marT="867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3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Безвозмездные поступления,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81" marR="8681" marT="867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411162,7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81" marR="8681" marT="867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409476,3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81" marR="8681" marT="867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99,6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81" marR="8681" marT="867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99,9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81" marR="8681" marT="867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3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в том числе: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81" marR="8681" marT="867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3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 dirty="0">
                          <a:effectLst/>
                        </a:rPr>
                        <a:t>Дотации бюджетам муниципальных образований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81" marR="8681" marT="867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46285,9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81" marR="8681" marT="867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46285,9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81" marR="8681" marT="867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81" marR="8681" marT="867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3,9 раза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81" marR="8681" marT="867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06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 Субсидии бюджетам бюджетной системы Российской Федерации (межбюджетные субсидии)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81" marR="8681" marT="867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184884,4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81" marR="8681" marT="867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183546,8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81" marR="8681" marT="867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99,3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81" marR="8681" marT="867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80,5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81" marR="8681" marT="867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6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</a:rPr>
                        <a:t> Субвенции бюджетам субъектов Российской Федерации и муниципальных образований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81" marR="8681" marT="867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167269,8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81" marR="8681" marT="867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166974,4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81" marR="8681" marT="867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99,8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81" marR="8681" marT="867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90,7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81" marR="8681" marT="867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3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 dirty="0">
                          <a:effectLst/>
                        </a:rPr>
                        <a:t> Иные межбюджетные трансферты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81" marR="8681" marT="867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12724,2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81" marR="8681" marT="867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12720,6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81" marR="8681" marT="867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99,9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81" marR="8681" marT="867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44,2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81" marR="8681" marT="867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A1E2A94-57EF-4E1D-B19E-97122EB32E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51" y="-24756"/>
            <a:ext cx="720725" cy="92530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44602" y="706251"/>
            <a:ext cx="8229600" cy="477167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2031" b="1" dirty="0">
                <a:solidFill>
                  <a:schemeClr val="accent2"/>
                </a:solidFill>
                <a:latin typeface="Bookman Old Style" pitchFamily="18" charset="0"/>
              </a:rPr>
              <a:t>Основные мероприятия по мобилизации доходов бюджета</a:t>
            </a:r>
          </a:p>
        </p:txBody>
      </p:sp>
      <p:sp>
        <p:nvSpPr>
          <p:cNvPr id="2457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fld id="{6CC799E0-7A40-495F-B5CF-FFA9CC7CEF77}" type="slidenum">
              <a:rPr lang="ru-RU">
                <a:latin typeface="Times New Roman" pitchFamily="18" charset="0"/>
              </a:rPr>
              <a:pPr defTabSz="844083"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>
              <a:latin typeface="Times New Roman" pitchFamily="18" charset="0"/>
            </a:endParaRPr>
          </a:p>
        </p:txBody>
      </p:sp>
      <p:pic>
        <p:nvPicPr>
          <p:cNvPr id="1639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0209" y="1900604"/>
            <a:ext cx="2420815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3" name="AutoShape 9"/>
          <p:cNvSpPr>
            <a:spLocks noChangeArrowheads="1"/>
          </p:cNvSpPr>
          <p:nvPr/>
        </p:nvSpPr>
        <p:spPr bwMode="auto">
          <a:xfrm>
            <a:off x="250583" y="2860431"/>
            <a:ext cx="2521926" cy="1797441"/>
          </a:xfrm>
          <a:prstGeom prst="wedgeEllipseCallout">
            <a:avLst>
              <a:gd name="adj1" fmla="val 72861"/>
              <a:gd name="adj2" fmla="val -26468"/>
            </a:avLst>
          </a:prstGeom>
          <a:solidFill>
            <a:srgbClr val="CCFFCC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923">
                <a:solidFill>
                  <a:prstClr val="black"/>
                </a:solidFill>
                <a:latin typeface="Times New Roman" pitchFamily="18" charset="0"/>
              </a:rPr>
              <a:t>Работа муниципальной межведомственной комиссии по работе с владельцами вновь возведенных (реконструированных) строений, помещений и сооружений, уклоняющимися от регистрации принадлежащего им недвижимого имущества.</a:t>
            </a:r>
          </a:p>
        </p:txBody>
      </p:sp>
      <p:sp>
        <p:nvSpPr>
          <p:cNvPr id="16394" name="AutoShape 10"/>
          <p:cNvSpPr>
            <a:spLocks noChangeArrowheads="1"/>
          </p:cNvSpPr>
          <p:nvPr/>
        </p:nvSpPr>
        <p:spPr bwMode="auto">
          <a:xfrm>
            <a:off x="6301154" y="2661140"/>
            <a:ext cx="2590800" cy="1997156"/>
          </a:xfrm>
          <a:prstGeom prst="wedgeEllipseCallout">
            <a:avLst>
              <a:gd name="adj1" fmla="val -66421"/>
              <a:gd name="adj2" fmla="val -24046"/>
            </a:avLst>
          </a:prstGeom>
          <a:solidFill>
            <a:srgbClr val="CCFFCC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923" dirty="0">
                <a:solidFill>
                  <a:prstClr val="black"/>
                </a:solidFill>
                <a:latin typeface="Times New Roman" pitchFamily="18" charset="0"/>
              </a:rPr>
              <a:t>Работа с администраторами доходов </a:t>
            </a:r>
            <a:r>
              <a:rPr lang="ru-RU" sz="923" dirty="0" smtClean="0">
                <a:solidFill>
                  <a:prstClr val="black"/>
                </a:solidFill>
                <a:latin typeface="Times New Roman" pitchFamily="18" charset="0"/>
              </a:rPr>
              <a:t>бюджета </a:t>
            </a:r>
            <a:r>
              <a:rPr lang="ru-RU" sz="923" smtClean="0">
                <a:solidFill>
                  <a:prstClr val="black"/>
                </a:solidFill>
                <a:latin typeface="Times New Roman" pitchFamily="18" charset="0"/>
              </a:rPr>
              <a:t>муниципального округа, </a:t>
            </a:r>
            <a:r>
              <a:rPr lang="ru-RU" sz="923" dirty="0">
                <a:solidFill>
                  <a:prstClr val="black"/>
                </a:solidFill>
                <a:latin typeface="Times New Roman" pitchFamily="18" charset="0"/>
              </a:rPr>
              <a:t>направленная на повышение качества администрирования доходных источников, повышение уровня ответственности за выполнение прогнозных показателей, снижение недоимки по администрируемым платежам</a:t>
            </a:r>
          </a:p>
        </p:txBody>
      </p:sp>
      <p:sp>
        <p:nvSpPr>
          <p:cNvPr id="16395" name="AutoShape 11"/>
          <p:cNvSpPr>
            <a:spLocks noChangeArrowheads="1"/>
          </p:cNvSpPr>
          <p:nvPr/>
        </p:nvSpPr>
        <p:spPr bwMode="auto">
          <a:xfrm>
            <a:off x="5219702" y="4891456"/>
            <a:ext cx="2231781" cy="1263162"/>
          </a:xfrm>
          <a:prstGeom prst="wedgeEllipseCallout">
            <a:avLst>
              <a:gd name="adj1" fmla="val -51282"/>
              <a:gd name="adj2" fmla="val -63227"/>
            </a:avLst>
          </a:prstGeom>
          <a:solidFill>
            <a:srgbClr val="CCFFCC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923">
                <a:solidFill>
                  <a:prstClr val="black"/>
                </a:solidFill>
                <a:latin typeface="Times New Roman" pitchFamily="18" charset="0"/>
              </a:rPr>
              <a:t>Организация работы по информированию граждан о сроках уплаты налогов</a:t>
            </a:r>
          </a:p>
        </p:txBody>
      </p:sp>
      <p:sp>
        <p:nvSpPr>
          <p:cNvPr id="16396" name="AutoShape 12"/>
          <p:cNvSpPr>
            <a:spLocks noChangeArrowheads="1"/>
          </p:cNvSpPr>
          <p:nvPr/>
        </p:nvSpPr>
        <p:spPr bwMode="auto">
          <a:xfrm>
            <a:off x="468923" y="1169377"/>
            <a:ext cx="2590800" cy="1203081"/>
          </a:xfrm>
          <a:prstGeom prst="wedgeEllipseCallout">
            <a:avLst>
              <a:gd name="adj1" fmla="val 63111"/>
              <a:gd name="adj2" fmla="val 49269"/>
            </a:avLst>
          </a:prstGeom>
          <a:solidFill>
            <a:srgbClr val="CCFFCC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923">
                <a:solidFill>
                  <a:prstClr val="black"/>
                </a:solidFill>
                <a:latin typeface="Times New Roman" pitchFamily="18" charset="0"/>
              </a:rPr>
              <a:t>Работа с организациями, выплачивающими заработную плату работникам ниже прожиточного минимума и использующими «конвертные» зарплатные схемы </a:t>
            </a:r>
          </a:p>
        </p:txBody>
      </p:sp>
      <p:sp>
        <p:nvSpPr>
          <p:cNvPr id="16397" name="AutoShape 13"/>
          <p:cNvSpPr>
            <a:spLocks noChangeArrowheads="1"/>
          </p:cNvSpPr>
          <p:nvPr/>
        </p:nvSpPr>
        <p:spPr bwMode="auto">
          <a:xfrm>
            <a:off x="6301155" y="1169379"/>
            <a:ext cx="2664069" cy="1288074"/>
          </a:xfrm>
          <a:prstGeom prst="wedgeEllipseCallout">
            <a:avLst>
              <a:gd name="adj1" fmla="val -63468"/>
              <a:gd name="adj2" fmla="val 39991"/>
            </a:avLst>
          </a:prstGeom>
          <a:solidFill>
            <a:srgbClr val="CCFFCC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923">
                <a:solidFill>
                  <a:prstClr val="black"/>
                </a:solidFill>
                <a:latin typeface="Times New Roman" pitchFamily="18" charset="0"/>
              </a:rPr>
              <a:t>Организация работы  с владельцами квартир, сдающими жильё в аренду и уклоняющимися от декларирования доходов от сдачи жилья в аренду</a:t>
            </a:r>
          </a:p>
        </p:txBody>
      </p:sp>
      <p:sp>
        <p:nvSpPr>
          <p:cNvPr id="16398" name="AutoShape 14"/>
          <p:cNvSpPr>
            <a:spLocks noChangeArrowheads="1"/>
          </p:cNvSpPr>
          <p:nvPr/>
        </p:nvSpPr>
        <p:spPr bwMode="auto">
          <a:xfrm>
            <a:off x="2051539" y="5024804"/>
            <a:ext cx="2447192" cy="1129811"/>
          </a:xfrm>
          <a:prstGeom prst="wedgeEllipseCallout">
            <a:avLst>
              <a:gd name="adj1" fmla="val 28338"/>
              <a:gd name="adj2" fmla="val -77495"/>
            </a:avLst>
          </a:prstGeom>
          <a:solidFill>
            <a:srgbClr val="CCFFCC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923">
                <a:solidFill>
                  <a:prstClr val="black"/>
                </a:solidFill>
                <a:latin typeface="Times New Roman" pitchFamily="18" charset="0"/>
              </a:rPr>
              <a:t>Проведение мероприятий, направленных на снижение недоимки по налоговым платежам</a:t>
            </a:r>
          </a:p>
        </p:txBody>
      </p:sp>
      <p:pic>
        <p:nvPicPr>
          <p:cNvPr id="16399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671" y="2233248"/>
            <a:ext cx="819150" cy="600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0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40219" y="2432541"/>
            <a:ext cx="819150" cy="600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1" name="Picture 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4785" y="4692164"/>
            <a:ext cx="819150" cy="600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402" name="Line 18"/>
          <p:cNvSpPr>
            <a:spLocks noChangeShapeType="1"/>
          </p:cNvSpPr>
          <p:nvPr/>
        </p:nvSpPr>
        <p:spPr bwMode="auto">
          <a:xfrm>
            <a:off x="240631" y="1081433"/>
            <a:ext cx="8496300" cy="0"/>
          </a:xfrm>
          <a:prstGeom prst="line">
            <a:avLst/>
          </a:prstGeom>
          <a:noFill/>
          <a:ln w="47625" cmpd="dbl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lang="ru-RU" sz="1662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114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9500"/>
                            </p:stCondLst>
                            <p:childTnLst>
                              <p:par>
                                <p:cTn id="2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4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95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1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4500"/>
                            </p:stCondLst>
                            <p:childTnLst>
                              <p:par>
                                <p:cTn id="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9500"/>
                            </p:stCondLst>
                            <p:childTnLst>
                              <p:par>
                                <p:cTn id="4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4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93" grpId="0" animBg="1"/>
      <p:bldP spid="16394" grpId="0" animBg="1"/>
      <p:bldP spid="16395" grpId="0" animBg="1"/>
      <p:bldP spid="16396" grpId="0" animBg="1"/>
      <p:bldP spid="16397" grpId="0" animBg="1"/>
      <p:bldP spid="16398" grpId="0" animBg="1"/>
      <p:bldP spid="1640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30856"/>
            <a:ext cx="8982327" cy="32385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1846" b="1" dirty="0">
                <a:solidFill>
                  <a:schemeClr val="accent2"/>
                </a:solidFill>
                <a:latin typeface="Bookman Old Style" pitchFamily="18" charset="0"/>
              </a:rPr>
              <a:t>Основные параметры бюджета </a:t>
            </a:r>
            <a:r>
              <a:rPr lang="ru-RU" sz="1846" b="1" dirty="0" smtClean="0">
                <a:solidFill>
                  <a:schemeClr val="accent2"/>
                </a:solidFill>
                <a:latin typeface="Bookman Old Style" pitchFamily="18" charset="0"/>
              </a:rPr>
              <a:t>Красноармейского муниципального округа за 2022 </a:t>
            </a:r>
            <a:r>
              <a:rPr lang="ru-RU" sz="1846" b="1" dirty="0">
                <a:solidFill>
                  <a:schemeClr val="accent2"/>
                </a:solidFill>
                <a:latin typeface="Bookman Old Style" pitchFamily="18" charset="0"/>
              </a:rPr>
              <a:t>год</a:t>
            </a:r>
          </a:p>
        </p:txBody>
      </p:sp>
      <p:sp>
        <p:nvSpPr>
          <p:cNvPr id="16386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fld id="{87B01E0B-D3D8-42C4-B6DB-D35E26726B44}" type="slidenum">
              <a:rPr lang="ru-RU">
                <a:latin typeface="Times New Roman" pitchFamily="18" charset="0"/>
              </a:rPr>
              <a:pPr defTabSz="844083"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>
              <a:latin typeface="Times New Roman" pitchFamily="18" charset="0"/>
            </a:endParaRPr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 rot="-5400000">
            <a:off x="3558688" y="2415689"/>
            <a:ext cx="1595803" cy="2159977"/>
          </a:xfrm>
          <a:prstGeom prst="upDownArrowCallout">
            <a:avLst>
              <a:gd name="adj1" fmla="val 25000"/>
              <a:gd name="adj2" fmla="val 25000"/>
              <a:gd name="adj3" fmla="val 16919"/>
              <a:gd name="adj4" fmla="val 50000"/>
            </a:avLst>
          </a:prstGeom>
          <a:solidFill>
            <a:srgbClr val="FF99FF"/>
          </a:solidFill>
          <a:ln w="19050">
            <a:solidFill>
              <a:srgbClr val="FF00FF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2215" b="1" dirty="0">
                <a:solidFill>
                  <a:prstClr val="black"/>
                </a:solidFill>
                <a:latin typeface="Times New Roman" pitchFamily="18" charset="0"/>
              </a:rPr>
              <a:t>БЮДЖЕТ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76600" y="1235322"/>
            <a:ext cx="2158512" cy="1263162"/>
          </a:xfrm>
          <a:prstGeom prst="rect">
            <a:avLst/>
          </a:prstGeom>
          <a:solidFill>
            <a:srgbClr val="FFCCFF"/>
          </a:solidFill>
          <a:ln w="19050">
            <a:solidFill>
              <a:srgbClr val="FF99FF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</a:rPr>
              <a:t>Собственные доходы </a:t>
            </a: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</a:rPr>
              <a:t>в расчете</a:t>
            </a:r>
          </a:p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</a:rPr>
              <a:t>на 1 человека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</a:p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</a:rPr>
              <a:t>11250,1 </a:t>
            </a: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</a:rPr>
              <a:t>руб.</a:t>
            </a:r>
          </a:p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</a:rPr>
              <a:t>(численность на </a:t>
            </a:r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</a:rPr>
              <a:t>01.01.2022- 13355 </a:t>
            </a: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</a:rPr>
              <a:t>чел)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76600" y="4492871"/>
            <a:ext cx="2158512" cy="1462454"/>
          </a:xfrm>
          <a:prstGeom prst="rect">
            <a:avLst/>
          </a:prstGeom>
          <a:solidFill>
            <a:srgbClr val="FFCCFF"/>
          </a:solidFill>
          <a:ln w="19050">
            <a:solidFill>
              <a:srgbClr val="FF99FF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1662" b="1" dirty="0">
                <a:solidFill>
                  <a:prstClr val="black"/>
                </a:solidFill>
                <a:latin typeface="Times New Roman" pitchFamily="18" charset="0"/>
              </a:rPr>
              <a:t>Расходы в расчете на 1 человека</a:t>
            </a:r>
          </a:p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1662" b="1" dirty="0" smtClean="0">
                <a:solidFill>
                  <a:prstClr val="black"/>
                </a:solidFill>
                <a:latin typeface="Times New Roman" pitchFamily="18" charset="0"/>
              </a:rPr>
              <a:t>39792,1 </a:t>
            </a:r>
            <a:r>
              <a:rPr lang="ru-RU" sz="1662" b="1" dirty="0">
                <a:solidFill>
                  <a:prstClr val="black"/>
                </a:solidFill>
                <a:latin typeface="Times New Roman" pitchFamily="18" charset="0"/>
              </a:rPr>
              <a:t>руб. 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 rot="10800000">
            <a:off x="2555631" y="1235321"/>
            <a:ext cx="647700" cy="4720003"/>
          </a:xfrm>
          <a:prstGeom prst="rect">
            <a:avLst/>
          </a:prstGeom>
          <a:solidFill>
            <a:srgbClr val="FFFF99"/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2031" b="1" dirty="0">
                <a:solidFill>
                  <a:prstClr val="black"/>
                </a:solidFill>
                <a:latin typeface="Times New Roman" pitchFamily="18" charset="0"/>
              </a:rPr>
              <a:t>Доходы бюджета </a:t>
            </a:r>
            <a:r>
              <a:rPr lang="ru-RU" sz="2031" b="1" dirty="0" smtClean="0">
                <a:solidFill>
                  <a:prstClr val="black"/>
                </a:solidFill>
                <a:latin typeface="Times New Roman" pitchFamily="18" charset="0"/>
              </a:rPr>
              <a:t>559721,3 </a:t>
            </a:r>
            <a:r>
              <a:rPr lang="ru-RU" sz="2031" b="1" dirty="0" err="1">
                <a:solidFill>
                  <a:prstClr val="black"/>
                </a:solidFill>
                <a:latin typeface="Times New Roman" pitchFamily="18" charset="0"/>
              </a:rPr>
              <a:t>тыс.руб</a:t>
            </a:r>
            <a:r>
              <a:rPr lang="ru-RU" sz="2031" dirty="0">
                <a:solidFill>
                  <a:prstClr val="black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 rot="10800000">
            <a:off x="5508383" y="1235321"/>
            <a:ext cx="647700" cy="4720003"/>
          </a:xfrm>
          <a:prstGeom prst="rect">
            <a:avLst/>
          </a:prstGeom>
          <a:solidFill>
            <a:srgbClr val="FFFF99"/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2031" b="1" dirty="0">
                <a:solidFill>
                  <a:prstClr val="black"/>
                </a:solidFill>
                <a:latin typeface="Times New Roman" pitchFamily="18" charset="0"/>
              </a:rPr>
              <a:t>Расходы бюджета </a:t>
            </a:r>
            <a:r>
              <a:rPr lang="ru-RU" sz="2031" b="1" dirty="0" smtClean="0">
                <a:solidFill>
                  <a:prstClr val="black"/>
                </a:solidFill>
                <a:latin typeface="Times New Roman" pitchFamily="18" charset="0"/>
              </a:rPr>
              <a:t>531423,5  </a:t>
            </a:r>
            <a:r>
              <a:rPr lang="ru-RU" sz="2031" b="1" dirty="0" err="1">
                <a:solidFill>
                  <a:prstClr val="black"/>
                </a:solidFill>
                <a:latin typeface="Times New Roman" pitchFamily="18" charset="0"/>
              </a:rPr>
              <a:t>тыс.руб</a:t>
            </a:r>
            <a:r>
              <a:rPr lang="ru-RU" sz="2031" b="1" dirty="0">
                <a:solidFill>
                  <a:prstClr val="black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4345" name="AutoShape 9"/>
          <p:cNvSpPr>
            <a:spLocks noChangeArrowheads="1"/>
          </p:cNvSpPr>
          <p:nvPr/>
        </p:nvSpPr>
        <p:spPr bwMode="auto">
          <a:xfrm>
            <a:off x="395654" y="1302729"/>
            <a:ext cx="2086708" cy="1263162"/>
          </a:xfrm>
          <a:prstGeom prst="homePlate">
            <a:avLst>
              <a:gd name="adj" fmla="val 41299"/>
            </a:avLst>
          </a:prstGeom>
          <a:solidFill>
            <a:srgbClr val="CCFFCC"/>
          </a:solidFill>
          <a:ln w="15875">
            <a:solidFill>
              <a:srgbClr val="00FF00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1662" b="1" dirty="0">
                <a:solidFill>
                  <a:prstClr val="black"/>
                </a:solidFill>
                <a:latin typeface="Times New Roman" pitchFamily="18" charset="0"/>
              </a:rPr>
              <a:t>Налоговые доходы</a:t>
            </a:r>
          </a:p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1662" b="1" dirty="0" smtClean="0">
                <a:solidFill>
                  <a:prstClr val="black"/>
                </a:solidFill>
                <a:latin typeface="Times New Roman" pitchFamily="18" charset="0"/>
              </a:rPr>
              <a:t>127663,8 </a:t>
            </a:r>
            <a:r>
              <a:rPr lang="ru-RU" sz="1662" b="1" dirty="0" err="1">
                <a:solidFill>
                  <a:prstClr val="black"/>
                </a:solidFill>
                <a:latin typeface="Times New Roman" pitchFamily="18" charset="0"/>
              </a:rPr>
              <a:t>тыс.руб</a:t>
            </a:r>
            <a:r>
              <a:rPr lang="ru-RU" sz="1662" b="1" dirty="0">
                <a:solidFill>
                  <a:prstClr val="black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4346" name="AutoShape 10"/>
          <p:cNvSpPr>
            <a:spLocks noChangeArrowheads="1"/>
          </p:cNvSpPr>
          <p:nvPr/>
        </p:nvSpPr>
        <p:spPr bwMode="auto">
          <a:xfrm>
            <a:off x="395655" y="4624756"/>
            <a:ext cx="2088174" cy="1263162"/>
          </a:xfrm>
          <a:prstGeom prst="homePlate">
            <a:avLst>
              <a:gd name="adj" fmla="val 41328"/>
            </a:avLst>
          </a:prstGeom>
          <a:solidFill>
            <a:srgbClr val="6699FF"/>
          </a:solidFill>
          <a:ln w="19050">
            <a:solidFill>
              <a:srgbClr val="3366FF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1662" b="1" dirty="0">
                <a:solidFill>
                  <a:prstClr val="black"/>
                </a:solidFill>
                <a:latin typeface="Times New Roman" pitchFamily="18" charset="0"/>
              </a:rPr>
              <a:t>Безвозмездные поступления</a:t>
            </a:r>
          </a:p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1662" b="1" dirty="0" smtClean="0">
                <a:solidFill>
                  <a:prstClr val="black"/>
                </a:solidFill>
                <a:latin typeface="Times New Roman" pitchFamily="18" charset="0"/>
              </a:rPr>
              <a:t>409476,3 </a:t>
            </a:r>
            <a:r>
              <a:rPr lang="ru-RU" sz="1662" b="1" dirty="0" err="1">
                <a:solidFill>
                  <a:prstClr val="black"/>
                </a:solidFill>
                <a:latin typeface="Times New Roman" pitchFamily="18" charset="0"/>
              </a:rPr>
              <a:t>тыс.руб</a:t>
            </a:r>
            <a:r>
              <a:rPr lang="ru-RU" sz="1662" b="1" dirty="0">
                <a:solidFill>
                  <a:prstClr val="black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4347" name="AutoShape 11"/>
          <p:cNvSpPr>
            <a:spLocks noChangeArrowheads="1"/>
          </p:cNvSpPr>
          <p:nvPr/>
        </p:nvSpPr>
        <p:spPr bwMode="auto">
          <a:xfrm>
            <a:off x="395655" y="2963010"/>
            <a:ext cx="2088174" cy="1263162"/>
          </a:xfrm>
          <a:prstGeom prst="homePlate">
            <a:avLst>
              <a:gd name="adj" fmla="val 41328"/>
            </a:avLst>
          </a:prstGeom>
          <a:solidFill>
            <a:srgbClr val="FF5050"/>
          </a:solidFill>
          <a:ln w="15875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1662" b="1" dirty="0">
                <a:solidFill>
                  <a:prstClr val="black"/>
                </a:solidFill>
                <a:latin typeface="Times New Roman" pitchFamily="18" charset="0"/>
              </a:rPr>
              <a:t>Неналоговые доходы</a:t>
            </a:r>
          </a:p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1662" b="1" dirty="0" smtClean="0">
                <a:solidFill>
                  <a:prstClr val="black"/>
                </a:solidFill>
                <a:latin typeface="Times New Roman" pitchFamily="18" charset="0"/>
              </a:rPr>
              <a:t>22581,2 </a:t>
            </a:r>
            <a:r>
              <a:rPr lang="ru-RU" sz="1662" b="1" dirty="0" err="1">
                <a:solidFill>
                  <a:prstClr val="black"/>
                </a:solidFill>
                <a:latin typeface="Times New Roman" pitchFamily="18" charset="0"/>
              </a:rPr>
              <a:t>тыс.руб</a:t>
            </a:r>
            <a:r>
              <a:rPr lang="ru-RU" sz="1662" b="1" dirty="0">
                <a:solidFill>
                  <a:prstClr val="black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4348" name="AutoShape 12"/>
          <p:cNvSpPr>
            <a:spLocks noChangeArrowheads="1"/>
          </p:cNvSpPr>
          <p:nvPr/>
        </p:nvSpPr>
        <p:spPr bwMode="auto">
          <a:xfrm rot="10800000">
            <a:off x="6227886" y="1235320"/>
            <a:ext cx="2655277" cy="496765"/>
          </a:xfrm>
          <a:prstGeom prst="homePlate">
            <a:avLst>
              <a:gd name="adj" fmla="val 133628"/>
            </a:avLst>
          </a:prstGeom>
          <a:solidFill>
            <a:srgbClr val="CCFFFF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rot="10800000" wrap="none" anchor="ctr" anchorCtr="1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1292" b="1" dirty="0">
                <a:solidFill>
                  <a:prstClr val="black"/>
                </a:solidFill>
                <a:latin typeface="Times New Roman" pitchFamily="18" charset="0"/>
              </a:rPr>
              <a:t>Образование</a:t>
            </a:r>
          </a:p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1292" b="1" dirty="0" smtClean="0">
                <a:solidFill>
                  <a:prstClr val="black"/>
                </a:solidFill>
                <a:latin typeface="Times New Roman" pitchFamily="18" charset="0"/>
              </a:rPr>
              <a:t>272062,5 </a:t>
            </a:r>
            <a:r>
              <a:rPr lang="ru-RU" sz="1292" b="1" dirty="0" err="1">
                <a:solidFill>
                  <a:prstClr val="black"/>
                </a:solidFill>
                <a:latin typeface="Times New Roman" pitchFamily="18" charset="0"/>
              </a:rPr>
              <a:t>тыс.руб</a:t>
            </a:r>
            <a:r>
              <a:rPr lang="ru-RU" sz="1292" b="1" dirty="0">
                <a:solidFill>
                  <a:prstClr val="black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>
            <a:off x="323852" y="1091646"/>
            <a:ext cx="8496300" cy="0"/>
          </a:xfrm>
          <a:prstGeom prst="line">
            <a:avLst/>
          </a:prstGeom>
          <a:noFill/>
          <a:ln w="47625" cmpd="dbl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lang="ru-RU" sz="1662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4353" name="AutoShape 17"/>
          <p:cNvSpPr>
            <a:spLocks noChangeArrowheads="1"/>
          </p:cNvSpPr>
          <p:nvPr/>
        </p:nvSpPr>
        <p:spPr bwMode="auto">
          <a:xfrm rot="10800000">
            <a:off x="6167804" y="4692161"/>
            <a:ext cx="2655277" cy="587620"/>
          </a:xfrm>
          <a:prstGeom prst="homePlate">
            <a:avLst>
              <a:gd name="adj" fmla="val 112967"/>
            </a:avLst>
          </a:prstGeom>
          <a:solidFill>
            <a:srgbClr val="CCFFFF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rot="10800000" anchor="ctr" anchorCtr="1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1292" b="1" dirty="0">
                <a:solidFill>
                  <a:prstClr val="black"/>
                </a:solidFill>
                <a:latin typeface="Times New Roman" pitchFamily="18" charset="0"/>
              </a:rPr>
              <a:t>Жилищно-коммунальное хозяйство</a:t>
            </a:r>
          </a:p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1292" b="1" dirty="0" smtClean="0">
                <a:solidFill>
                  <a:prstClr val="black"/>
                </a:solidFill>
                <a:latin typeface="Times New Roman" pitchFamily="18" charset="0"/>
              </a:rPr>
              <a:t>53408,7 </a:t>
            </a:r>
            <a:r>
              <a:rPr lang="ru-RU" sz="1292" b="1" dirty="0" err="1">
                <a:solidFill>
                  <a:prstClr val="black"/>
                </a:solidFill>
                <a:latin typeface="Times New Roman" pitchFamily="18" charset="0"/>
              </a:rPr>
              <a:t>тыс.руб</a:t>
            </a:r>
            <a:r>
              <a:rPr lang="ru-RU" sz="1292" b="1" dirty="0">
                <a:solidFill>
                  <a:prstClr val="black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4354" name="AutoShape 18"/>
          <p:cNvSpPr>
            <a:spLocks noChangeArrowheads="1"/>
          </p:cNvSpPr>
          <p:nvPr/>
        </p:nvSpPr>
        <p:spPr bwMode="auto">
          <a:xfrm rot="10800000">
            <a:off x="6163409" y="3544766"/>
            <a:ext cx="2655277" cy="474785"/>
          </a:xfrm>
          <a:prstGeom prst="homePlate">
            <a:avLst>
              <a:gd name="adj" fmla="val 139815"/>
            </a:avLst>
          </a:prstGeom>
          <a:solidFill>
            <a:srgbClr val="CCFFFF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rot="10800000" wrap="none" anchor="ctr" anchorCtr="1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1292" b="1" dirty="0">
                <a:solidFill>
                  <a:prstClr val="black"/>
                </a:solidFill>
                <a:latin typeface="Times New Roman" pitchFamily="18" charset="0"/>
              </a:rPr>
              <a:t>Социальная политика</a:t>
            </a:r>
          </a:p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1292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ru-RU" sz="1292" b="1" dirty="0" smtClean="0">
                <a:solidFill>
                  <a:prstClr val="black"/>
                </a:solidFill>
                <a:latin typeface="Times New Roman" pitchFamily="18" charset="0"/>
              </a:rPr>
              <a:t>17819,6 </a:t>
            </a:r>
            <a:r>
              <a:rPr lang="ru-RU" sz="1292" b="1" dirty="0" err="1">
                <a:solidFill>
                  <a:prstClr val="black"/>
                </a:solidFill>
                <a:latin typeface="Times New Roman" pitchFamily="18" charset="0"/>
              </a:rPr>
              <a:t>тыс.руб</a:t>
            </a:r>
            <a:r>
              <a:rPr lang="ru-RU" sz="1292" b="1" dirty="0">
                <a:solidFill>
                  <a:prstClr val="black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4355" name="AutoShape 19"/>
          <p:cNvSpPr>
            <a:spLocks noChangeArrowheads="1"/>
          </p:cNvSpPr>
          <p:nvPr/>
        </p:nvSpPr>
        <p:spPr bwMode="auto">
          <a:xfrm rot="10800000">
            <a:off x="6189786" y="5363308"/>
            <a:ext cx="2655277" cy="474785"/>
          </a:xfrm>
          <a:prstGeom prst="homePlate">
            <a:avLst>
              <a:gd name="adj" fmla="val 139815"/>
            </a:avLst>
          </a:prstGeom>
          <a:solidFill>
            <a:srgbClr val="CCFFFF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rot="10800000" anchor="ctr" anchorCtr="1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1292" b="1" dirty="0">
                <a:solidFill>
                  <a:prstClr val="black"/>
                </a:solidFill>
                <a:latin typeface="Times New Roman" pitchFamily="18" charset="0"/>
              </a:rPr>
              <a:t>Культура</a:t>
            </a:r>
          </a:p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1292" b="1" dirty="0" smtClean="0">
                <a:solidFill>
                  <a:prstClr val="black"/>
                </a:solidFill>
                <a:latin typeface="Times New Roman" pitchFamily="18" charset="0"/>
              </a:rPr>
              <a:t>31873,8 </a:t>
            </a:r>
            <a:r>
              <a:rPr lang="ru-RU" sz="1292" b="1" dirty="0" err="1">
                <a:solidFill>
                  <a:prstClr val="black"/>
                </a:solidFill>
                <a:latin typeface="Times New Roman" pitchFamily="18" charset="0"/>
              </a:rPr>
              <a:t>тыс.руб</a:t>
            </a:r>
            <a:r>
              <a:rPr lang="ru-RU" sz="1292" b="1" dirty="0">
                <a:solidFill>
                  <a:prstClr val="black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4356" name="AutoShape 20"/>
          <p:cNvSpPr>
            <a:spLocks noChangeArrowheads="1"/>
          </p:cNvSpPr>
          <p:nvPr/>
        </p:nvSpPr>
        <p:spPr bwMode="auto">
          <a:xfrm rot="10800000">
            <a:off x="6148755" y="4067908"/>
            <a:ext cx="2655277" cy="568569"/>
          </a:xfrm>
          <a:prstGeom prst="homePlate">
            <a:avLst>
              <a:gd name="adj" fmla="val 116753"/>
            </a:avLst>
          </a:prstGeom>
          <a:solidFill>
            <a:srgbClr val="CCFFFF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rot="10800000" wrap="none" anchor="ctr" anchorCtr="1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1292" b="1" dirty="0">
                <a:solidFill>
                  <a:prstClr val="black"/>
                </a:solidFill>
                <a:latin typeface="Times New Roman" pitchFamily="18" charset="0"/>
              </a:rPr>
              <a:t>Физическая культура и спорт</a:t>
            </a:r>
          </a:p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1292" b="1" dirty="0" smtClean="0">
                <a:solidFill>
                  <a:prstClr val="black"/>
                </a:solidFill>
                <a:latin typeface="Times New Roman" pitchFamily="18" charset="0"/>
              </a:rPr>
              <a:t>450,0 </a:t>
            </a:r>
            <a:r>
              <a:rPr lang="ru-RU" sz="1292" b="1" dirty="0" err="1">
                <a:solidFill>
                  <a:prstClr val="black"/>
                </a:solidFill>
                <a:latin typeface="Times New Roman" pitchFamily="18" charset="0"/>
              </a:rPr>
              <a:t>тыс.руб</a:t>
            </a:r>
            <a:r>
              <a:rPr lang="ru-RU" sz="1292" b="1" dirty="0">
                <a:solidFill>
                  <a:prstClr val="black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4357" name="AutoShape 21"/>
          <p:cNvSpPr>
            <a:spLocks noChangeArrowheads="1"/>
          </p:cNvSpPr>
          <p:nvPr/>
        </p:nvSpPr>
        <p:spPr bwMode="auto">
          <a:xfrm rot="10800000">
            <a:off x="6216161" y="2370617"/>
            <a:ext cx="2667002" cy="501538"/>
          </a:xfrm>
          <a:prstGeom prst="homePlate">
            <a:avLst>
              <a:gd name="adj" fmla="val 91667"/>
            </a:avLst>
          </a:prstGeom>
          <a:solidFill>
            <a:srgbClr val="CCFFFF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rot="10800000" wrap="none" anchor="ctr" anchorCtr="1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1292" b="1" dirty="0" smtClean="0">
                <a:solidFill>
                  <a:prstClr val="black"/>
                </a:solidFill>
                <a:latin typeface="Times New Roman" pitchFamily="18" charset="0"/>
              </a:rPr>
              <a:t>Национальная безопасность</a:t>
            </a:r>
            <a:endParaRPr lang="ru-RU" sz="1292" b="1" dirty="0">
              <a:solidFill>
                <a:prstClr val="black"/>
              </a:solidFill>
              <a:latin typeface="Times New Roman" pitchFamily="18" charset="0"/>
            </a:endParaRPr>
          </a:p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1292" b="1" dirty="0" smtClean="0">
                <a:solidFill>
                  <a:prstClr val="black"/>
                </a:solidFill>
                <a:latin typeface="Times New Roman" pitchFamily="18" charset="0"/>
              </a:rPr>
              <a:t>4104,4 </a:t>
            </a:r>
            <a:r>
              <a:rPr lang="ru-RU" sz="1292" b="1" dirty="0" err="1">
                <a:solidFill>
                  <a:prstClr val="black"/>
                </a:solidFill>
                <a:latin typeface="Times New Roman" pitchFamily="18" charset="0"/>
              </a:rPr>
              <a:t>тыс.руб</a:t>
            </a:r>
            <a:r>
              <a:rPr lang="ru-RU" sz="1292" b="1" dirty="0">
                <a:solidFill>
                  <a:prstClr val="black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4358" name="AutoShape 22"/>
          <p:cNvSpPr>
            <a:spLocks noChangeArrowheads="1"/>
          </p:cNvSpPr>
          <p:nvPr/>
        </p:nvSpPr>
        <p:spPr bwMode="auto">
          <a:xfrm rot="10800000">
            <a:off x="6180991" y="3011055"/>
            <a:ext cx="2655277" cy="476559"/>
          </a:xfrm>
          <a:prstGeom prst="homePlate">
            <a:avLst>
              <a:gd name="adj" fmla="val 151000"/>
            </a:avLst>
          </a:prstGeom>
          <a:solidFill>
            <a:srgbClr val="CCFFFF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rot="10800000" wrap="none" anchor="ctr" anchorCtr="1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1292" b="1" dirty="0">
                <a:solidFill>
                  <a:prstClr val="black"/>
                </a:solidFill>
                <a:latin typeface="Times New Roman" pitchFamily="18" charset="0"/>
              </a:rPr>
              <a:t>Прочие расходы</a:t>
            </a:r>
          </a:p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1292" b="1" dirty="0" smtClean="0">
                <a:solidFill>
                  <a:prstClr val="black"/>
                </a:solidFill>
                <a:latin typeface="Times New Roman" pitchFamily="18" charset="0"/>
              </a:rPr>
              <a:t>73144,0 </a:t>
            </a:r>
            <a:r>
              <a:rPr lang="ru-RU" sz="1292" b="1" dirty="0" err="1">
                <a:solidFill>
                  <a:prstClr val="black"/>
                </a:solidFill>
                <a:latin typeface="Times New Roman" pitchFamily="18" charset="0"/>
              </a:rPr>
              <a:t>тыс.руб</a:t>
            </a:r>
            <a:r>
              <a:rPr lang="ru-RU" sz="1292" b="1" dirty="0">
                <a:solidFill>
                  <a:prstClr val="black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4359" name="AutoShape 23"/>
          <p:cNvSpPr>
            <a:spLocks noChangeArrowheads="1"/>
          </p:cNvSpPr>
          <p:nvPr/>
        </p:nvSpPr>
        <p:spPr bwMode="auto">
          <a:xfrm rot="10800000">
            <a:off x="6227886" y="1786305"/>
            <a:ext cx="2655277" cy="426426"/>
          </a:xfrm>
          <a:prstGeom prst="homePlate">
            <a:avLst>
              <a:gd name="adj" fmla="val 155670"/>
            </a:avLst>
          </a:prstGeom>
          <a:solidFill>
            <a:srgbClr val="CCFFFF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rot="10800000" wrap="none" anchor="ctr" anchorCtr="1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1292" b="1" dirty="0">
                <a:solidFill>
                  <a:prstClr val="black"/>
                </a:solidFill>
                <a:latin typeface="Times New Roman" pitchFamily="18" charset="0"/>
              </a:rPr>
              <a:t>Национальная экономика</a:t>
            </a:r>
          </a:p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ru-RU" sz="1292" b="1" dirty="0" smtClean="0">
                <a:solidFill>
                  <a:prstClr val="black"/>
                </a:solidFill>
                <a:latin typeface="Times New Roman" pitchFamily="18" charset="0"/>
              </a:rPr>
              <a:t>78560,5тыс.руб</a:t>
            </a:r>
            <a:r>
              <a:rPr lang="ru-RU" sz="1292" b="1" dirty="0">
                <a:solidFill>
                  <a:prstClr val="black"/>
                </a:solidFill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7220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2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000"/>
                            </p:stCondLst>
                            <p:childTnLst>
                              <p:par>
                                <p:cTn id="2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2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000"/>
                            </p:stCondLst>
                            <p:childTnLst>
                              <p:par>
                                <p:cTn id="4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3" dur="2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7000"/>
                            </p:stCondLst>
                            <p:childTnLst>
                              <p:par>
                                <p:cTn id="5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9000"/>
                            </p:stCondLst>
                            <p:childTnLst>
                              <p:par>
                                <p:cTn id="5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1000"/>
                            </p:stCondLst>
                            <p:childTnLst>
                              <p:par>
                                <p:cTn id="6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3000"/>
                            </p:stCondLst>
                            <p:childTnLst>
                              <p:par>
                                <p:cTn id="6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00"/>
                            </p:stCondLst>
                            <p:childTnLst>
                              <p:par>
                                <p:cTn id="7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7000"/>
                            </p:stCondLst>
                            <p:childTnLst>
                              <p:par>
                                <p:cTn id="7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20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20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9000"/>
                            </p:stCondLst>
                            <p:childTnLst>
                              <p:par>
                                <p:cTn id="80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2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1000"/>
                            </p:stCondLst>
                            <p:childTnLst>
                              <p:par>
                                <p:cTn id="8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20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20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40" grpId="0" animBg="1"/>
      <p:bldP spid="14341" grpId="0" animBg="1"/>
      <p:bldP spid="14342" grpId="0" animBg="1"/>
      <p:bldP spid="14343" grpId="0" animBg="1"/>
      <p:bldP spid="14344" grpId="0" animBg="1"/>
      <p:bldP spid="14345" grpId="0" animBg="1"/>
      <p:bldP spid="14346" grpId="0" animBg="1"/>
      <p:bldP spid="14347" grpId="0" animBg="1"/>
      <p:bldP spid="14348" grpId="0" animBg="1"/>
      <p:bldP spid="14352" grpId="0" animBg="1"/>
      <p:bldP spid="14353" grpId="0" animBg="1"/>
      <p:bldP spid="14354" grpId="0" animBg="1"/>
      <p:bldP spid="14355" grpId="0" animBg="1"/>
      <p:bldP spid="14356" grpId="0" animBg="1"/>
      <p:bldP spid="14357" grpId="0" animBg="1"/>
      <p:bldP spid="14358" grpId="0" animBg="1"/>
      <p:bldP spid="14359" grpId="0" animBg="1"/>
    </p:bldLst>
  </p:timing>
</p:sld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Исполнение на 01.06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Исполнение на 01.06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1892</TotalTime>
  <Words>1229</Words>
  <Application>Microsoft Office PowerPoint</Application>
  <PresentationFormat>Экран (4:3)</PresentationFormat>
  <Paragraphs>421</Paragraphs>
  <Slides>14</Slides>
  <Notes>4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14</vt:i4>
      </vt:variant>
    </vt:vector>
  </HeadingPairs>
  <TitlesOfParts>
    <vt:vector size="27" baseType="lpstr">
      <vt:lpstr>Arial</vt:lpstr>
      <vt:lpstr>Bookman Old Style</vt:lpstr>
      <vt:lpstr>Calibri</vt:lpstr>
      <vt:lpstr>Century Gothic</vt:lpstr>
      <vt:lpstr>Georgia</vt:lpstr>
      <vt:lpstr>Times New Roman</vt:lpstr>
      <vt:lpstr>TimesET</vt:lpstr>
      <vt:lpstr>Trebuchet MS</vt:lpstr>
      <vt:lpstr>Wingdings 2</vt:lpstr>
      <vt:lpstr>Тема Office</vt:lpstr>
      <vt:lpstr>Исполнение на 01.06</vt:lpstr>
      <vt:lpstr>2_Исполнение на 01.06</vt:lpstr>
      <vt:lpstr>1_Городская</vt:lpstr>
      <vt:lpstr>Об итогах исполнения бюджета Красноармейского района                 за 2022 год </vt:lpstr>
      <vt:lpstr>Основные параметры исполнения Красноармейского района                     Чувашской Республики </vt:lpstr>
      <vt:lpstr>Основные параметры бюджета Красноармейского муниципального округа за 2021-2022 годы</vt:lpstr>
      <vt:lpstr>Презентация PowerPoint</vt:lpstr>
      <vt:lpstr>Презентация PowerPoint</vt:lpstr>
      <vt:lpstr>Безвозмездные поступления 409476,3 тыс. руб. </vt:lpstr>
      <vt:lpstr>Структура безвозмездных поступлений в бюджет Красноармейского муниципального округа Чувашской Республики в 2022 году </vt:lpstr>
      <vt:lpstr>Основные мероприятия по мобилизации доходов бюджета</vt:lpstr>
      <vt:lpstr>Основные параметры бюджета Красноармейского муниципального округа за 2022 год</vt:lpstr>
      <vt:lpstr>Исполнение бюджета Красноармейского муниципального округа Чувашской Республики за 2022 год </vt:lpstr>
      <vt:lpstr>Расходы бюджета Красноармейского муниципального округа Чувашской Республики за 2022 год </vt:lpstr>
      <vt:lpstr>Структура расходов  бюджета Красноармейского муниципального округа Чувашской Республики в 2022 году 531423,5 тыс.руб.</vt:lpstr>
      <vt:lpstr>Муниципальные программы  2022 года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mf0_adm</dc:creator>
  <cp:lastModifiedBy>Владимирова Людмила Георгиевна</cp:lastModifiedBy>
  <cp:revision>221</cp:revision>
  <cp:lastPrinted>2022-04-18T13:14:24Z</cp:lastPrinted>
  <dcterms:created xsi:type="dcterms:W3CDTF">2017-08-03T05:26:20Z</dcterms:created>
  <dcterms:modified xsi:type="dcterms:W3CDTF">2023-04-21T10:14:34Z</dcterms:modified>
</cp:coreProperties>
</file>