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9"/>
  </p:notesMasterIdLst>
  <p:sldIdLst>
    <p:sldId id="284" r:id="rId2"/>
    <p:sldId id="259" r:id="rId3"/>
    <p:sldId id="285" r:id="rId4"/>
    <p:sldId id="286" r:id="rId5"/>
    <p:sldId id="287" r:id="rId6"/>
    <p:sldId id="274" r:id="rId7"/>
    <p:sldId id="265" r:id="rId8"/>
    <p:sldId id="288" r:id="rId9"/>
    <p:sldId id="289" r:id="rId10"/>
    <p:sldId id="290" r:id="rId11"/>
    <p:sldId id="291" r:id="rId12"/>
    <p:sldId id="292" r:id="rId13"/>
    <p:sldId id="293" r:id="rId14"/>
    <p:sldId id="263" r:id="rId15"/>
    <p:sldId id="275" r:id="rId16"/>
    <p:sldId id="281" r:id="rId17"/>
    <p:sldId id="267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061"/>
    <a:srgbClr val="E50938"/>
    <a:srgbClr val="B6EEF6"/>
    <a:srgbClr val="AB0031"/>
    <a:srgbClr val="1DA9A9"/>
    <a:srgbClr val="000066"/>
    <a:srgbClr val="2A2F4D"/>
    <a:srgbClr val="07E8F6"/>
    <a:srgbClr val="00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12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429424420267163"/>
          <c:y val="9.0901010998777912E-2"/>
          <c:w val="0.47390441080129503"/>
          <c:h val="0.82266928870880074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982272"/>
        <c:axId val="172983808"/>
      </c:barChart>
      <c:catAx>
        <c:axId val="172982272"/>
        <c:scaling>
          <c:orientation val="minMax"/>
        </c:scaling>
        <c:delete val="1"/>
        <c:axPos val="l"/>
        <c:majorTickMark val="out"/>
        <c:minorTickMark val="none"/>
        <c:tickLblPos val="nextTo"/>
        <c:crossAx val="172983808"/>
        <c:crosses val="autoZero"/>
        <c:auto val="1"/>
        <c:lblAlgn val="ctr"/>
        <c:lblOffset val="100"/>
        <c:noMultiLvlLbl val="0"/>
      </c:catAx>
      <c:valAx>
        <c:axId val="17298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982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3131817745298E-3"/>
          <c:y val="0.15588278062391187"/>
          <c:w val="0.99880172044376025"/>
          <c:h val="0.6986550550650719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1F63E"/>
            </a:solidFill>
          </c:spPr>
          <c:invertIfNegative val="0"/>
          <c:dLbls>
            <c:dLbl>
              <c:idx val="0"/>
              <c:layout>
                <c:manualLayout>
                  <c:x val="8.9679045323466482E-3"/>
                  <c:y val="-4.9643577011946318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1300" dirty="0" smtClean="0">
                        <a:solidFill>
                          <a:srgbClr val="FF0000"/>
                        </a:solidFill>
                      </a:rPr>
                      <a:t>201 860,2</a:t>
                    </a:r>
                    <a:r>
                      <a:rPr lang="en-US" sz="1300" dirty="0" smtClean="0">
                        <a:solidFill>
                          <a:srgbClr val="FF0000"/>
                        </a:solidFill>
                      </a:rPr>
                      <a:t>   </a:t>
                    </a:r>
                    <a:endParaRPr lang="en-US" sz="13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674815273054794E-3"/>
                  <c:y val="-1.0004916179145567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>
                        <a:solidFill>
                          <a:srgbClr val="FF0000"/>
                        </a:solidFill>
                      </a:rPr>
                      <a:t>191 197,1</a:t>
                    </a:r>
                    <a:r>
                      <a:rPr lang="en-US" sz="1300" dirty="0" smtClean="0">
                        <a:solidFill>
                          <a:srgbClr val="FF0000"/>
                        </a:solidFill>
                      </a:rPr>
                      <a:t>   </a:t>
                    </a:r>
                    <a:endParaRPr lang="en-US" sz="13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13302897379962E-2"/>
                  <c:y val="-2.18195659338187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165,1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Лист1!$B$2:$D$2</c:f>
              <c:numCache>
                <c:formatCode>_-* #,##0.0\ _₽_-;\-* #,##0.0\ _₽_-;_-* "-"??\ _₽_-;_-@_-</c:formatCode>
                <c:ptCount val="3"/>
                <c:pt idx="0">
                  <c:v>201860.2</c:v>
                </c:pt>
                <c:pt idx="1">
                  <c:v>191197.1</c:v>
                </c:pt>
                <c:pt idx="2" formatCode="0.0">
                  <c:v>187165.1</c:v>
                </c:pt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Собственные доходы (налоговые и неналоговые доходы)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1895679352351184E-3"/>
                  <c:y val="-3.7461285089228649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94573062806536E-3"/>
                  <c:y val="-2.18524163020500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300" dirty="0"/>
                      <a:t>117 145,1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9819102093551E-3"/>
                  <c:y val="-2.8096209625878766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 </a:t>
                    </a:r>
                    <a:r>
                      <a:rPr lang="en-US" sz="1300" dirty="0" smtClean="0"/>
                      <a:t>117</a:t>
                    </a:r>
                    <a:r>
                      <a:rPr lang="ru-RU" sz="1300" dirty="0" smtClean="0"/>
                      <a:t> </a:t>
                    </a:r>
                    <a:r>
                      <a:rPr lang="en-US" sz="1300" dirty="0" smtClean="0"/>
                      <a:t>706,2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Лист1!$B$3:$D$3</c:f>
              <c:numCache>
                <c:formatCode>_-* #,##0.0\ _₽_-;\-* #,##0.0\ _₽_-;_-* "-"??\ _₽_-;_-@_-</c:formatCode>
                <c:ptCount val="3"/>
                <c:pt idx="0">
                  <c:v>138379</c:v>
                </c:pt>
                <c:pt idx="1">
                  <c:v>117145.1</c:v>
                </c:pt>
                <c:pt idx="2" formatCode="0.0">
                  <c:v>117706.2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50"/>
        <c:shape val="cylinder"/>
        <c:axId val="120152064"/>
        <c:axId val="120153600"/>
        <c:axId val="0"/>
      </c:bar3DChart>
      <c:catAx>
        <c:axId val="1201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153600"/>
        <c:crosses val="autoZero"/>
        <c:auto val="1"/>
        <c:lblAlgn val="ctr"/>
        <c:lblOffset val="100"/>
        <c:noMultiLvlLbl val="0"/>
      </c:catAx>
      <c:valAx>
        <c:axId val="120153600"/>
        <c:scaling>
          <c:orientation val="minMax"/>
          <c:min val="0"/>
        </c:scaling>
        <c:delete val="1"/>
        <c:axPos val="l"/>
        <c:numFmt formatCode="_-* #,##0.0\ _₽_-;\-* #,##0.0\ _₽_-;_-* &quot;-&quot;??\ _₽_-;_-@_-" sourceLinked="1"/>
        <c:majorTickMark val="none"/>
        <c:minorTickMark val="none"/>
        <c:tickLblPos val="nextTo"/>
        <c:crossAx val="120152064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layout>
        <c:manualLayout>
          <c:xMode val="edge"/>
          <c:yMode val="edge"/>
          <c:x val="0"/>
          <c:y val="0.92140768097947634"/>
          <c:w val="0.98177580080556026"/>
          <c:h val="7.691480803644372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2795562397847E-3"/>
          <c:y val="9.4985381028124233E-2"/>
          <c:w val="0.99880172044376025"/>
          <c:h val="0.7276939356064321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464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E50938"/>
                  </a:gs>
                  <a:gs pos="100000">
                    <a:schemeClr val="accent6">
                      <a:tint val="37000"/>
                      <a:satMod val="300000"/>
                      <a:lumMod val="82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98000">
                    <a:srgbClr val="FFFF00"/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0799398670294287E-3"/>
                  <c:y val="-0.35273858460171092"/>
                </c:manualLayout>
              </c:layout>
              <c:tx>
                <c:rich>
                  <a:bodyPr/>
                  <a:lstStyle/>
                  <a:p>
                    <a:r>
                      <a:rPr lang="ru-RU" sz="1599" dirty="0" smtClean="0"/>
                      <a:t>308 325,3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4986498098824E-2"/>
                  <c:y val="-0.325517885400121"/>
                </c:manualLayout>
              </c:layout>
              <c:numFmt formatCode="#,##0.0" sourceLinked="0"/>
              <c:spPr>
                <a:noFill/>
                <a:ln w="25237">
                  <a:noFill/>
                </a:ln>
              </c:spPr>
              <c:txPr>
                <a:bodyPr/>
                <a:lstStyle/>
                <a:p>
                  <a:pPr>
                    <a:defRPr sz="159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72633606969342E-2"/>
                  <c:y val="-0.22834699522565632"/>
                </c:manualLayout>
              </c:layout>
              <c:numFmt formatCode="#,##0.0" sourceLinked="0"/>
              <c:spPr>
                <a:noFill/>
                <a:ln w="25237">
                  <a:noFill/>
                </a:ln>
              </c:spPr>
              <c:txPr>
                <a:bodyPr/>
                <a:lstStyle/>
                <a:p>
                  <a:pPr>
                    <a:defRPr sz="159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984126319316467E-2"/>
                  <c:y val="-0.23042950440245316"/>
                </c:manualLayout>
              </c:layout>
              <c:tx>
                <c:rich>
                  <a:bodyPr/>
                  <a:lstStyle/>
                  <a:p>
                    <a:pPr algn="just">
                      <a:defRPr b="1"/>
                    </a:pPr>
                    <a:r>
                      <a:rPr lang="ru-RU" sz="1599" dirty="0" smtClean="0"/>
                      <a:t>187</a:t>
                    </a:r>
                    <a:r>
                      <a:rPr lang="ru-RU" sz="1599" baseline="0" dirty="0" smtClean="0"/>
                      <a:t> 165,1</a:t>
                    </a:r>
                    <a:endParaRPr lang="en-US" sz="1599" dirty="0"/>
                  </a:p>
                </c:rich>
              </c:tx>
              <c:numFmt formatCode="#,##0.0" sourceLinked="0"/>
              <c:spPr>
                <a:noFill/>
                <a:ln w="2523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308325.3</c:v>
                </c:pt>
                <c:pt idx="1">
                  <c:v>201860.2</c:v>
                </c:pt>
                <c:pt idx="2">
                  <c:v>191197.1</c:v>
                </c:pt>
                <c:pt idx="3">
                  <c:v>187165.1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gapDepth val="260"/>
        <c:shape val="cylinder"/>
        <c:axId val="120387456"/>
        <c:axId val="120388992"/>
        <c:axId val="0"/>
      </c:bar3DChart>
      <c:catAx>
        <c:axId val="1203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0388992"/>
        <c:crosses val="autoZero"/>
        <c:auto val="1"/>
        <c:lblAlgn val="ctr"/>
        <c:lblOffset val="100"/>
        <c:noMultiLvlLbl val="0"/>
      </c:catAx>
      <c:valAx>
        <c:axId val="12038899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2038745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7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423048869438368E-2"/>
          <c:y val="5.8278145695364242E-2"/>
          <c:w val="0.93581327498176514"/>
          <c:h val="0.737960264900662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DE729"/>
              </a:solidFill>
            </c:spPr>
          </c:dPt>
          <c:dPt>
            <c:idx val="1"/>
            <c:invertIfNegative val="0"/>
            <c:bubble3D val="0"/>
            <c:spPr>
              <a:solidFill>
                <a:srgbClr val="4DE729"/>
              </a:solidFill>
            </c:spPr>
          </c:dPt>
          <c:dLbls>
            <c:dLbl>
              <c:idx val="0"/>
              <c:layout>
                <c:manualLayout>
                  <c:x val="-5.2363410809972595E-2"/>
                  <c:y val="3.38672367940762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69 056,7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092704186173406E-2"/>
                  <c:y val="-8.20322289771420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11403,3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27658811468204E-2"/>
                  <c:y val="-1.640644579542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81</a:t>
                    </a:r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578918798051976E-7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69056.7</c:v>
                </c:pt>
                <c:pt idx="1">
                  <c:v>11403.3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0207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DF23"/>
              </a:solidFill>
            </c:spPr>
          </c:dPt>
          <c:dPt>
            <c:idx val="1"/>
            <c:invertIfNegative val="0"/>
            <c:bubble3D val="0"/>
            <c:spPr>
              <a:solidFill>
                <a:srgbClr val="EDDF23"/>
              </a:solidFill>
            </c:spPr>
          </c:dPt>
          <c:dLbls>
            <c:dLbl>
              <c:idx val="0"/>
              <c:layout>
                <c:manualLayout>
                  <c:x val="1.1391420711360751E-2"/>
                  <c:y val="0.205004745267768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70 335,8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5317622936409E-2"/>
                  <c:y val="-1.2304834346571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0362997641614E-2"/>
                  <c:y val="-1.64064457954283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325226873526009E-2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70335.8</c:v>
                </c:pt>
                <c:pt idx="1">
                  <c:v>4452.8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43C8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70411.399999999994</c:v>
                </c:pt>
                <c:pt idx="1">
                  <c:v>4452.8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70432.7</c:v>
                </c:pt>
                <c:pt idx="1">
                  <c:v>4452.8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569280"/>
        <c:axId val="121570816"/>
        <c:axId val="0"/>
      </c:bar3DChart>
      <c:catAx>
        <c:axId val="1215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3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570816"/>
        <c:crosses val="autoZero"/>
        <c:auto val="1"/>
        <c:lblAlgn val="ctr"/>
        <c:lblOffset val="100"/>
        <c:noMultiLvlLbl val="0"/>
      </c:catAx>
      <c:valAx>
        <c:axId val="12157081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2156928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32108855074847E-2"/>
          <c:y val="9.4791195801197853E-2"/>
          <c:w val="0.9382990864554791"/>
          <c:h val="0.78270144645207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9022794935583809E-2"/>
                  <c:y val="-4.51177259374281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87 463,9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516702529501715E-2"/>
                  <c:y val="-2.44349641298536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140 411,6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27658811468204E-2"/>
                  <c:y val="-1.640644579542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81</a:t>
                    </a:r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578918798051976E-7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4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87463.9</c:v>
                </c:pt>
                <c:pt idx="1">
                  <c:v>140411.6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957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DA9A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DA9A9"/>
              </a:solidFill>
            </c:spPr>
          </c:dPt>
          <c:dLbls>
            <c:dLbl>
              <c:idx val="0"/>
              <c:layout>
                <c:manualLayout>
                  <c:x val="3.1717123629346421E-3"/>
                  <c:y val="2.26730549760119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73 745,2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5317622936409E-2"/>
                  <c:y val="-1.2304834346571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53 292,3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0362997641614E-2"/>
                  <c:y val="-1.64064457954283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325226873526009E-2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4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73745.2</c:v>
                </c:pt>
                <c:pt idx="1">
                  <c:v>53292.3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50938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70828.899999999994</c:v>
                </c:pt>
                <c:pt idx="1">
                  <c:v>45504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59239.3</c:v>
                </c:pt>
                <c:pt idx="1">
                  <c:v>53040.3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633408"/>
        <c:axId val="130625920"/>
        <c:axId val="0"/>
      </c:bar3DChart>
      <c:catAx>
        <c:axId val="12163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4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625920"/>
        <c:crosses val="autoZero"/>
        <c:auto val="1"/>
        <c:lblAlgn val="ctr"/>
        <c:lblOffset val="100"/>
        <c:noMultiLvlLbl val="0"/>
      </c:catAx>
      <c:valAx>
        <c:axId val="13062592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2163340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7215153661347888"/>
          <c:y val="2.592592290161295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сфера'!$A$3:$A$7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Прочие расходы</c:v>
                </c:pt>
              </c:strCache>
            </c:strRef>
          </c:cat>
          <c:val>
            <c:numRef>
              <c:f>'Социальная сфера'!$B$3:$B$7</c:f>
              <c:numCache>
                <c:formatCode>0.0</c:formatCode>
                <c:ptCount val="5"/>
                <c:pt idx="0">
                  <c:v>130596.5</c:v>
                </c:pt>
                <c:pt idx="1">
                  <c:v>35131.4</c:v>
                </c:pt>
                <c:pt idx="2">
                  <c:v>6087.8</c:v>
                </c:pt>
                <c:pt idx="3">
                  <c:v>100</c:v>
                </c:pt>
                <c:pt idx="4">
                  <c:v>168323.5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143926453637738"/>
          <c:y val="7.9110810252457239E-2"/>
          <c:w val="0.29739671429960146"/>
          <c:h val="0.92088918974754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508831121413813"/>
          <c:y val="5.06695765100631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сфера'!$A$3:$A$7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Прочие расходы</c:v>
                </c:pt>
              </c:strCache>
            </c:strRef>
          </c:cat>
          <c:val>
            <c:numRef>
              <c:f>'Социальная сфера'!$B$3:$B$7</c:f>
              <c:numCache>
                <c:formatCode>0.0</c:formatCode>
                <c:ptCount val="5"/>
                <c:pt idx="0">
                  <c:v>125927.8</c:v>
                </c:pt>
                <c:pt idx="1">
                  <c:v>30085</c:v>
                </c:pt>
                <c:pt idx="2">
                  <c:v>5996.7</c:v>
                </c:pt>
                <c:pt idx="3">
                  <c:v>100</c:v>
                </c:pt>
                <c:pt idx="4">
                  <c:v>141432.70000000001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69819820054097"/>
          <c:y val="7.6955601827538245E-2"/>
          <c:w val="0.34148580451648708"/>
          <c:h val="0.87112684209378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сфера'!$B$2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сфера'!$A$3:$A$7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Прочие расходы</c:v>
                </c:pt>
              </c:strCache>
            </c:strRef>
          </c:cat>
          <c:val>
            <c:numRef>
              <c:f>'Социальная сфера'!$B$3:$B$7</c:f>
              <c:numCache>
                <c:formatCode>0.0</c:formatCode>
                <c:ptCount val="5"/>
                <c:pt idx="0">
                  <c:v>125401</c:v>
                </c:pt>
                <c:pt idx="1">
                  <c:v>26626.5</c:v>
                </c:pt>
                <c:pt idx="2">
                  <c:v>5949.6</c:v>
                </c:pt>
                <c:pt idx="3">
                  <c:v>100</c:v>
                </c:pt>
                <c:pt idx="4">
                  <c:v>137319.29999999999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19990213523018"/>
          <c:y val="3.9391826381857391E-2"/>
          <c:w val="0.52822601719778406"/>
          <c:h val="0.921809754628819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0066"/>
              </a:solidFill>
            </a:ln>
          </c:spPr>
          <c:invertIfNegative val="0"/>
          <c:dLbls>
            <c:dLbl>
              <c:idx val="1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'Муниципальные программы'!$A$3:$A$20</c:f>
              <c:strCache>
                <c:ptCount val="18"/>
                <c:pt idx="0">
                  <c:v>Комплексное развитие сельских территорий </c:v>
                </c:pt>
                <c:pt idx="1">
                  <c:v>Формирование современной городской среды </c:v>
                </c:pt>
                <c:pt idx="2">
                  <c:v>Развитие земельных и имущественных отношений</c:v>
                </c:pt>
                <c:pt idx="3">
                  <c:v>Обеспечение общественного порядка и противодействие преступности</c:v>
                </c:pt>
                <c:pt idx="4">
                  <c:v>Обеспечение граждан  доступным и комфортным жильем</c:v>
                </c:pt>
                <c:pt idx="5">
                  <c:v>Модернизация и развитие сферы жилищно-коммунального хозяйства</c:v>
                </c:pt>
                <c:pt idx="6">
                  <c:v>Развитие строительного комплекса и архитектуры</c:v>
                </c:pt>
                <c:pt idx="7">
                  <c:v>Развитие потенциала муниципального управления</c:v>
                </c:pt>
                <c:pt idx="8">
                  <c:v>Управление общественными финансами и муниципальным долгом</c:v>
                </c:pt>
                <c:pt idx="9">
                  <c:v>Развитие потенциала природно-сырьевых ресурсов и повышение экологической безопасности</c:v>
                </c:pt>
                <c:pt idx="10">
                  <c:v>Развитие транспортной системы</c:v>
                </c:pt>
                <c:pt idx="11">
                  <c:v>Развитие сельского хозяйства и регулирования рынка сельскохозяйственной продукции, сырья и продовольствия</c:v>
                </c:pt>
                <c:pt idx="12">
                  <c:v>Повышение безопасности жизнедеятельности населения и территорий </c:v>
                </c:pt>
                <c:pt idx="13">
                  <c:v>Развитие образования</c:v>
                </c:pt>
                <c:pt idx="14">
                  <c:v>Содействие занятости населения</c:v>
                </c:pt>
                <c:pt idx="15">
                  <c:v>Развитие физической культуры и спорта</c:v>
                </c:pt>
                <c:pt idx="16">
                  <c:v>Развитие культуры и туризма</c:v>
                </c:pt>
                <c:pt idx="17">
                  <c:v>Социальная поддержка граждан</c:v>
                </c:pt>
              </c:strCache>
            </c:strRef>
          </c:cat>
          <c:val>
            <c:numRef>
              <c:f>'Муниципальные программы'!$B$3:$B$20</c:f>
              <c:numCache>
                <c:formatCode>#,##0.0</c:formatCode>
                <c:ptCount val="18"/>
                <c:pt idx="0">
                  <c:v>12021.2</c:v>
                </c:pt>
                <c:pt idx="1">
                  <c:v>5401.9</c:v>
                </c:pt>
                <c:pt idx="2">
                  <c:v>456.4</c:v>
                </c:pt>
                <c:pt idx="3">
                  <c:v>542.1</c:v>
                </c:pt>
                <c:pt idx="4">
                  <c:v>3429.7</c:v>
                </c:pt>
                <c:pt idx="5">
                  <c:v>12618.6</c:v>
                </c:pt>
                <c:pt idx="6">
                  <c:v>2000</c:v>
                </c:pt>
                <c:pt idx="7">
                  <c:v>75838.899999999994</c:v>
                </c:pt>
                <c:pt idx="8">
                  <c:v>11226</c:v>
                </c:pt>
                <c:pt idx="9">
                  <c:v>886.5</c:v>
                </c:pt>
                <c:pt idx="10">
                  <c:v>44534.1</c:v>
                </c:pt>
                <c:pt idx="11">
                  <c:v>306.2</c:v>
                </c:pt>
                <c:pt idx="12">
                  <c:v>6620.2</c:v>
                </c:pt>
                <c:pt idx="13">
                  <c:v>117986</c:v>
                </c:pt>
                <c:pt idx="14">
                  <c:v>331.5</c:v>
                </c:pt>
                <c:pt idx="15">
                  <c:v>5477.5</c:v>
                </c:pt>
                <c:pt idx="16">
                  <c:v>38442.199999999997</c:v>
                </c:pt>
                <c:pt idx="17">
                  <c:v>2120.1999999999998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155648"/>
        <c:axId val="258157184"/>
      </c:barChart>
      <c:catAx>
        <c:axId val="2581556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8157184"/>
        <c:crosses val="autoZero"/>
        <c:auto val="1"/>
        <c:lblAlgn val="ctr"/>
        <c:lblOffset val="100"/>
        <c:noMultiLvlLbl val="0"/>
      </c:catAx>
      <c:valAx>
        <c:axId val="25815718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581556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CC538-1BCC-43E1-AD89-F4C7D17177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AEF345-8F26-47CD-AA63-65E5911139C9}">
      <dgm:prSet phldrT="[Текст]" custT="1"/>
      <dgm:spPr>
        <a:xfrm>
          <a:off x="2060417" y="2204525"/>
          <a:ext cx="3855405" cy="1159473"/>
        </a:xfr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НАЦИОНАЛЬНЫЕ ПРОЕКТЫ</a:t>
          </a:r>
        </a:p>
        <a:p>
          <a:r>
            <a:rPr lang="ru-RU" sz="1800" b="1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4 499,1</a:t>
          </a:r>
          <a:endParaRPr lang="ru-RU" sz="1800" b="1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7E8B158-9252-4104-9341-EB31807EFA2C}" type="parTrans" cxnId="{6AFA9B2F-0895-4177-97B0-1B37D8C0872B}">
      <dgm:prSet/>
      <dgm:spPr/>
      <dgm:t>
        <a:bodyPr/>
        <a:lstStyle/>
        <a:p>
          <a:endParaRPr lang="ru-RU"/>
        </a:p>
      </dgm:t>
    </dgm:pt>
    <dgm:pt modelId="{83334AF0-E90A-468E-87E0-73983C9177A1}" type="sibTrans" cxnId="{6AFA9B2F-0895-4177-97B0-1B37D8C0872B}">
      <dgm:prSet/>
      <dgm:spPr/>
      <dgm:t>
        <a:bodyPr/>
        <a:lstStyle/>
        <a:p>
          <a:endParaRPr lang="ru-RU"/>
        </a:p>
      </dgm:t>
    </dgm:pt>
    <dgm:pt modelId="{A994A2C9-BF85-43C8-97E1-A5D4ABF17A2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797311" y="675764"/>
          <a:ext cx="3005467" cy="903884"/>
        </a:xfrm>
        <a:ln/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ОБРАЗОВАНИЕ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 мероприятий регионального проекта «Успех каждого ребенка»</a:t>
          </a:r>
        </a:p>
        <a:p>
          <a:r>
            <a:rPr lang="ru-RU" sz="16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3 612,6</a:t>
          </a:r>
          <a:endParaRPr lang="ru-RU" sz="1600" b="1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115CD4A8-FE22-4DB4-875B-0791D737CDAC}" type="parTrans" cxnId="{508196F0-E775-4DD2-B6A2-700CED1C0723}">
      <dgm:prSet/>
      <dgm:spPr>
        <a:xfrm rot="8467510">
          <a:off x="4783990" y="1607163"/>
          <a:ext cx="684091" cy="613774"/>
        </a:xfrm>
        <a:solidFill>
          <a:srgbClr val="E50938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5A3ADBC-7EFC-4201-9BD6-86177837A50D}" type="sibTrans" cxnId="{508196F0-E775-4DD2-B6A2-700CED1C0723}">
      <dgm:prSet/>
      <dgm:spPr/>
      <dgm:t>
        <a:bodyPr/>
        <a:lstStyle/>
        <a:p>
          <a:endParaRPr lang="ru-RU"/>
        </a:p>
      </dgm:t>
    </dgm:pt>
    <dgm:pt modelId="{C1ACCF00-6DB1-4290-BE11-1388AC69B7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4797048" y="3999209"/>
          <a:ext cx="3005733" cy="1104989"/>
        </a:xfrm>
        <a:ln/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ЭКОЛОГИЯ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мероприятий регионального проекта «Комплексная система обращения с твердыми коммунальными отходами»</a:t>
          </a:r>
        </a:p>
        <a:p>
          <a:r>
            <a:rPr lang="ru-RU" sz="16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</a:t>
          </a:r>
          <a:r>
            <a:rPr lang="ru-RU" sz="16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886,5</a:t>
          </a:r>
          <a:endParaRPr lang="ru-RU" sz="1600" b="1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DE3A05F8-EC99-406A-B0DB-8ACD84EAF6AD}" type="parTrans" cxnId="{88E1FE26-88B7-4AE5-BF49-8B3704DD9C47}">
      <dgm:prSet/>
      <dgm:spPr>
        <a:xfrm rot="2816137" flipH="1">
          <a:off x="4681537" y="3369271"/>
          <a:ext cx="743955" cy="613774"/>
        </a:xfrm>
        <a:solidFill>
          <a:srgbClr val="92D050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F945B83-A29E-423F-8100-1220D82B74A5}" type="sibTrans" cxnId="{88E1FE26-88B7-4AE5-BF49-8B3704DD9C47}">
      <dgm:prSet/>
      <dgm:spPr/>
      <dgm:t>
        <a:bodyPr/>
        <a:lstStyle/>
        <a:p>
          <a:endParaRPr lang="ru-RU"/>
        </a:p>
      </dgm:t>
    </dgm:pt>
    <dgm:pt modelId="{C8567B20-2580-46C9-99AE-D577421E4840}" type="pres">
      <dgm:prSet presAssocID="{C74CC538-1BCC-43E1-AD89-F4C7D17177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B5B43-46AE-4D58-A2A5-AF8F3D3C98FE}" type="pres">
      <dgm:prSet presAssocID="{77AEF345-8F26-47CD-AA63-65E5911139C9}" presName="centerShape" presStyleLbl="node0" presStyleIdx="0" presStyleCnt="1" custScaleX="179022" custScaleY="53839" custLinFactNeighborX="7036" custLinFactNeighborY="-1878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279B5ED-E21E-4BB2-B633-8E75402FA0FB}" type="pres">
      <dgm:prSet presAssocID="{115CD4A8-FE22-4DB4-875B-0791D737CDAC}" presName="parTrans" presStyleLbl="bgSibTrans2D1" presStyleIdx="0" presStyleCnt="2" custAng="11190480" custScaleX="37579" custLinFactNeighborX="6253" custLinFactNeighborY="3706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5BDCD9A-A862-4D73-A20D-B878E223B9D5}" type="pres">
      <dgm:prSet presAssocID="{A994A2C9-BF85-43C8-97E1-A5D4ABF17A2F}" presName="node" presStyleLbl="node1" presStyleIdx="0" presStyleCnt="2" custScaleX="173328" custScaleY="55225" custRadScaleRad="93011" custRadScaleInc="664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A3425EE-874D-46F6-B463-8664B3B29931}" type="pres">
      <dgm:prSet presAssocID="{DE3A05F8-EC99-406A-B0DB-8ACD84EAF6AD}" presName="parTrans" presStyleLbl="bgSibTrans2D1" presStyleIdx="1" presStyleCnt="2" custAng="10113196" custFlipHor="1" custScaleX="38939" custLinFactNeighborX="-25516" custLinFactNeighborY="-4811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8FA7285-78C6-49E0-9DFD-FFD5B27C3C9C}" type="pres">
      <dgm:prSet presAssocID="{C1ACCF00-6DB1-4290-BE11-1388AC69B7CA}" presName="node" presStyleLbl="node1" presStyleIdx="1" presStyleCnt="2" custScaleX="175665" custScaleY="67512" custRadScaleRad="24684" custRadScaleInc="1350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A52DC014-E7E8-41D4-AD58-583689B160DA}" type="presOf" srcId="{C74CC538-1BCC-43E1-AD89-F4C7D1717729}" destId="{C8567B20-2580-46C9-99AE-D577421E4840}" srcOrd="0" destOrd="0" presId="urn:microsoft.com/office/officeart/2005/8/layout/radial4"/>
    <dgm:cxn modelId="{A5B475E9-480F-4195-853C-2BFA10B2283B}" type="presOf" srcId="{DE3A05F8-EC99-406A-B0DB-8ACD84EAF6AD}" destId="{FA3425EE-874D-46F6-B463-8664B3B29931}" srcOrd="0" destOrd="0" presId="urn:microsoft.com/office/officeart/2005/8/layout/radial4"/>
    <dgm:cxn modelId="{988AFAE2-BDB4-4485-91DA-B15E12AAF571}" type="presOf" srcId="{C1ACCF00-6DB1-4290-BE11-1388AC69B7CA}" destId="{88FA7285-78C6-49E0-9DFD-FFD5B27C3C9C}" srcOrd="0" destOrd="0" presId="urn:microsoft.com/office/officeart/2005/8/layout/radial4"/>
    <dgm:cxn modelId="{6AFA9B2F-0895-4177-97B0-1B37D8C0872B}" srcId="{C74CC538-1BCC-43E1-AD89-F4C7D1717729}" destId="{77AEF345-8F26-47CD-AA63-65E5911139C9}" srcOrd="0" destOrd="0" parTransId="{97E8B158-9252-4104-9341-EB31807EFA2C}" sibTransId="{83334AF0-E90A-468E-87E0-73983C9177A1}"/>
    <dgm:cxn modelId="{A8DF9525-C145-445D-9758-B35DB8E459CD}" type="presOf" srcId="{115CD4A8-FE22-4DB4-875B-0791D737CDAC}" destId="{6279B5ED-E21E-4BB2-B633-8E75402FA0FB}" srcOrd="0" destOrd="0" presId="urn:microsoft.com/office/officeart/2005/8/layout/radial4"/>
    <dgm:cxn modelId="{1E693653-9587-48AE-86CB-158F7C8D51AE}" type="presOf" srcId="{A994A2C9-BF85-43C8-97E1-A5D4ABF17A2F}" destId="{B5BDCD9A-A862-4D73-A20D-B878E223B9D5}" srcOrd="0" destOrd="0" presId="urn:microsoft.com/office/officeart/2005/8/layout/radial4"/>
    <dgm:cxn modelId="{88E1FE26-88B7-4AE5-BF49-8B3704DD9C47}" srcId="{77AEF345-8F26-47CD-AA63-65E5911139C9}" destId="{C1ACCF00-6DB1-4290-BE11-1388AC69B7CA}" srcOrd="1" destOrd="0" parTransId="{DE3A05F8-EC99-406A-B0DB-8ACD84EAF6AD}" sibTransId="{CF945B83-A29E-423F-8100-1220D82B74A5}"/>
    <dgm:cxn modelId="{508196F0-E775-4DD2-B6A2-700CED1C0723}" srcId="{77AEF345-8F26-47CD-AA63-65E5911139C9}" destId="{A994A2C9-BF85-43C8-97E1-A5D4ABF17A2F}" srcOrd="0" destOrd="0" parTransId="{115CD4A8-FE22-4DB4-875B-0791D737CDAC}" sibTransId="{35A3ADBC-7EFC-4201-9BD6-86177837A50D}"/>
    <dgm:cxn modelId="{94BC1500-D23E-4215-9683-0DE2A3105667}" type="presOf" srcId="{77AEF345-8F26-47CD-AA63-65E5911139C9}" destId="{722B5B43-46AE-4D58-A2A5-AF8F3D3C98FE}" srcOrd="0" destOrd="0" presId="urn:microsoft.com/office/officeart/2005/8/layout/radial4"/>
    <dgm:cxn modelId="{1747B822-3AEE-4E0D-AA25-240563DE7AC0}" type="presParOf" srcId="{C8567B20-2580-46C9-99AE-D577421E4840}" destId="{722B5B43-46AE-4D58-A2A5-AF8F3D3C98FE}" srcOrd="0" destOrd="0" presId="urn:microsoft.com/office/officeart/2005/8/layout/radial4"/>
    <dgm:cxn modelId="{F526B0DF-9F4B-45C6-9843-288C35688F21}" type="presParOf" srcId="{C8567B20-2580-46C9-99AE-D577421E4840}" destId="{6279B5ED-E21E-4BB2-B633-8E75402FA0FB}" srcOrd="1" destOrd="0" presId="urn:microsoft.com/office/officeart/2005/8/layout/radial4"/>
    <dgm:cxn modelId="{78939545-8548-4591-931E-16BB47705195}" type="presParOf" srcId="{C8567B20-2580-46C9-99AE-D577421E4840}" destId="{B5BDCD9A-A862-4D73-A20D-B878E223B9D5}" srcOrd="2" destOrd="0" presId="urn:microsoft.com/office/officeart/2005/8/layout/radial4"/>
    <dgm:cxn modelId="{1FE9C982-7EB8-4A0E-910A-C2A2D8AFF049}" type="presParOf" srcId="{C8567B20-2580-46C9-99AE-D577421E4840}" destId="{FA3425EE-874D-46F6-B463-8664B3B29931}" srcOrd="3" destOrd="0" presId="urn:microsoft.com/office/officeart/2005/8/layout/radial4"/>
    <dgm:cxn modelId="{4354DEF5-1F92-4AE0-980C-6B2BD32B6CDE}" type="presParOf" srcId="{C8567B20-2580-46C9-99AE-D577421E4840}" destId="{88FA7285-78C6-49E0-9DFD-FFD5B27C3C9C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B5B43-46AE-4D58-A2A5-AF8F3D3C98FE}">
      <dsp:nvSpPr>
        <dsp:cNvPr id="0" name=""/>
        <dsp:cNvSpPr/>
      </dsp:nvSpPr>
      <dsp:spPr>
        <a:xfrm>
          <a:off x="2200082" y="1749806"/>
          <a:ext cx="4506897" cy="1355402"/>
        </a:xfrm>
        <a:prstGeom prst="ellipse">
          <a:avLst/>
        </a:prstGeo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НАЦИОНАЛЬНЫЕ ПРОЕКТЫ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4 499,1</a:t>
          </a:r>
          <a:endParaRPr lang="ru-RU" sz="1800" b="1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60102" y="1948300"/>
        <a:ext cx="3186857" cy="958414"/>
      </dsp:txXfrm>
    </dsp:sp>
    <dsp:sp modelId="{6279B5ED-E21E-4BB2-B633-8E75402FA0FB}">
      <dsp:nvSpPr>
        <dsp:cNvPr id="0" name=""/>
        <dsp:cNvSpPr/>
      </dsp:nvSpPr>
      <dsp:spPr>
        <a:xfrm rot="5400000">
          <a:off x="4160884" y="1024159"/>
          <a:ext cx="429080" cy="717490"/>
        </a:xfrm>
        <a:prstGeom prst="leftArrow">
          <a:avLst>
            <a:gd name="adj1" fmla="val 60000"/>
            <a:gd name="adj2" fmla="val 50000"/>
          </a:avLst>
        </a:prstGeom>
        <a:solidFill>
          <a:srgbClr val="E509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DCD9A-A862-4D73-A20D-B878E223B9D5}">
      <dsp:nvSpPr>
        <dsp:cNvPr id="0" name=""/>
        <dsp:cNvSpPr/>
      </dsp:nvSpPr>
      <dsp:spPr>
        <a:xfrm>
          <a:off x="2166633" y="21414"/>
          <a:ext cx="4145373" cy="10566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 мероприятий регионального проекта «Успех каждого ребенка»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3 612,6</a:t>
          </a:r>
          <a:endParaRPr lang="ru-RU" sz="1600" b="1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2197580" y="52361"/>
        <a:ext cx="4083479" cy="994730"/>
      </dsp:txXfrm>
    </dsp:sp>
    <dsp:sp modelId="{FA3425EE-874D-46F6-B463-8664B3B29931}">
      <dsp:nvSpPr>
        <dsp:cNvPr id="0" name=""/>
        <dsp:cNvSpPr/>
      </dsp:nvSpPr>
      <dsp:spPr>
        <a:xfrm rot="5400000" flipH="1">
          <a:off x="3536826" y="3160871"/>
          <a:ext cx="541567" cy="717490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A7285-78C6-49E0-9DFD-FFD5B27C3C9C}">
      <dsp:nvSpPr>
        <dsp:cNvPr id="0" name=""/>
        <dsp:cNvSpPr/>
      </dsp:nvSpPr>
      <dsp:spPr>
        <a:xfrm>
          <a:off x="1923848" y="3900582"/>
          <a:ext cx="4201265" cy="12917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ЭКОЛОГИЯ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мероприятий регионального проекта «Комплексная система обращения с твердыми коммунальными отходами»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</a:t>
          </a:r>
          <a:r>
            <a:rPr lang="ru-RU" sz="16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886,5</a:t>
          </a:r>
          <a:endParaRPr lang="ru-RU" sz="1600" b="1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1961681" y="3938415"/>
        <a:ext cx="4125599" cy="121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0.37624</cdr:x>
      <cdr:y>0.60547</cdr:y>
    </cdr:from>
    <cdr:to>
      <cdr:x>0.62044</cdr:x>
      <cdr:y>0.67048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8783" y="2463154"/>
          <a:ext cx="914400" cy="264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0.36772</cdr:x>
      <cdr:y>0.32812</cdr:y>
    </cdr:from>
    <cdr:to>
      <cdr:x>0.61193</cdr:x>
      <cdr:y>0.55289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4203" y="1334101"/>
          <a:ext cx="1111868" cy="913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0.25857</cdr:x>
      <cdr:y>0.08644</cdr:y>
    </cdr:from>
    <cdr:to>
      <cdr:x>0.40344</cdr:x>
      <cdr:y>0.20293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5538" y="207200"/>
          <a:ext cx="630608" cy="279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70411,4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0.68197</cdr:x>
      <cdr:y>0.56533</cdr:y>
    </cdr:from>
    <cdr:to>
      <cdr:x>0.81146</cdr:x>
      <cdr:y>0.65294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68569" y="1355177"/>
          <a:ext cx="563660" cy="21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4 452,8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0.27279</cdr:x>
      <cdr:y>0.40438</cdr:y>
    </cdr:from>
    <cdr:to>
      <cdr:x>0.41865</cdr:x>
      <cdr:y>0.53874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1627" y="886537"/>
          <a:ext cx="653210" cy="29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70 828,9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0.65845</cdr:x>
      <cdr:y>0.58973</cdr:y>
    </cdr:from>
    <cdr:to>
      <cdr:x>0.80156</cdr:x>
      <cdr:y>0.6905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48781" y="1292889"/>
          <a:ext cx="640895" cy="220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45 504,0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0.37768</cdr:x>
      <cdr:y>0.35274</cdr:y>
    </cdr:from>
    <cdr:to>
      <cdr:x>0.49682</cdr:x>
      <cdr:y>0.58133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8184" y="777800"/>
          <a:ext cx="5388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3DB0B-BDC6-477C-9C4F-1B2FAE07D11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0DBC-0DF1-46F2-9336-81C64C58D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BC94-E882-4244-BC64-31B7ABFA0A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519B31-E120-4365-91F2-2E0409F481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7BA00-C845-4912-9825-77607E8BF6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41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62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43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57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33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63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19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74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92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85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B91D-A049-47D1-A8B3-668E282053F8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image" Target="../media/image8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7.xml"/><Relationship Id="rId7" Type="http://schemas.openxmlformats.org/officeDocument/2006/relationships/image" Target="../media/image1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chart" Target="../charts/chart8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.cheb.ru-7764.jpg"/>
          <p:cNvPicPr>
            <a:picLocks noChangeAspect="1"/>
          </p:cNvPicPr>
          <p:nvPr/>
        </p:nvPicPr>
        <p:blipFill>
          <a:blip r:embed="rId2"/>
          <a:srcRect t="3125"/>
          <a:stretch>
            <a:fillRect/>
          </a:stretch>
        </p:blipFill>
        <p:spPr>
          <a:xfrm>
            <a:off x="109464" y="0"/>
            <a:ext cx="8928992" cy="3356992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33500" y="3356992"/>
            <a:ext cx="8280920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DokChampa" panose="020B0604020202020204" pitchFamily="34" charset="-34"/>
              </a:rPr>
              <a:t>Бюджет для граждан</a:t>
            </a:r>
            <a:endParaRPr lang="ru-RU" sz="5400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DokChampa" panose="020B0604020202020204" pitchFamily="34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648" y="4668620"/>
            <a:ext cx="54006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 проекту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Решения Собрания депутатов Шумерлинского муниципального округа Чувашской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Республики «О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бюджете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Шумерлинского муниципального округа Чувашской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Республики на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2025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годов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i.smirnov\Documents\Бюджет для граждан\Фото\995466a8d0f44a4180ea1ad4c264bf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90" y="4725144"/>
            <a:ext cx="2773010" cy="184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umraifo08\Desktop\100_7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294" y="20465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бюджета Шумерлинского муниципального округа Чувашской Республики на социальную политику в 2023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024992" y="111604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416496" y="1088692"/>
            <a:ext cx="3265597" cy="3429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Выплаты пенсии за выслугу лет муниципальным служащим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994710" y="168028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16497" y="1618416"/>
            <a:ext cx="3265596" cy="3959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на сельских территориях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024992" y="229363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422649" y="2168813"/>
            <a:ext cx="3259444" cy="54255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Обеспечение мер социальной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поддержки отдельных категорий граждан по оплате жилищно-коммунальных услуг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451553" y="3033252"/>
            <a:ext cx="942554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416496" y="2835730"/>
            <a:ext cx="4637197" cy="68307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Предоставление социальных выплат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молодым семьям на строительство (приобретение) жилья в рамках реализации мероприятий по обеспечению жильем молодых семей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411770" y="3769794"/>
            <a:ext cx="972701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370937" y="4498763"/>
            <a:ext cx="1002238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440760" y="3596595"/>
            <a:ext cx="4612933" cy="74096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Компенсация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образовательную программу дошкольного образования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450531" y="4429756"/>
            <a:ext cx="4612932" cy="42604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Организационно-техническое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обеспечение охраны труда и здоровья работающих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16" y="1116045"/>
            <a:ext cx="27479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4470958" y="1065601"/>
            <a:ext cx="118501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70958" y="1641038"/>
            <a:ext cx="118501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213,5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95478" y="2264716"/>
            <a:ext cx="116049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1 970,2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678386" y="2835730"/>
            <a:ext cx="1160490" cy="585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3 428,5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696143" y="3518807"/>
            <a:ext cx="1160490" cy="585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229,7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696143" y="4406711"/>
            <a:ext cx="1160490" cy="43684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80,9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C:\Users\shumraifo08\Desktop\pod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1" y="4855803"/>
            <a:ext cx="1327034" cy="9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shumraifo08\Desktop\-truda_dlya_IP-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63" y="3830647"/>
            <a:ext cx="11655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shumraifo08\Desktop\8ebe08e346774237bfb50d05ad3d96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0" y="5246363"/>
            <a:ext cx="1287780" cy="12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 descr="pensi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1981" y="5059680"/>
            <a:ext cx="1385458" cy="129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сферы жилищно-коммунального хозяйства Шумерлинского муниципального округа Чувашской Республики в 2023 году,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903060" y="1265043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0401" y="1070703"/>
            <a:ext cx="3551465" cy="676712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Перевод многоквартирных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домов  с централизованного на индивидуальное отопление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903060" y="2734762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22508" y="3346605"/>
            <a:ext cx="6227442" cy="50149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мероприятия по благоустройству территорий </a:t>
            </a:r>
            <a:endParaRPr kumimoji="0" lang="ru-RU" sz="1200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снос аварийных зданий, ограждение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детских площадок, ликвидация несанкционированных свалок)</a:t>
            </a: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924902" y="4625073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24724" y="108530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3 420,0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200401" y="1825083"/>
            <a:ext cx="3551465" cy="676712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Модернизация объектов коммунальной инфраструктуры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903060" y="2019423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24724" y="1825083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9 189,6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523466" y="2600469"/>
            <a:ext cx="6227442" cy="63298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Обустройство населенных пунктов,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расположенных  в сельской местности, объектами социальной и инженерной инфраструктуры, путем реализации инициативных проектов (раздел «ЖКХ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») – 11 проектов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2352" y="259230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4 652,8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903060" y="3476540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82352" y="3445883"/>
            <a:ext cx="1234507" cy="302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504,4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24424" y="4452596"/>
            <a:ext cx="6227442" cy="843923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Обустройство населенных пунктов,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расположенных  в сельской местности, объектами социальной и инженерной инфраструктуры, путем реализации инициативных проектов (раздел «Благоустройство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 проектов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2352" y="4529863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592,7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shumraifo08\Desktop\slid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" y="5238719"/>
            <a:ext cx="2461300" cy="14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humraifo08\Desktop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29" y="5296520"/>
            <a:ext cx="1903683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humraifo08\Desktop\zamena_promyshlennoj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8622"/>
            <a:ext cx="2162657" cy="11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4" descr="i?id=d6567ab6e72ee2ca36d8d398b20dddc1&amp;n=33&amp;h=190&amp;w=322"/>
          <p:cNvPicPr>
            <a:picLocks noChangeAspect="1" noChangeArrowheads="1"/>
          </p:cNvPicPr>
          <p:nvPr/>
        </p:nvPicPr>
        <p:blipFill>
          <a:blip r:embed="rId5" cstate="print"/>
          <a:srcRect l="22672" r="20186"/>
          <a:stretch>
            <a:fillRect/>
          </a:stretch>
        </p:blipFill>
        <p:spPr bwMode="auto">
          <a:xfrm>
            <a:off x="6924902" y="5296520"/>
            <a:ext cx="1691957" cy="14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05393" y="3945303"/>
            <a:ext cx="6227442" cy="390478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мероприятия по </a:t>
            </a: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уличному освещению  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926806" y="3996526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82352" y="3989073"/>
            <a:ext cx="1234507" cy="302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727,1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204108"/>
            <a:ext cx="8164285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дорожного фонда Шумерлинского муниципального округа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Чувашской Республики в 2023 году, 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81" name="object 83"/>
          <p:cNvSpPr txBox="1"/>
          <p:nvPr/>
        </p:nvSpPr>
        <p:spPr>
          <a:xfrm>
            <a:off x="608862" y="3947795"/>
            <a:ext cx="2528570" cy="214802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35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704443" y="114914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22319" y="1023379"/>
            <a:ext cx="2988673" cy="5395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Расходы муниципального дорожного фонда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(всего)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704443" y="1831661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38544" y="1652978"/>
            <a:ext cx="537244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ремонт и ремонт автомобильных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 общего пользования местного значения вне границ населенных пунктов в границах  муниципального округа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AB003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730906" y="2494706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05712" y="3049280"/>
            <a:ext cx="5372449" cy="659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Содержание автомобильных дорог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общего пользования местного значения </a:t>
            </a:r>
            <a:r>
              <a:rPr lang="ru-RU" sz="1400" dirty="0" smtClean="0">
                <a:solidFill>
                  <a:srgbClr val="E50938"/>
                </a:solidFill>
                <a:effectLst/>
                <a:latin typeface="Times New Roman" pitchFamily="18" charset="0"/>
                <a:cs typeface="Times New Roman" pitchFamily="18" charset="0"/>
              </a:rPr>
              <a:t>вне границ населённых пунктов в границах муниципального округа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E5093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04443" y="319029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905711" y="4245011"/>
            <a:ext cx="5372449" cy="418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 ремонт и ремонт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дворовых территорий многоквартирных домов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704443" y="3852927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905712" y="5398724"/>
            <a:ext cx="5372448" cy="542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Строительство и реконструкция автомобильных дорог путем реализации инициативных 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проектов – 6 проектов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>
            <a:spLocks noChangeAspect="1"/>
          </p:cNvSpPr>
          <p:nvPr/>
        </p:nvSpPr>
        <p:spPr>
          <a:xfrm flipH="1">
            <a:off x="720492" y="1831661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>
            <a:spLocks noChangeAspect="1"/>
          </p:cNvSpPr>
          <p:nvPr/>
        </p:nvSpPr>
        <p:spPr>
          <a:xfrm flipH="1">
            <a:off x="720049" y="2584048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>
            <a:spLocks noChangeAspect="1"/>
          </p:cNvSpPr>
          <p:nvPr/>
        </p:nvSpPr>
        <p:spPr>
          <a:xfrm flipH="1">
            <a:off x="725595" y="3224962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>
            <a:spLocks noChangeAspect="1"/>
          </p:cNvSpPr>
          <p:nvPr/>
        </p:nvSpPr>
        <p:spPr>
          <a:xfrm flipH="1">
            <a:off x="726847" y="3887593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" y="591206"/>
            <a:ext cx="1086060" cy="97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418777" y="1026302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50 493,1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8777" y="173825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B0031"/>
                </a:solidFill>
                <a:latin typeface="Times New Roman" pitchFamily="18" charset="0"/>
                <a:cs typeface="Times New Roman" pitchFamily="18" charset="0"/>
              </a:rPr>
              <a:t>14 616,3</a:t>
            </a:r>
            <a:endParaRPr lang="ru-RU" sz="1400" b="1" dirty="0">
              <a:solidFill>
                <a:srgbClr val="AB00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938543" y="2381442"/>
            <a:ext cx="537244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ремонт и ремонт автомобильных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 общего пользования местного значения в границах населенных пунктов поселения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AB003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905712" y="3776658"/>
            <a:ext cx="5372449" cy="385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Содержание автомобильных дорог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общего пользования местного значения </a:t>
            </a:r>
            <a:r>
              <a:rPr lang="ru-RU" sz="1400" dirty="0" smtClean="0">
                <a:solidFill>
                  <a:srgbClr val="E50938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населённых пунктов поселения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E5093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узел 29"/>
          <p:cNvSpPr>
            <a:spLocks noChangeAspect="1"/>
          </p:cNvSpPr>
          <p:nvPr/>
        </p:nvSpPr>
        <p:spPr>
          <a:xfrm flipH="1">
            <a:off x="717975" y="4369779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905712" y="4760398"/>
            <a:ext cx="5372449" cy="570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ru-RU" sz="1000" i="0" u="none" strike="noStrike" kern="1200" cap="none" spc="0" normalizeH="0" baseline="0" noProof="0" dirty="0" smtClean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Разработка правил землепользования и застройки в рамках реализация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мероприятий с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одержания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местного значения в границах населённых пунктов поселения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730906" y="4280437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>
            <a:spLocks noChangeAspect="1"/>
          </p:cNvSpPr>
          <p:nvPr/>
        </p:nvSpPr>
        <p:spPr>
          <a:xfrm flipH="1">
            <a:off x="729824" y="4904713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703286" y="5525832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18776" y="2432055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B0031"/>
                </a:solidFill>
                <a:latin typeface="Times New Roman" pitchFamily="18" charset="0"/>
                <a:cs typeface="Times New Roman" pitchFamily="18" charset="0"/>
              </a:rPr>
              <a:t>9 688,3</a:t>
            </a:r>
            <a:endParaRPr lang="ru-RU" sz="1400" b="1" dirty="0">
              <a:solidFill>
                <a:srgbClr val="AB00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18776" y="3042216"/>
            <a:ext cx="1185010" cy="5696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50938"/>
                </a:solidFill>
                <a:latin typeface="Times New Roman" pitchFamily="18" charset="0"/>
                <a:cs typeface="Times New Roman" pitchFamily="18" charset="0"/>
              </a:rPr>
              <a:t>13 181,7</a:t>
            </a:r>
            <a:endParaRPr lang="ru-RU" sz="1400" b="1" dirty="0">
              <a:solidFill>
                <a:srgbClr val="E509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18777" y="370484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50938"/>
                </a:solidFill>
                <a:latin typeface="Times New Roman" pitchFamily="18" charset="0"/>
                <a:cs typeface="Times New Roman" pitchFamily="18" charset="0"/>
              </a:rPr>
              <a:t>2 847,8</a:t>
            </a:r>
            <a:endParaRPr lang="ru-RU" sz="1400" b="1" dirty="0">
              <a:solidFill>
                <a:srgbClr val="E509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18776" y="4247460"/>
            <a:ext cx="1185010" cy="4159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864,1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418777" y="4776643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2 550,0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лок-схема: узел 40"/>
          <p:cNvSpPr>
            <a:spLocks noChangeAspect="1"/>
          </p:cNvSpPr>
          <p:nvPr/>
        </p:nvSpPr>
        <p:spPr>
          <a:xfrm flipH="1">
            <a:off x="717973" y="5595166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6730906" y="482345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18776" y="535436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5 969,5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узел 43"/>
          <p:cNvSpPr>
            <a:spLocks noChangeAspect="1"/>
          </p:cNvSpPr>
          <p:nvPr/>
        </p:nvSpPr>
        <p:spPr>
          <a:xfrm flipH="1">
            <a:off x="717972" y="6159046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905710" y="5989227"/>
            <a:ext cx="5372449" cy="4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ru-RU" sz="1000" i="0" u="none" strike="noStrike" kern="1200" cap="none" spc="0" normalizeH="0" baseline="0" noProof="0" dirty="0" smtClean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Мероприятия ,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направленные на обустройство и совершенствование опасных участков улично- дорожной сети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6730906" y="6069704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18776" y="5940971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775,4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C:\Users\shumraifo08\Desktop\07249t004151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68" y="845836"/>
            <a:ext cx="1218110" cy="7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бюджета Шумерлинского муниципального округа Чувашской Республики на национальную экономику 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в 2023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67830" y="1120282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250,0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682580" y="1261183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1405" y="1117167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мероприятий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 осуществлении деятельности по обращению с животными без владельцев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21405" y="1807681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комплекса мероприятий по борьбе с борщевиком Сосновским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6682580" y="1971434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67830" y="1827418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36,1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321405" y="2467163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подготовке проектов межевания земельных участков и проведение кадастровых работ</a:t>
            </a:r>
            <a:endParaRPr lang="ru-RU" sz="1400" dirty="0">
              <a:solidFill>
                <a:srgbClr val="92A8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788784" y="2611179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67830" y="2470278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321405" y="3123124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Разработка местных нормативов градостроительного проектирования, градостроительства, планировки и застройки территории</a:t>
            </a:r>
            <a:endParaRPr lang="ru-RU" sz="1400" dirty="0">
              <a:solidFill>
                <a:srgbClr val="92A8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766240" y="3252819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67830" y="3126239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umraifo08\Desktop\54645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7" y="3904099"/>
            <a:ext cx="2718154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umraifo08\Desktop\banner_kada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81" y="3904099"/>
            <a:ext cx="2795839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umraifo08\Desktop\732eeae2dbdb13bfd18ad6a0670f60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5" y="3904099"/>
            <a:ext cx="2196238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69" y="89808"/>
            <a:ext cx="7633607" cy="759278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проекты, </a:t>
            </a:r>
            <a:b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реализуемые в 2023 году, тыс. рублей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44563735"/>
              </p:ext>
            </p:extLst>
          </p:nvPr>
        </p:nvGraphicFramePr>
        <p:xfrm>
          <a:off x="559372" y="914400"/>
          <a:ext cx="7976271" cy="549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shumraifo08\Desktop\uspeh1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853441"/>
            <a:ext cx="2308225" cy="14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umraifo08\Desktop\eeb2d9e30728bfc1e9d2a6fba71aa2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52" y="4122420"/>
            <a:ext cx="23635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499860" y="1241585"/>
            <a:ext cx="248412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Персонифицированное финансирование дополнительного образования детей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3840" y="4191000"/>
            <a:ext cx="2606040" cy="11811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закупки контейнеров для раздельного накопления твердых коммунальных отходов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Муниципальные программы Шумерлинского муниципального округа Чувашской Республики в 2023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833842"/>
              </p:ext>
            </p:extLst>
          </p:nvPr>
        </p:nvGraphicFramePr>
        <p:xfrm>
          <a:off x="530679" y="932089"/>
          <a:ext cx="8131629" cy="558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8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204108"/>
            <a:ext cx="8164285" cy="400049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Контактная информация</a:t>
            </a: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81" name="object 83"/>
          <p:cNvSpPr txBox="1"/>
          <p:nvPr/>
        </p:nvSpPr>
        <p:spPr>
          <a:xfrm>
            <a:off x="608862" y="3947795"/>
            <a:ext cx="2528570" cy="214802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35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51300"/>
              </p:ext>
            </p:extLst>
          </p:nvPr>
        </p:nvGraphicFramePr>
        <p:xfrm>
          <a:off x="990431" y="1491630"/>
          <a:ext cx="6912768" cy="2745634"/>
        </p:xfrm>
        <a:graphic>
          <a:graphicData uri="http://schemas.openxmlformats.org/drawingml/2006/table">
            <a:tbl>
              <a:tblPr firstRow="1" bandRow="1"/>
              <a:tblGrid>
                <a:gridCol w="1679443"/>
                <a:gridCol w="5233325"/>
              </a:tblGrid>
              <a:tr h="79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Адрес: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429120, Чувашская Республика, </a:t>
                      </a:r>
                      <a:r>
                        <a:rPr lang="ru-RU" dirty="0" err="1" smtClean="0"/>
                        <a:t>г.Шумерля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 ул. Октябрьская, д.24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6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Телефоны: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2-13-15; 2-14-15; 2-65-87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8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Режим работы: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Понедельник – пятница с 08.00 до 17.00</a:t>
                      </a:r>
                    </a:p>
                    <a:p>
                      <a:r>
                        <a:rPr lang="ru-RU" dirty="0" smtClean="0"/>
                        <a:t>Обеденный перерыв</a:t>
                      </a:r>
                      <a:r>
                        <a:rPr lang="ru-RU" baseline="0" dirty="0" smtClean="0"/>
                        <a:t> с 12.00 до 13.00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220" y="2898322"/>
            <a:ext cx="7633607" cy="1045028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32" y="74568"/>
            <a:ext cx="8245928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Параметры бюджета Шумерлинского муниципального округа Чувашской Республики на 2022-2025 годы,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39825"/>
              </p:ext>
            </p:extLst>
          </p:nvPr>
        </p:nvGraphicFramePr>
        <p:xfrm>
          <a:off x="482782" y="1463040"/>
          <a:ext cx="8188778" cy="119579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81781"/>
                <a:gridCol w="2055510"/>
                <a:gridCol w="2716211"/>
                <a:gridCol w="1835276"/>
              </a:tblGrid>
              <a:tr h="372835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 на 01.12.2022 г.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422 168,3</a:t>
                      </a:r>
                      <a:endParaRPr lang="ru-RU" sz="13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601,6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843,0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325,3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1" dirty="0" smtClean="0"/>
                        <a:t>  </a:t>
                      </a: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769,9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00966"/>
              </p:ext>
            </p:extLst>
          </p:nvPr>
        </p:nvGraphicFramePr>
        <p:xfrm>
          <a:off x="473264" y="2732114"/>
          <a:ext cx="8198296" cy="11277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51030"/>
                <a:gridCol w="2068038"/>
                <a:gridCol w="2732766"/>
                <a:gridCol w="1846462"/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0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340 239,2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379,0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860,2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340 239,2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74217"/>
              </p:ext>
            </p:extLst>
          </p:nvPr>
        </p:nvGraphicFramePr>
        <p:xfrm>
          <a:off x="477337" y="3944982"/>
          <a:ext cx="8194223" cy="13411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82833"/>
                <a:gridCol w="2056877"/>
                <a:gridCol w="2718017"/>
                <a:gridCol w="1836496"/>
              </a:tblGrid>
              <a:tr h="267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0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308 342,2</a:t>
                      </a:r>
                      <a:endParaRPr lang="ru-RU" sz="13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145,1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197,1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308 342,2</a:t>
                      </a:r>
                    </a:p>
                    <a:p>
                      <a:pPr algn="ctr"/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(условно- утвержденные 4 800,0)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11871"/>
              </p:ext>
            </p:extLst>
          </p:nvPr>
        </p:nvGraphicFramePr>
        <p:xfrm>
          <a:off x="480060" y="5379720"/>
          <a:ext cx="8191500" cy="14554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49744"/>
                <a:gridCol w="2066324"/>
                <a:gridCol w="2730500"/>
                <a:gridCol w="1844932"/>
              </a:tblGrid>
              <a:tr h="4191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871,3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 smtClean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706,2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165,1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871,3</a:t>
                      </a:r>
                    </a:p>
                    <a:p>
                      <a:pPr algn="ctr"/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(условно-утвержденные 9 000,0)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 descr="C:\Users\shumraifo08\Desktop\razvod-4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56" y="802958"/>
            <a:ext cx="199850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магиямосква.рф/wp-content/uploads/2020/07/44-3.jpg"/>
          <p:cNvPicPr>
            <a:picLocks noChangeAspect="1" noChangeArrowheads="1"/>
          </p:cNvPicPr>
          <p:nvPr/>
        </p:nvPicPr>
        <p:blipFill>
          <a:blip r:embed="rId3" cstate="print"/>
          <a:srcRect l="17465"/>
          <a:stretch>
            <a:fillRect/>
          </a:stretch>
        </p:blipFill>
        <p:spPr bwMode="auto">
          <a:xfrm>
            <a:off x="13540" y="502920"/>
            <a:ext cx="130472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85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71437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Шумерлинского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округа Чувашской Республики, в тыс. рублях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54848425"/>
              </p:ext>
            </p:extLst>
          </p:nvPr>
        </p:nvGraphicFramePr>
        <p:xfrm>
          <a:off x="65305" y="1283705"/>
          <a:ext cx="35250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6352679" y="404116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3" descr="C:\Users\shumraifo08\Desktop\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44" y="4034942"/>
            <a:ext cx="2713969" cy="175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264194"/>
              </p:ext>
            </p:extLst>
          </p:nvPr>
        </p:nvGraphicFramePr>
        <p:xfrm>
          <a:off x="422943" y="1062395"/>
          <a:ext cx="4979637" cy="411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1"/>
          <p:cNvSpPr txBox="1"/>
          <p:nvPr/>
        </p:nvSpPr>
        <p:spPr>
          <a:xfrm>
            <a:off x="887559" y="1589074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340 239,2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2443316" y="1827110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308 342,2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196840" y="1176508"/>
            <a:ext cx="3642360" cy="2389652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собственных доходов в 2024-2025 годах к плану доходов 2023 года, связано с уходом основных налогоплательщиков, по строительству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объекта: «М-12 «Строящаяся скоростная автомобильная  дорога  Москва- Нижний Новгород- Казань международного маршрута Европа- Западный Китай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так же не учтены доходы инициативных платежей.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3946731" y="1887615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304 871,3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50" y="-22225"/>
            <a:ext cx="9144000" cy="989013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доходов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667625" y="219075"/>
            <a:ext cx="135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i="1">
                <a:solidFill>
                  <a:srgbClr val="00B0F0"/>
                </a:solidFill>
              </a:rPr>
              <a:t>Бюджет</a:t>
            </a:r>
          </a:p>
          <a:p>
            <a:pPr algn="ctr" eaLnBrk="1" hangingPunct="1"/>
            <a:r>
              <a:rPr lang="ru-RU" sz="1600" b="1" i="1">
                <a:solidFill>
                  <a:srgbClr val="00B0F0"/>
                </a:solidFill>
              </a:rPr>
              <a:t>для граждан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04968"/>
              </p:ext>
            </p:extLst>
          </p:nvPr>
        </p:nvGraphicFramePr>
        <p:xfrm>
          <a:off x="99059" y="973456"/>
          <a:ext cx="8924291" cy="549592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970143"/>
                <a:gridCol w="1622338"/>
                <a:gridCol w="1763411"/>
                <a:gridCol w="1568399"/>
              </a:tblGrid>
              <a:tr h="3970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,тыс.руб.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</a:tr>
              <a:tr h="30090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126 375,5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111 417,6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111 955,2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физических лиц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90 998,2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88 477,5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88 446,3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83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акцизы)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12 262,6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12 615,5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66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 (налог на добычу полезных ископаемых)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</a:t>
                      </a: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7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76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046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980,0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76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ущерба, прочие неналоговые доходы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519958"/>
              </p:ext>
            </p:extLst>
          </p:nvPr>
        </p:nvGraphicFramePr>
        <p:xfrm>
          <a:off x="325438" y="1139825"/>
          <a:ext cx="4775200" cy="257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EF714-FB62-4055-877E-CE36AFAF6CDE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260350" y="188913"/>
            <a:ext cx="7613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7E4E99"/>
              </a:buClr>
              <a:buSzPct val="128000"/>
              <a:buFont typeface="Georgia" pitchFamily="18" charset="0"/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бюджет Шумерлинского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муниципального округа 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250825" y="11969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7278" y="315912"/>
            <a:ext cx="1135062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для граждан</a:t>
            </a:r>
          </a:p>
        </p:txBody>
      </p:sp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469495"/>
              </p:ext>
            </p:extLst>
          </p:nvPr>
        </p:nvGraphicFramePr>
        <p:xfrm>
          <a:off x="4714875" y="3133725"/>
          <a:ext cx="4352925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7745413" y="752475"/>
            <a:ext cx="12255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9225" name="Picture 2" descr="C:\Users\shumraifo08\Desktop\32060753-3d-белые-люди-гистограмма-сделал-с-монетами-концепция-роста-капитала-изолированные-белый-фон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341438"/>
            <a:ext cx="2003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77579"/>
              </p:ext>
            </p:extLst>
          </p:nvPr>
        </p:nvGraphicFramePr>
        <p:xfrm>
          <a:off x="263525" y="3441700"/>
          <a:ext cx="4478338" cy="21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7275" y="5666740"/>
            <a:ext cx="287338" cy="107950"/>
          </a:xfrm>
          <a:prstGeom prst="rect">
            <a:avLst/>
          </a:prstGeom>
          <a:solidFill>
            <a:srgbClr val="1DA9A9"/>
          </a:solidFill>
          <a:ln>
            <a:solidFill>
              <a:srgbClr val="1D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93900" y="5649913"/>
            <a:ext cx="288925" cy="107950"/>
          </a:xfrm>
          <a:prstGeom prst="rect">
            <a:avLst/>
          </a:prstGeom>
          <a:solidFill>
            <a:srgbClr val="E50938"/>
          </a:solidFill>
          <a:ln>
            <a:solidFill>
              <a:srgbClr val="E50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29" name="TextBox 4"/>
          <p:cNvSpPr txBox="1">
            <a:spLocks noChangeArrowheads="1"/>
          </p:cNvSpPr>
          <p:nvPr/>
        </p:nvSpPr>
        <p:spPr bwMode="auto">
          <a:xfrm>
            <a:off x="1284288" y="5553075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2282825" y="554990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0063" y="5640388"/>
            <a:ext cx="344487" cy="107950"/>
          </a:xfrm>
          <a:prstGeom prst="rect">
            <a:avLst/>
          </a:prstGeom>
          <a:solidFill>
            <a:srgbClr val="DCEA26"/>
          </a:solidFill>
          <a:ln>
            <a:solidFill>
              <a:srgbClr val="DCE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3384550" y="554990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65650" y="5716588"/>
            <a:ext cx="287338" cy="107950"/>
          </a:xfrm>
          <a:prstGeom prst="rect">
            <a:avLst/>
          </a:prstGeom>
          <a:solidFill>
            <a:srgbClr val="4DE729"/>
          </a:solidFill>
          <a:ln>
            <a:solidFill>
              <a:srgbClr val="4DE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4" name="TextBox 24"/>
          <p:cNvSpPr txBox="1">
            <a:spLocks noChangeArrowheads="1"/>
          </p:cNvSpPr>
          <p:nvPr/>
        </p:nvSpPr>
        <p:spPr bwMode="auto">
          <a:xfrm>
            <a:off x="4932363" y="5603875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10225" y="5710238"/>
            <a:ext cx="287338" cy="114300"/>
          </a:xfrm>
          <a:prstGeom prst="rect">
            <a:avLst/>
          </a:prstGeom>
          <a:solidFill>
            <a:srgbClr val="EDDF23"/>
          </a:solidFill>
          <a:ln>
            <a:solidFill>
              <a:srgbClr val="EDD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6" name="TextBox 26"/>
          <p:cNvSpPr txBox="1">
            <a:spLocks noChangeArrowheads="1"/>
          </p:cNvSpPr>
          <p:nvPr/>
        </p:nvSpPr>
        <p:spPr bwMode="auto">
          <a:xfrm>
            <a:off x="5940425" y="559435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2413" y="5746750"/>
            <a:ext cx="288925" cy="114300"/>
          </a:xfrm>
          <a:prstGeom prst="rect">
            <a:avLst/>
          </a:prstGeom>
          <a:solidFill>
            <a:srgbClr val="D43C8C"/>
          </a:solidFill>
          <a:ln>
            <a:solidFill>
              <a:srgbClr val="D43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8" name="TextBox 32"/>
          <p:cNvSpPr txBox="1">
            <a:spLocks noChangeArrowheads="1"/>
          </p:cNvSpPr>
          <p:nvPr/>
        </p:nvSpPr>
        <p:spPr bwMode="auto">
          <a:xfrm>
            <a:off x="6948488" y="5640388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39" name="TextBox 9"/>
          <p:cNvSpPr txBox="1">
            <a:spLocks noChangeArrowheads="1"/>
          </p:cNvSpPr>
          <p:nvPr/>
        </p:nvSpPr>
        <p:spPr bwMode="auto">
          <a:xfrm>
            <a:off x="482600" y="5800725"/>
            <a:ext cx="83677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годах будут корректироваться в </a:t>
            </a:r>
          </a:p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процессе исполнения республиканского бюджета по отдельным решениям </a:t>
            </a:r>
          </a:p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Правительства Чувашской Республики</a:t>
            </a:r>
          </a:p>
        </p:txBody>
      </p:sp>
      <p:sp>
        <p:nvSpPr>
          <p:cNvPr id="9240" name="TextBox 1"/>
          <p:cNvSpPr txBox="1">
            <a:spLocks noChangeArrowheads="1"/>
          </p:cNvSpPr>
          <p:nvPr/>
        </p:nvSpPr>
        <p:spPr bwMode="auto">
          <a:xfrm>
            <a:off x="1869758" y="4622800"/>
            <a:ext cx="647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59 239,3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5888" y="5672138"/>
            <a:ext cx="287337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42" name="TextBox 4"/>
          <p:cNvSpPr txBox="1">
            <a:spLocks noChangeArrowheads="1"/>
          </p:cNvSpPr>
          <p:nvPr/>
        </p:nvSpPr>
        <p:spPr bwMode="auto">
          <a:xfrm>
            <a:off x="449263" y="553085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43" name="TextBox 1"/>
          <p:cNvSpPr txBox="1">
            <a:spLocks noChangeArrowheads="1"/>
          </p:cNvSpPr>
          <p:nvPr/>
        </p:nvSpPr>
        <p:spPr bwMode="auto">
          <a:xfrm>
            <a:off x="3848735" y="4618038"/>
            <a:ext cx="6477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53 040,3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61275" y="5757863"/>
            <a:ext cx="288925" cy="114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45" name="TextBox 32"/>
          <p:cNvSpPr txBox="1">
            <a:spLocks noChangeArrowheads="1"/>
          </p:cNvSpPr>
          <p:nvPr/>
        </p:nvSpPr>
        <p:spPr bwMode="auto">
          <a:xfrm>
            <a:off x="8067675" y="5646738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46" name="TextBox 1"/>
          <p:cNvSpPr txBox="1">
            <a:spLocks noChangeArrowheads="1"/>
          </p:cNvSpPr>
          <p:nvPr/>
        </p:nvSpPr>
        <p:spPr bwMode="auto">
          <a:xfrm>
            <a:off x="6318251" y="3720465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70432,7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7" name="TextBox 1"/>
          <p:cNvSpPr txBox="1">
            <a:spLocks noChangeArrowheads="1"/>
          </p:cNvSpPr>
          <p:nvPr/>
        </p:nvSpPr>
        <p:spPr bwMode="auto">
          <a:xfrm>
            <a:off x="8270559" y="4628356"/>
            <a:ext cx="5635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4 452,8</a:t>
            </a:r>
          </a:p>
        </p:txBody>
      </p:sp>
    </p:spTree>
    <p:extLst>
      <p:ext uri="{BB962C8B-B14F-4D97-AF65-F5344CB8AC3E}">
        <p14:creationId xmlns:p14="http://schemas.microsoft.com/office/powerpoint/2010/main" val="30601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35" y="21989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Структура расходов бюджета Шумерлинского муниципального округа Чувашской Республики в 2023-2025 годах, тыс. рублей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27666"/>
              </p:ext>
            </p:extLst>
          </p:nvPr>
        </p:nvGraphicFramePr>
        <p:xfrm>
          <a:off x="148590" y="771658"/>
          <a:ext cx="8161565" cy="475469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915940"/>
                <a:gridCol w="948668"/>
                <a:gridCol w="1130254"/>
                <a:gridCol w="1130254"/>
                <a:gridCol w="1130254"/>
                <a:gridCol w="1130254"/>
                <a:gridCol w="775941"/>
              </a:tblGrid>
              <a:tr h="5461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</a:t>
                      </a:r>
                      <a:endParaRPr lang="ru-RU" sz="1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тыс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9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всего, тыс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340 239,2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303 542,2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871,3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16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00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537,4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77 975,3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77 985,7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628,3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649,7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601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6 665,2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6 665,2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6 085,2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52 799,3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48 621,2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49 788,3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3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23 758,0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8 501,6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3 772,3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129 692,4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124 983,9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124 929,0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35 131,4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30 085,0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26 626,5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6 072,8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5 981,7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5 934,6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00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3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утвержденные расходы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3" descr="C:\Documents and Settings\Петрова\Рабочий стол\shkola_deti_1_sentyab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474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Петрова\Рабочий стол\DEMOGRAFIYA-GTO-BEZNADZORNOST-i-VICH-infektsiya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5715000"/>
            <a:ext cx="129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Documents and Settings\Петрова\Рабочий стол\remont_dorog_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5715000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5689600"/>
            <a:ext cx="123158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Петрова\Рабочий стол\dscn83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20" y="5715000"/>
            <a:ext cx="12858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Петрова\Рабочий стол\img_56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95" y="5715000"/>
            <a:ext cx="1349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humraifo08\Desktop\otlov-soba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5715000"/>
            <a:ext cx="93853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679" y="326571"/>
            <a:ext cx="796017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на социальную сферу из бюджета Шумерлинского муниципального округа Чувашской Республики 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на 2023-2025 годы, %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024005"/>
              </p:ext>
            </p:extLst>
          </p:nvPr>
        </p:nvGraphicFramePr>
        <p:xfrm>
          <a:off x="4679916" y="1119100"/>
          <a:ext cx="3959679" cy="26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67732"/>
              </p:ext>
            </p:extLst>
          </p:nvPr>
        </p:nvGraphicFramePr>
        <p:xfrm>
          <a:off x="639858" y="3840479"/>
          <a:ext cx="3845378" cy="265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690514"/>
              </p:ext>
            </p:extLst>
          </p:nvPr>
        </p:nvGraphicFramePr>
        <p:xfrm>
          <a:off x="4539342" y="3961755"/>
          <a:ext cx="4180116" cy="259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C:\Users\shumraifo08\Desktop\8ebe08e346774237bfb50d05ad3d96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171"/>
            <a:ext cx="1549475" cy="12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humraifo08\Desktop\7c5886ec0013079242f2269604a0b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56" y="1616313"/>
            <a:ext cx="1615096" cy="11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humraifo08\Desktop\img_85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80" y="1048453"/>
            <a:ext cx="1645920" cy="13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humraifo08\Desktop\1637204285_1-pro-dachnikov-com-p-dizain-kabinetov-nachalnikh-klassov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5" y="2758440"/>
            <a:ext cx="1642505" cy="12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shumraifo08\Desktop\20190330_1137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671"/>
            <a:ext cx="1654056" cy="12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системы образования Шумерлинского  муниципального округа Чувашской Республики в 2023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47024" y="1021260"/>
            <a:ext cx="1185010" cy="5700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29 900,0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4169" y="1015259"/>
            <a:ext cx="3851683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Общее образование (обеспечение деятельности муниципальных </a:t>
            </a:r>
          </a:p>
          <a:p>
            <a:pPr lvl="0"/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общеобразовательных организаций)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5487" y="2250138"/>
            <a:ext cx="1186547" cy="4973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4 452,8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371309" y="123247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0375" y="2250138"/>
            <a:ext cx="3785477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Ежемесячное денежное вознаграждение за классное руководство (федеральный бюджет)</a:t>
            </a:r>
            <a:endParaRPr lang="ru-RU" sz="1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8562" y="4598106"/>
            <a:ext cx="1185010" cy="570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8 397,5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69282" y="4676446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0375" y="4639443"/>
            <a:ext cx="3785472" cy="4873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1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Дополнительное образование детей (обеспечение деятельности муниципальных</a:t>
            </a:r>
            <a:r>
              <a:rPr kumimoji="0" lang="ru-RU" sz="11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организаций дополнительного образования)</a:t>
            </a:r>
            <a:r>
              <a:rPr kumimoji="0" lang="ru-RU" sz="11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1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48563" y="5596979"/>
            <a:ext cx="1185010" cy="3861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58,6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365049" y="3809280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0373" y="5578073"/>
            <a:ext cx="3785472" cy="3861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Молодежная политика (мероприятия по поддержке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молодежи)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8563" y="6016419"/>
            <a:ext cx="1185010" cy="33862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5 434,9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369282" y="6016419"/>
            <a:ext cx="360040" cy="27417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60380" y="6007367"/>
            <a:ext cx="3785472" cy="320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360519" y="241374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2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8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7" y="5379892"/>
            <a:ext cx="2334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59" y="3936058"/>
            <a:ext cx="2350634" cy="11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4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14" y="2577521"/>
            <a:ext cx="2432279" cy="132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612773" y="1661521"/>
            <a:ext cx="3633077" cy="549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реализации прав  на получение общего, среднего общего образования в муниципальных общеобразовательных организаций (республиканский бюджет)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371309" y="1820352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48561" y="1662941"/>
            <a:ext cx="1185010" cy="506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66 302,5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612775" y="2856928"/>
            <a:ext cx="3633077" cy="43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льготного питания отдельных категорий учащихся  (местный бюджет)</a:t>
            </a:r>
            <a:endParaRPr lang="ru-RU" sz="1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48562" y="2802770"/>
            <a:ext cx="1185011" cy="43300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355,0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71309" y="297427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612773" y="3293009"/>
            <a:ext cx="3633075" cy="43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бесплатного горячего питания обучающихся, получающих начальное образование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48563" y="3315499"/>
            <a:ext cx="1185010" cy="4257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5 667,3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402540" y="336549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612771" y="3767237"/>
            <a:ext cx="3633075" cy="361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бесплатного горячего питания детей из многодетных малоимущих семей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48563" y="3801621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1 571,2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612777" y="4129773"/>
            <a:ext cx="3633075" cy="427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Субсидия на реализацию вопросов местного значения в сфере образования, культуры и  физической культуры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спорта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8563" y="4177142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3 315,8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4402540" y="4199271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612770" y="5199043"/>
            <a:ext cx="3633075" cy="361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Персонифицированное финансирование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45487" y="5213747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3 612,6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091458"/>
            <a:ext cx="2285320" cy="111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трелка вправо 44"/>
          <p:cNvSpPr/>
          <p:nvPr/>
        </p:nvSpPr>
        <p:spPr>
          <a:xfrm>
            <a:off x="4405480" y="520560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4402540" y="5646040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460373" y="6331928"/>
            <a:ext cx="3785472" cy="320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реализацию проектов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развития общественной инфраструктуры, основанных на местных инициативах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405480" y="6355040"/>
            <a:ext cx="360040" cy="27417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48563" y="6421895"/>
            <a:ext cx="1185010" cy="29894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592,7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664" y="326571"/>
            <a:ext cx="8098971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сферы культуры, физической культуры и спорта Шумерлинского муниципального округа Чувашской Республики в 2023 году, 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02137" y="221600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4435" y="2753018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26 525,0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718178" y="289547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14537" y="2812422"/>
            <a:ext cx="6155684" cy="57606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учреждений культурно-досугового типа и народного творчества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827234" y="366914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61197" y="2074993"/>
            <a:ext cx="6155684" cy="570063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библиотек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14537" y="3581473"/>
            <a:ext cx="6155684" cy="570063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Укрепление материально- технической базы муниципальных библиотек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14537" y="6032081"/>
            <a:ext cx="6155684" cy="539560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 мероприятий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837091" y="6157845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24437" y="2006413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8 200,0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31913" y="3555798"/>
            <a:ext cx="1227032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406,4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85253" y="5971295"/>
            <a:ext cx="1227032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shumraifo08\Desktop\21243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7" y="847489"/>
            <a:ext cx="1577963" cy="12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C:\Users\shumraifo08\Desktop\DSC0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7" y="5182871"/>
            <a:ext cx="1680698" cy="90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shumraifo08\Desktop\img-20210221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23" y="5241195"/>
            <a:ext cx="1547231" cy="7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humraifo08\Desktop\img_8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81" y="796048"/>
            <a:ext cx="1942064" cy="120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514537" y="4265909"/>
            <a:ext cx="6155684" cy="405151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Увековечивание памяти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погибших при защите Отечества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85253" y="4261453"/>
            <a:ext cx="1227032" cy="3562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290,8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6898198" y="4295570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 descr="C:\Users\shumraifo08\Desktop\dsc04937-386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60" y="4646778"/>
            <a:ext cx="1325430" cy="9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3513</TotalTime>
  <Words>1353</Words>
  <Application>Microsoft Office PowerPoint</Application>
  <PresentationFormat>Экран (4:3)</PresentationFormat>
  <Paragraphs>373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Параметры бюджета Шумерлинского муниципального округа Чувашской Республики на 2022-2025 годы, тыс. рублей </vt:lpstr>
      <vt:lpstr>Доходы бюджета Шумерлинского  муниципального округа Чувашской Республики, в тыс. рублях</vt:lpstr>
      <vt:lpstr>Презентация PowerPoint</vt:lpstr>
      <vt:lpstr>Презентация PowerPoint</vt:lpstr>
      <vt:lpstr> Структура расходов бюджета Шумерлинского муниципального округа Чувашской Республики в 2023-2025 годах, тыс. рублей  </vt:lpstr>
      <vt:lpstr> Расходы на социальную сферу из бюджета Шумерлинского муниципального округа Чувашской Республики  на 2023-2025 годы, % </vt:lpstr>
      <vt:lpstr> Развитие системы образования Шумерлинского  муниципального округа Чувашской Республики в 2023 году, тыс. рублей </vt:lpstr>
      <vt:lpstr> Развитие сферы культуры, физической культуры и спорта Шумерлинского муниципального округа Чувашской Республики в 2023 году,  тыс. рублей </vt:lpstr>
      <vt:lpstr> Расходы бюджета Шумерлинского муниципального округа Чувашской Республики на социальную политику в 2023 году, тыс. рублей </vt:lpstr>
      <vt:lpstr> Развитие сферы жилищно-коммунального хозяйства Шумерлинского муниципального округа Чувашской Республики в 2023 году,  тыс. рублей </vt:lpstr>
      <vt:lpstr>  Расходы дорожного фонда Шумерлинского муниципального округа Чувашской Республики в 2023 году,  тыс. рублей </vt:lpstr>
      <vt:lpstr> Расходы бюджета Шумерлинского муниципального округа Чувашской Республики на национальную экономику  в 2023 году, тыс. рублей </vt:lpstr>
      <vt:lpstr>  Национальные проекты,  реализуемые в 2023 году, тыс. рублей </vt:lpstr>
      <vt:lpstr> Муниципальные программы Шумерлинского муниципального округа Чувашской Республики в 2023 году, тыс. рублей </vt:lpstr>
      <vt:lpstr>Контактная информация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Надежда Петрова</cp:lastModifiedBy>
  <cp:revision>391</cp:revision>
  <cp:lastPrinted>2022-12-05T14:00:52Z</cp:lastPrinted>
  <dcterms:created xsi:type="dcterms:W3CDTF">2018-09-04T12:10:47Z</dcterms:created>
  <dcterms:modified xsi:type="dcterms:W3CDTF">2022-12-05T14:01:23Z</dcterms:modified>
</cp:coreProperties>
</file>