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41"/>
  </p:notesMasterIdLst>
  <p:sldIdLst>
    <p:sldId id="481" r:id="rId2"/>
    <p:sldId id="484" r:id="rId3"/>
    <p:sldId id="482" r:id="rId4"/>
    <p:sldId id="483" r:id="rId5"/>
    <p:sldId id="475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79" r:id="rId14"/>
    <p:sldId id="438" r:id="rId15"/>
    <p:sldId id="439" r:id="rId16"/>
    <p:sldId id="440" r:id="rId17"/>
    <p:sldId id="477" r:id="rId18"/>
    <p:sldId id="485" r:id="rId19"/>
    <p:sldId id="472" r:id="rId20"/>
    <p:sldId id="473" r:id="rId21"/>
    <p:sldId id="474" r:id="rId22"/>
    <p:sldId id="441" r:id="rId23"/>
    <p:sldId id="442" r:id="rId24"/>
    <p:sldId id="443" r:id="rId25"/>
    <p:sldId id="444" r:id="rId26"/>
    <p:sldId id="445" r:id="rId27"/>
    <p:sldId id="446" r:id="rId28"/>
    <p:sldId id="487" r:id="rId29"/>
    <p:sldId id="488" r:id="rId30"/>
    <p:sldId id="489" r:id="rId31"/>
    <p:sldId id="447" r:id="rId32"/>
    <p:sldId id="448" r:id="rId33"/>
    <p:sldId id="449" r:id="rId34"/>
    <p:sldId id="450" r:id="rId35"/>
    <p:sldId id="451" r:id="rId36"/>
    <p:sldId id="452" r:id="rId37"/>
    <p:sldId id="453" r:id="rId38"/>
    <p:sldId id="454" r:id="rId39"/>
    <p:sldId id="490" r:id="rId4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09344DE-AB84-480B-8413-8EE0FEEEE596}">
          <p14:sldIdLst>
            <p14:sldId id="481"/>
            <p14:sldId id="484"/>
          </p14:sldIdLst>
        </p14:section>
        <p14:section name="соц.инженерия - угроза №1" id="{672D6264-887A-498A-B0BF-31DE1C4E128C}">
          <p14:sldIdLst>
            <p14:sldId id="482"/>
            <p14:sldId id="483"/>
            <p14:sldId id="475"/>
          </p14:sldIdLst>
        </p14:section>
        <p14:section name="Раздел без заголовка" id="{621E71B9-D401-46AA-A332-1CB4A03F04DC}">
          <p14:sldIdLst>
            <p14:sldId id="430"/>
          </p14:sldIdLst>
        </p14:section>
        <p14:section name="как это происходит" id="{B252587F-2949-485E-A1E0-655387F27CB1}">
          <p14:sldIdLst>
            <p14:sldId id="431"/>
            <p14:sldId id="432"/>
            <p14:sldId id="433"/>
            <p14:sldId id="434"/>
            <p14:sldId id="435"/>
            <p14:sldId id="436"/>
            <p14:sldId id="479"/>
          </p14:sldIdLst>
        </p14:section>
        <p14:section name="принципиальная схема соц.инженерии" id="{B503ECB6-4115-4FB7-B96D-65579355A598}">
          <p14:sldIdLst>
            <p14:sldId id="438"/>
            <p14:sldId id="439"/>
            <p14:sldId id="440"/>
            <p14:sldId id="477"/>
            <p14:sldId id="485"/>
          </p14:sldIdLst>
        </p14:section>
        <p14:section name="кто эти люди" id="{F6CFB920-6962-44C4-9962-56D52155C86C}">
          <p14:sldIdLst>
            <p14:sldId id="472"/>
            <p14:sldId id="473"/>
            <p14:sldId id="474"/>
          </p14:sldIdLst>
        </p14:section>
        <p14:section name="правила безопасности" id="{DDD5AA44-7DA6-4636-AD98-E22FD1A2BD60}">
          <p14:sldIdLst>
            <p14:sldId id="441"/>
            <p14:sldId id="442"/>
            <p14:sldId id="443"/>
            <p14:sldId id="444"/>
            <p14:sldId id="445"/>
            <p14:sldId id="446"/>
            <p14:sldId id="487"/>
            <p14:sldId id="488"/>
            <p14:sldId id="489"/>
            <p14:sldId id="447"/>
            <p14:sldId id="448"/>
          </p14:sldIdLst>
        </p14:section>
        <p14:section name="финансовая гигиена" id="{454BFD23-3C20-4909-BDD5-FEE0A395EEF1}">
          <p14:sldIdLst>
            <p14:sldId id="449"/>
            <p14:sldId id="450"/>
            <p14:sldId id="451"/>
            <p14:sldId id="452"/>
            <p14:sldId id="453"/>
          </p14:sldIdLst>
        </p14:section>
        <p14:section name="разъяснения по возможным вопросам" id="{9FFA9FA2-40DF-4626-9BA6-2BF7387504D9}">
          <p14:sldIdLst>
            <p14:sldId id="454"/>
            <p14:sldId id="490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3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3A305-C529-4242-B74B-348989B50919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10717-71BE-45B2-9A7D-078B77782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0717-71BE-45B2-9A7D-078B77782DB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16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200" b="1" u="sng" dirty="0" smtClean="0"/>
              <a:t>Бытовые (единичные):</a:t>
            </a:r>
          </a:p>
          <a:p>
            <a:pPr marL="342900" indent="-342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dirty="0" smtClean="0"/>
              <a:t>Продажа товаров (услуг) со скидкой через интернет, «ремонт» окон, газовых счетчиков, «обмен денег», «снятие порчи», ломщики и т.п.</a:t>
            </a:r>
          </a:p>
          <a:p>
            <a:pPr marL="342900" indent="-342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342900" indent="-342900" algn="just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200" b="1" i="0" u="sng" dirty="0" smtClean="0">
                <a:effectLst/>
              </a:rPr>
              <a:t>Массовые:</a:t>
            </a:r>
          </a:p>
          <a:p>
            <a:pPr marL="342900" indent="-342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/>
              <a:t>Финансовые пирамиды (вклады «под высокие проценты»).</a:t>
            </a:r>
          </a:p>
          <a:p>
            <a:pPr marL="342900" indent="-342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/>
              <a:t>Социальная инженерия </a:t>
            </a:r>
            <a:r>
              <a:rPr lang="ru-RU" sz="1200" dirty="0" smtClean="0"/>
              <a:t>- В настоящее время самый актуальный тип мошенничества. В результате применения методов социальной инженерии жертва, </a:t>
            </a:r>
            <a:r>
              <a:rPr lang="ru-RU" sz="1400" u="sng" dirty="0" smtClean="0"/>
              <a:t>даже не имея существенных накоплений,</a:t>
            </a:r>
            <a:r>
              <a:rPr lang="ru-RU" sz="1400" dirty="0" smtClean="0"/>
              <a:t>  </a:t>
            </a:r>
            <a:r>
              <a:rPr lang="ru-RU" sz="1200" dirty="0" smtClean="0"/>
              <a:t>либо сам переводит средства на счета преступников</a:t>
            </a:r>
            <a:r>
              <a:rPr lang="en-US" sz="1200" dirty="0" smtClean="0"/>
              <a:t> (</a:t>
            </a:r>
            <a:r>
              <a:rPr lang="ru-RU" sz="1200" dirty="0" smtClean="0"/>
              <a:t>в </a:t>
            </a:r>
            <a:r>
              <a:rPr lang="ru-RU" sz="1200" dirty="0" err="1" smtClean="0"/>
              <a:t>т.ч</a:t>
            </a:r>
            <a:r>
              <a:rPr lang="ru-RU" sz="1200" dirty="0" smtClean="0"/>
              <a:t>. оформляет кредиты и направляет деньги на счета жуликов</a:t>
            </a:r>
            <a:r>
              <a:rPr lang="en-US" sz="1200" dirty="0" smtClean="0"/>
              <a:t>)</a:t>
            </a:r>
            <a:r>
              <a:rPr lang="ru-RU" sz="1200" dirty="0" smtClean="0"/>
              <a:t>, либо передает им всю конфиденциальную информацию, которую преступники используют для хищения средств или имущества «жертвы», либо передает свое имущество или деньги представителям преступников.</a:t>
            </a:r>
            <a:endParaRPr lang="ru-RU" sz="1400" i="0" dirty="0" smtClean="0">
              <a:effectLst/>
            </a:endParaRPr>
          </a:p>
          <a:p>
            <a:endParaRPr lang="ru-RU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200" i="1" dirty="0" smtClean="0"/>
              <a:t>Более 90% </a:t>
            </a:r>
            <a:r>
              <a:rPr lang="ru-RU" sz="1200" b="1" dirty="0" smtClean="0"/>
              <a:t>фактов </a:t>
            </a:r>
            <a:r>
              <a:rPr lang="ru-RU" sz="1200" dirty="0" smtClean="0"/>
              <a:t>хищения денежных средств и имущества граждан происходит с использованием</a:t>
            </a:r>
            <a:r>
              <a:rPr lang="ru-RU" sz="1200" b="1" dirty="0" smtClean="0"/>
              <a:t> методов социальной инженерии.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r>
              <a:rPr lang="ru-RU" sz="1200" i="1" dirty="0" smtClean="0"/>
              <a:t>	Они основаны на доверии граждан к звонкам или уведомлениям (SMS, MMS, через мессенджеры), поступающим от преступников на мобильные устройства. </a:t>
            </a:r>
          </a:p>
          <a:p>
            <a:r>
              <a:rPr lang="ru-RU" sz="1200" i="1" dirty="0" smtClean="0"/>
              <a:t>	При этом </a:t>
            </a:r>
            <a:r>
              <a:rPr lang="ru-RU" sz="1200" b="1" i="1" dirty="0" smtClean="0"/>
              <a:t>более 90% из них </a:t>
            </a:r>
            <a:r>
              <a:rPr lang="ru-RU" sz="1200" i="1" dirty="0" smtClean="0"/>
              <a:t>– </a:t>
            </a:r>
            <a:r>
              <a:rPr lang="ru-RU" sz="1200" b="1" i="1" dirty="0" smtClean="0"/>
              <a:t>«</a:t>
            </a:r>
            <a:r>
              <a:rPr lang="ru-RU" sz="1200" b="1" i="1" dirty="0" err="1" smtClean="0"/>
              <a:t>самопереводы</a:t>
            </a:r>
            <a:r>
              <a:rPr lang="ru-RU" sz="1200" b="1" i="1" dirty="0" smtClean="0"/>
              <a:t>» </a:t>
            </a:r>
            <a:r>
              <a:rPr lang="ru-RU" sz="1200" i="1" dirty="0" smtClean="0"/>
              <a:t>граждан под влиянием мошенников.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0717-71BE-45B2-9A7D-078B77782DB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09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Динамика видов бесконтактного мошенничества показывает, что</a:t>
            </a:r>
            <a:r>
              <a:rPr lang="ru-RU" baseline="0" dirty="0" smtClean="0"/>
              <a:t> </a:t>
            </a:r>
            <a:r>
              <a:rPr lang="ru-RU" b="1" baseline="0" dirty="0" smtClean="0"/>
              <a:t>доля преступлений с использованием методов социальной инженерии за 10 лет выросла на 827,3%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0717-71BE-45B2-9A7D-078B77782DB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670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же делать?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Самое главное и самое  простое правило безопасности в такой ситуации – НИЧЕГО НЕ ДЕЛАТЬ по указанию звонящего!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0717-71BE-45B2-9A7D-078B77782DB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11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же делать?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Самое главное и самое  простое правило безопасности в такой ситуации – НИЧЕГО НЕ ДЕЛАТЬ по указанию звонящего!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0717-71BE-45B2-9A7D-078B77782DB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10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же делать?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Самое главное и самое  простое правило безопасности в такой ситуации – НИЧЕГО НЕ ДЕЛАТЬ по указанию звонящего!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0717-71BE-45B2-9A7D-078B77782DB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3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http://A9288C9362BAC183FE63FAB79750E2DD.dms.sberbank.ru/A9288C9362BAC183FE63FAB79750E2DD-8D9E7A1A96929045A3A2340C781FDB8A-932C314CD5135D7AD337A9C4FFE66858/1.pn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http://A9288C9362BAC183FE63FAB79750E2DD.dms.sberbank.ru/A9288C9362BAC183FE63FAB79750E2DD-8D9E7A1A96929045A3A2340C781FDB8A-932C314CD5135D7AD337A9C4FFE66858/1.png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http://A9288C9362BAC183FE63FAB79750E2DD.dms.sberbank.ru/A9288C9362BAC183FE63FAB79750E2DD-8D9E7A1A96929045A3A2340C781FDB8A-932C314CD5135D7AD337A9C4FFE66858/1.png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http://A9288C9362BAC183FE63FAB79750E2DD.dms.sberbank.ru/A9288C9362BAC183FE63FAB79750E2DD-8D9E7A1A96929045A3A2340C781FDB8A-932C314CD5135D7AD337A9C4FFE66858/1.png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http://A9288C9362BAC183FE63FAB79750E2DD.dms.sberbank.ru/A9288C9362BAC183FE63FAB79750E2DD-8D9E7A1A96929045A3A2340C781FDB8A-932C314CD5135D7AD337A9C4FFE66858/1.png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http://A9288C9362BAC183FE63FAB79750E2DD.dms.sberbank.ru/A9288C9362BAC183FE63FAB79750E2DD-8D9E7A1A96929045A3A2340C781FDB8A-932C314CD5135D7AD337A9C4FFE66858/1.png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2E02-E04A-48FD-8208-6DF1D8D37DD4}" type="datetime1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9095-5D0D-416F-B6AC-0CD9C16AD5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5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6BEA-80CD-450A-858F-24C04ECFD1F5}" type="datetime1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9095-5D0D-416F-B6AC-0CD9C16AD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23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1BB9-F8BB-4797-9D65-075A8B504661}" type="datetime1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9095-5D0D-416F-B6AC-0CD9C16AD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C6EE-B3F0-4250-A386-A343990D70E0}" type="datetime1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9095-5D0D-416F-B6AC-0CD9C16AD5A3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Рисунок 16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8" name="Рисунок 17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9" name="Рисунок 18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0" name="Рисунок 19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1" name="Рисунок 20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2" name="Рисунок 21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3" name="Рисунок 22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4" name="Рисунок 23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5" name="Рисунок 24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6" name="Рисунок 25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4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6CEB-37ED-4B11-AF63-233134AAE01A}" type="datetime1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9095-5D0D-416F-B6AC-0CD9C16AD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40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15A7-1F99-4708-AAFA-DA8A9EE8F669}" type="datetime1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9095-5D0D-416F-B6AC-0CD9C16AD5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2" name="Рисунок 11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3" name="Рисунок 12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1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FD97-D1AE-4656-86E1-D112C40AC5DB}" type="datetime1">
              <a:rPr lang="ru-RU" smtClean="0"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9095-5D0D-416F-B6AC-0CD9C16AD5A3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4" name="Рисунок 13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5" name="Рисунок 14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7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4BB7-4059-47BF-A3E5-879330E3EA57}" type="datetime1">
              <a:rPr lang="ru-RU" smtClean="0"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9095-5D0D-416F-B6AC-0CD9C16AD5A3}" type="slidenum">
              <a:rPr lang="ru-RU" smtClean="0"/>
              <a:t>‹#›</a:t>
            </a:fld>
            <a:endParaRPr lang="ru-RU"/>
          </a:p>
        </p:txBody>
      </p:sp>
      <p:pic>
        <p:nvPicPr>
          <p:cNvPr id="19" name="Рисунок 18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0" name="Рисунок 19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1" name="Рисунок 20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2" name="Рисунок 21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3" name="Рисунок 22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4" name="Рисунок 23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5" name="Рисунок 24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6" name="Рисунок 25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7" name="Рисунок 26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8" name="Рисунок 27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9" name="Рисунок 28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0" name="Рисунок 29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1" name="Рисунок 30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B023-44CB-44F7-9B57-6BC526CCCB84}" type="datetime1">
              <a:rPr lang="ru-RU" smtClean="0"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9095-5D0D-416F-B6AC-0CD9C16AD5A3}" type="slidenum">
              <a:rPr lang="ru-RU" smtClean="0"/>
              <a:t>‹#›</a:t>
            </a:fld>
            <a:endParaRPr lang="ru-RU"/>
          </a:p>
        </p:txBody>
      </p:sp>
      <p:pic>
        <p:nvPicPr>
          <p:cNvPr id="27" name="Рисунок 26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8" name="Рисунок 27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9" name="Рисунок 28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0" name="Рисунок 29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1" name="Рисунок 30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44" name="Рисунок 543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45" name="Рисунок 544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46" name="Рисунок 545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47" name="Рисунок 546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48" name="Рисунок 547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49" name="Рисунок 548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0" name="Рисунок 549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1" name="Рисунок 550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2" name="Рисунок 551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3" name="Рисунок 552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4" name="Рисунок 553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5" name="Рисунок 554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6" name="Рисунок 555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7" name="Рисунок 556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8" name="Рисунок 557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59" name="Рисунок 558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60" name="Рисунок 559" descr="http://A9288C9362BAC183FE63FAB79750E2DD.dms.sberbank.ru/A9288C9362BAC183FE63FAB79750E2DD-8D9E7A1A96929045A3A2340C781FDB8A-932C314CD5135D7AD337A9C4FFE668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1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6EB6-808A-478F-AA51-D3CAD98D48C8}" type="datetime1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9095-5D0D-416F-B6AC-0CD9C16AD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8540-2155-422E-8E6A-D9D118F500EE}" type="datetime1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9095-5D0D-416F-B6AC-0CD9C16AD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30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6A60A-BAAD-447B-8A17-5497C27452F2}" type="datetime1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D9095-5D0D-416F-B6AC-0CD9C16AD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liexpress.ru/" TargetMode="External"/><Relationship Id="rId3" Type="http://schemas.openxmlformats.org/officeDocument/2006/relationships/hyperlink" Target="https://www.avito.ru/" TargetMode="External"/><Relationship Id="rId7" Type="http://schemas.openxmlformats.org/officeDocument/2006/relationships/hyperlink" Target="https://www.ozon.ru/" TargetMode="External"/><Relationship Id="rId2" Type="http://schemas.openxmlformats.org/officeDocument/2006/relationships/hyperlink" Target="https://www.sberbank.ru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video.ru/" TargetMode="External"/><Relationship Id="rId5" Type="http://schemas.openxmlformats.org/officeDocument/2006/relationships/hyperlink" Target="https://youla.ru/" TargetMode="External"/><Relationship Id="rId4" Type="http://schemas.openxmlformats.org/officeDocument/2006/relationships/hyperlink" Target="https://www.wildberries.ru/" TargetMode="External"/><Relationship Id="rId9" Type="http://schemas.openxmlformats.org/officeDocument/2006/relationships/hyperlink" Target="https://www.blablacar.ru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есколько советов о том как улучшить свою кибербезопасно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396" y="-175544"/>
            <a:ext cx="12520195" cy="782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4828" y="973776"/>
            <a:ext cx="9222344" cy="425730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Телефонное мошенничество </a:t>
            </a:r>
            <a:br>
              <a:rPr lang="ru-RU" b="1" dirty="0" smtClean="0"/>
            </a:br>
            <a:r>
              <a:rPr lang="ru-RU" b="1" dirty="0" smtClean="0"/>
              <a:t>и социальная инженерия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Как защититься </a:t>
            </a:r>
            <a:br>
              <a:rPr lang="ru-RU" b="1" dirty="0"/>
            </a:br>
            <a:r>
              <a:rPr lang="ru-RU" b="1" dirty="0"/>
              <a:t>от  телефонных мошенников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0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54118"/>
            <a:ext cx="10515600" cy="608651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+mn-lt"/>
              </a:rPr>
              <a:t>ПРИМЕРЫ  МОШЕННИЧЕСТВА В СЕТИ ИНТЕРНЕТ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744046"/>
            <a:ext cx="9919256" cy="5157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Компрометация реквизитов карты через </a:t>
            </a:r>
            <a:r>
              <a:rPr lang="ru-RU" dirty="0" err="1" smtClean="0">
                <a:solidFill>
                  <a:srgbClr val="FF0000"/>
                </a:solidFill>
              </a:rPr>
              <a:t>фишинговые</a:t>
            </a:r>
            <a:r>
              <a:rPr lang="ru-RU" dirty="0" smtClean="0">
                <a:solidFill>
                  <a:srgbClr val="FF0000"/>
                </a:solidFill>
              </a:rPr>
              <a:t> сайты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90" y="1477312"/>
            <a:ext cx="4845133" cy="4564050"/>
          </a:xfrm>
        </p:spPr>
        <p:txBody>
          <a:bodyPr>
            <a:noAutofit/>
          </a:bodyPr>
          <a:lstStyle/>
          <a:p>
            <a:r>
              <a:rPr lang="ru-RU" sz="1600" dirty="0"/>
              <a:t>Мошенники создают </a:t>
            </a:r>
            <a:r>
              <a:rPr lang="ru-RU" sz="1600" dirty="0" smtClean="0"/>
              <a:t>в интернет </a:t>
            </a:r>
            <a:r>
              <a:rPr lang="ru-RU" sz="1600" dirty="0" err="1"/>
              <a:t>фишинговые</a:t>
            </a:r>
            <a:r>
              <a:rPr lang="ru-RU" sz="1600" dirty="0"/>
              <a:t> </a:t>
            </a:r>
            <a:r>
              <a:rPr lang="ru-RU" sz="1600" dirty="0" smtClean="0"/>
              <a:t>сайты (сайт под видом сайта реальных компаний) для </a:t>
            </a:r>
            <a:r>
              <a:rPr lang="ru-RU" sz="1600" dirty="0"/>
              <a:t>сбора персональных данных </a:t>
            </a:r>
            <a:r>
              <a:rPr lang="ru-RU" sz="1600" dirty="0" smtClean="0"/>
              <a:t>клиентов и критичной банковской информации.</a:t>
            </a:r>
            <a:endParaRPr lang="ru-RU" sz="1600" dirty="0"/>
          </a:p>
          <a:p>
            <a:r>
              <a:rPr lang="ru-RU" sz="1600" dirty="0"/>
              <a:t>Клиент заходит на </a:t>
            </a:r>
            <a:r>
              <a:rPr lang="ru-RU" sz="1600" dirty="0" err="1"/>
              <a:t>фишинговый</a:t>
            </a:r>
            <a:r>
              <a:rPr lang="ru-RU" sz="1600" dirty="0"/>
              <a:t> сайт и вводит реквизиты своей банковской карты.</a:t>
            </a:r>
          </a:p>
          <a:p>
            <a:r>
              <a:rPr lang="ru-RU" sz="1600" dirty="0"/>
              <a:t>Мошенник, получив данные карты клиента, совершает покупки в интернет-сервисах, где нет подтверждения одноразовыми </a:t>
            </a:r>
            <a:r>
              <a:rPr lang="ru-RU" sz="1600" dirty="0" smtClean="0"/>
              <a:t>паролями, на всю сумму, имеющуюся на карте.</a:t>
            </a:r>
            <a:endParaRPr lang="ru-RU" sz="1600" dirty="0"/>
          </a:p>
          <a:p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630892" y="1638738"/>
            <a:ext cx="2946863" cy="4564050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0290" y="6362334"/>
            <a:ext cx="6297612" cy="365125"/>
          </a:xfrm>
        </p:spPr>
        <p:txBody>
          <a:bodyPr/>
          <a:lstStyle/>
          <a:p>
            <a:r>
              <a:rPr lang="ru-RU" dirty="0" smtClean="0"/>
              <a:t>с использованием  материалов ПАО Сбербанк</a:t>
            </a:r>
            <a:endParaRPr lang="ru-RU" dirty="0"/>
          </a:p>
        </p:txBody>
      </p:sp>
      <p:pic>
        <p:nvPicPr>
          <p:cNvPr id="10" name="Объект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224" y="1638738"/>
            <a:ext cx="3015334" cy="456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10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888" y="608390"/>
            <a:ext cx="11293434" cy="89065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</a:rPr>
              <a:t>Компрометация реквизитов карты путем перехода по присланным гиперссылкам </a:t>
            </a:r>
          </a:p>
          <a:p>
            <a:pPr algn="ctr"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</a:rPr>
              <a:t>(фактически переход на  </a:t>
            </a:r>
            <a:r>
              <a:rPr lang="ru-RU" dirty="0" err="1">
                <a:solidFill>
                  <a:srgbClr val="FF0000"/>
                </a:solidFill>
              </a:rPr>
              <a:t>фишинговый</a:t>
            </a:r>
            <a:r>
              <a:rPr lang="ru-RU" dirty="0">
                <a:solidFill>
                  <a:srgbClr val="FF0000"/>
                </a:solidFill>
              </a:rPr>
              <a:t> сайт)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1758738"/>
            <a:ext cx="5257800" cy="407045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1758739"/>
            <a:ext cx="2377237" cy="4330930"/>
          </a:xfr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43" y="1758738"/>
            <a:ext cx="2420945" cy="43309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40624" y="1758738"/>
            <a:ext cx="53396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Мошенники </a:t>
            </a:r>
            <a:r>
              <a:rPr lang="ru-RU" sz="1600" dirty="0" smtClean="0"/>
              <a:t>размещают </a:t>
            </a:r>
            <a:r>
              <a:rPr lang="ru-RU" sz="1600" dirty="0"/>
              <a:t>в </a:t>
            </a:r>
            <a:r>
              <a:rPr lang="ru-RU" sz="1600" dirty="0" smtClean="0"/>
              <a:t>интернет (на сайтах Юла, </a:t>
            </a:r>
            <a:r>
              <a:rPr lang="ru-RU" sz="1600" dirty="0" err="1" smtClean="0"/>
              <a:t>Авито</a:t>
            </a:r>
            <a:r>
              <a:rPr lang="ru-RU" sz="1600" dirty="0" smtClean="0"/>
              <a:t>, </a:t>
            </a:r>
            <a:r>
              <a:rPr lang="ru-RU" sz="1600" dirty="0" err="1" smtClean="0"/>
              <a:t>БлаБлаКар</a:t>
            </a:r>
            <a:r>
              <a:rPr lang="ru-RU" sz="1600" dirty="0" smtClean="0"/>
              <a:t> и т.п.) объявления о продаже товара (услуг) по выгодным для покупателей ценам (условиям).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 проявлении заинтересованности «продавец» (мошенник) </a:t>
            </a:r>
            <a:r>
              <a:rPr lang="ru-RU" sz="1600" b="1" dirty="0" smtClean="0"/>
              <a:t>направляет покупателю ссылку на сайт для оплаты </a:t>
            </a:r>
            <a:r>
              <a:rPr lang="ru-RU" sz="1600" dirty="0" smtClean="0"/>
              <a:t>товара (фактически – на </a:t>
            </a:r>
            <a:r>
              <a:rPr lang="ru-RU" sz="1600" dirty="0" err="1" smtClean="0"/>
              <a:t>фишинговый</a:t>
            </a:r>
            <a:r>
              <a:rPr lang="ru-RU" sz="1600" dirty="0" smtClean="0"/>
              <a:t> сайт).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Клиент </a:t>
            </a:r>
            <a:r>
              <a:rPr lang="ru-RU" sz="1600" dirty="0" smtClean="0"/>
              <a:t>проходит по ссылке, попадает </a:t>
            </a:r>
            <a:r>
              <a:rPr lang="ru-RU" sz="1600" dirty="0"/>
              <a:t>на </a:t>
            </a:r>
            <a:r>
              <a:rPr lang="ru-RU" sz="1600" dirty="0" err="1"/>
              <a:t>фишинговый</a:t>
            </a:r>
            <a:r>
              <a:rPr lang="ru-RU" sz="1600" dirty="0"/>
              <a:t> </a:t>
            </a:r>
            <a:r>
              <a:rPr lang="ru-RU" sz="1600" dirty="0" smtClean="0"/>
              <a:t>сайт, где вводит </a:t>
            </a:r>
            <a:r>
              <a:rPr lang="ru-RU" sz="1600" dirty="0"/>
              <a:t>реквизиты своей банковской карты.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Мошенник, </a:t>
            </a:r>
            <a:r>
              <a:rPr lang="ru-RU" sz="1600" dirty="0"/>
              <a:t>получив данные карты клиента, в режиме </a:t>
            </a:r>
            <a:r>
              <a:rPr lang="ru-RU" sz="1600" dirty="0" smtClean="0"/>
              <a:t>он-</a:t>
            </a:r>
            <a:r>
              <a:rPr lang="ru-RU" sz="1600" dirty="0" err="1" smtClean="0"/>
              <a:t>лайн</a:t>
            </a:r>
            <a:r>
              <a:rPr lang="ru-RU" sz="1600" dirty="0" smtClean="0"/>
              <a:t> совершает </a:t>
            </a:r>
            <a:r>
              <a:rPr lang="ru-RU" sz="1600" dirty="0"/>
              <a:t>покупки </a:t>
            </a:r>
            <a:r>
              <a:rPr lang="ru-RU" sz="1600" dirty="0" smtClean="0"/>
              <a:t>в интернет-сервисах</a:t>
            </a:r>
            <a:r>
              <a:rPr lang="ru-RU" sz="1600" dirty="0"/>
              <a:t>, </a:t>
            </a:r>
            <a:r>
              <a:rPr lang="ru-RU" sz="1600" dirty="0" smtClean="0"/>
              <a:t>либо переводит средства на свои карты.</a:t>
            </a:r>
            <a:endParaRPr lang="ru-RU" sz="1600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39788" y="154118"/>
            <a:ext cx="10515600" cy="608651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+mn-lt"/>
              </a:rPr>
              <a:t>ПРИМЕРЫ  МОШЕННИЧЕСТВА В СЕТИ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957652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45671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+mn-lt"/>
              </a:rPr>
              <a:t>ФИШИНГОВЫЕ САЙТЫ (ПРИМЕРЫ)</a:t>
            </a:r>
            <a:endParaRPr lang="ru-RU" sz="2200" b="1" dirty="0"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44384" y="1052513"/>
            <a:ext cx="5581938" cy="423529"/>
          </a:xfrm>
        </p:spPr>
        <p:txBody>
          <a:bodyPr>
            <a:normAutofit fontScale="925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Фишинговые</a:t>
            </a:r>
            <a:r>
              <a:rPr lang="ru-RU" dirty="0" smtClean="0">
                <a:solidFill>
                  <a:srgbClr val="FF0000"/>
                </a:solidFill>
              </a:rPr>
              <a:t> сайты (некоторые примеры)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0126308"/>
              </p:ext>
            </p:extLst>
          </p:nvPr>
        </p:nvGraphicFramePr>
        <p:xfrm>
          <a:off x="353840" y="3334479"/>
          <a:ext cx="4845133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5133">
                  <a:extLst>
                    <a:ext uri="{9D8B030D-6E8A-4147-A177-3AD203B41FA5}">
                      <a16:colId xmlns="" xmlns:a16="http://schemas.microsoft.com/office/drawing/2014/main" val="681418595"/>
                    </a:ext>
                  </a:extLst>
                </a:gridCol>
              </a:tblGrid>
              <a:tr h="29847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   </a:t>
                      </a:r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YOLA.ID723823.RU/CASH53597418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062527838"/>
                  </a:ext>
                </a:extLst>
              </a:tr>
              <a:tr h="29847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   </a:t>
                      </a:r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yola.paymentsale.ru/cash19114944 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4057548992"/>
                  </a:ext>
                </a:extLst>
              </a:tr>
              <a:tr h="29847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   </a:t>
                      </a:r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YOLA.RU-PAYWAY.INFO/ORDER</a:t>
                      </a:r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/?</a:t>
                      </a:r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ID=BF880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350694997"/>
                  </a:ext>
                </a:extLst>
              </a:tr>
              <a:tr h="29847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   </a:t>
                      </a:r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YOLA.SB_PAY.RU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934092474"/>
                  </a:ext>
                </a:extLst>
              </a:tr>
            </a:tbl>
          </a:graphicData>
        </a:graphic>
      </p:graphicFrame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097588" y="1084335"/>
            <a:ext cx="5183188" cy="41195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Подлинные сайты (примеры)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11901703"/>
              </p:ext>
            </p:extLst>
          </p:nvPr>
        </p:nvGraphicFramePr>
        <p:xfrm>
          <a:off x="344384" y="4695728"/>
          <a:ext cx="5717775" cy="19183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7775">
                  <a:extLst>
                    <a:ext uri="{9D8B030D-6E8A-4147-A177-3AD203B41FA5}">
                      <a16:colId xmlns="" xmlns:a16="http://schemas.microsoft.com/office/drawing/2014/main" val="3396371109"/>
                    </a:ext>
                  </a:extLst>
                </a:gridCol>
              </a:tblGrid>
              <a:tr h="19992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blablacar.3ds.casa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499580127"/>
                  </a:ext>
                </a:extLst>
              </a:tr>
              <a:tr h="19992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   </a:t>
                      </a:r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blabalcar.ru.com/checkout/order/</a:t>
                      </a:r>
                      <a:r>
                        <a:rPr lang="en-US" sz="20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track.php?id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156685486"/>
                  </a:ext>
                </a:extLst>
              </a:tr>
              <a:tr h="19992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   </a:t>
                      </a:r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BLABLACAR.24PAYSERVICE.COM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795163540"/>
                  </a:ext>
                </a:extLst>
              </a:tr>
              <a:tr h="975406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   </a:t>
                      </a:r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BLABLACAR.3D-OPLATA.ONLAINE</a:t>
                      </a:r>
                    </a:p>
                    <a:p>
                      <a:pPr algn="l" fontAlgn="t"/>
                      <a:r>
                        <a:rPr lang="ru-RU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   </a:t>
                      </a:r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YOLA.RU@PAYWAY.ID723823 </a:t>
                      </a:r>
                      <a:endParaRPr lang="en-US" sz="2000" b="0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607155784"/>
                  </a:ext>
                </a:extLst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65459" y="6485971"/>
            <a:ext cx="6297612" cy="365125"/>
          </a:xfrm>
        </p:spPr>
        <p:txBody>
          <a:bodyPr/>
          <a:lstStyle/>
          <a:p>
            <a:r>
              <a:rPr lang="ru-RU" dirty="0" smtClean="0"/>
              <a:t>с использованием  материалов ПАО Сбербанк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27832710"/>
              </p:ext>
            </p:extLst>
          </p:nvPr>
        </p:nvGraphicFramePr>
        <p:xfrm>
          <a:off x="360485" y="1628411"/>
          <a:ext cx="4844561" cy="16408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4561">
                  <a:extLst>
                    <a:ext uri="{9D8B030D-6E8A-4147-A177-3AD203B41FA5}">
                      <a16:colId xmlns="" xmlns:a16="http://schemas.microsoft.com/office/drawing/2014/main" val="1753685799"/>
                    </a:ext>
                  </a:extLst>
                </a:gridCol>
              </a:tblGrid>
              <a:tr h="28852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  </a:t>
                      </a:r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avito.cash-payds.info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620640680"/>
                  </a:ext>
                </a:extLst>
              </a:tr>
              <a:tr h="33163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  </a:t>
                      </a:r>
                      <a:r>
                        <a:rPr lang="en-US" sz="20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avito.paysells.site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121785983"/>
                  </a:ext>
                </a:extLst>
              </a:tr>
              <a:tr h="33163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   </a:t>
                      </a:r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AVITO.3DSECURE-OPLATA.RU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920911503"/>
                  </a:ext>
                </a:extLst>
              </a:tr>
              <a:tr h="33163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   </a:t>
                      </a:r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AVITO.AMGPAY.SITE/SELL?ID=45033005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36143363"/>
                  </a:ext>
                </a:extLst>
              </a:tr>
              <a:tr h="33163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   </a:t>
                      </a:r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AVITO.DELIVER-Y.INFO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828508153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357257" y="1629020"/>
            <a:ext cx="6096000" cy="319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>
                <a:solidFill>
                  <a:srgbClr val="00B050"/>
                </a:solidFill>
                <a:hlinkClick r:id="rId2"/>
              </a:rPr>
              <a:t>https://</a:t>
            </a:r>
            <a:r>
              <a:rPr lang="ru-RU" u="sng" dirty="0" smtClean="0">
                <a:solidFill>
                  <a:srgbClr val="00B050"/>
                </a:solidFill>
                <a:hlinkClick r:id="rId2"/>
              </a:rPr>
              <a:t>www.sberbank.ru/</a:t>
            </a:r>
            <a:r>
              <a:rPr lang="ru-RU" u="sng" dirty="0" smtClean="0">
                <a:solidFill>
                  <a:srgbClr val="00B050"/>
                </a:solidFill>
              </a:rPr>
              <a:t>...</a:t>
            </a:r>
          </a:p>
          <a:p>
            <a:r>
              <a:rPr lang="en-US" u="sng" dirty="0">
                <a:solidFill>
                  <a:srgbClr val="92D050"/>
                </a:solidFill>
              </a:rPr>
              <a:t>https://www.gosuslugi.ru</a:t>
            </a:r>
            <a:r>
              <a:rPr lang="en-US" u="sng" dirty="0" smtClean="0">
                <a:solidFill>
                  <a:srgbClr val="92D050"/>
                </a:solidFill>
              </a:rPr>
              <a:t>/</a:t>
            </a:r>
            <a:r>
              <a:rPr lang="ru-RU" u="sng" dirty="0" smtClean="0">
                <a:solidFill>
                  <a:srgbClr val="92D050"/>
                </a:solidFill>
              </a:rPr>
              <a:t>...</a:t>
            </a:r>
            <a:endParaRPr lang="ru-RU" u="sng" dirty="0">
              <a:solidFill>
                <a:srgbClr val="92D050"/>
              </a:solidFill>
            </a:endParaRPr>
          </a:p>
          <a:p>
            <a:r>
              <a:rPr lang="ru-RU" u="sng" dirty="0" smtClean="0">
                <a:solidFill>
                  <a:srgbClr val="00B050"/>
                </a:solidFill>
                <a:hlinkClick r:id="rId3"/>
              </a:rPr>
              <a:t>https://www.avito.ru/</a:t>
            </a:r>
            <a:r>
              <a:rPr lang="ru-RU" u="sng" dirty="0" smtClean="0">
                <a:solidFill>
                  <a:srgbClr val="00B050"/>
                </a:solidFill>
              </a:rPr>
              <a:t>...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u="sng" dirty="0" smtClean="0">
                <a:solidFill>
                  <a:srgbClr val="00B050"/>
                </a:solidFill>
                <a:hlinkClick r:id="rId4"/>
              </a:rPr>
              <a:t>https</a:t>
            </a:r>
            <a:r>
              <a:rPr lang="ru-RU" u="sng" dirty="0">
                <a:solidFill>
                  <a:srgbClr val="00B050"/>
                </a:solidFill>
                <a:hlinkClick r:id="rId4"/>
              </a:rPr>
              <a:t>://www.wildberries.ru</a:t>
            </a:r>
            <a:r>
              <a:rPr lang="ru-RU" u="sng" dirty="0" smtClean="0">
                <a:solidFill>
                  <a:srgbClr val="00B050"/>
                </a:solidFill>
                <a:hlinkClick r:id="rId4"/>
              </a:rPr>
              <a:t>/</a:t>
            </a:r>
            <a:r>
              <a:rPr lang="ru-RU" u="sng" dirty="0" smtClean="0">
                <a:solidFill>
                  <a:srgbClr val="00B050"/>
                </a:solidFill>
              </a:rPr>
              <a:t>...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u="sng" dirty="0">
                <a:solidFill>
                  <a:srgbClr val="00B050"/>
                </a:solidFill>
                <a:hlinkClick r:id="rId5"/>
              </a:rPr>
              <a:t>https://youla.ru</a:t>
            </a:r>
            <a:r>
              <a:rPr lang="ru-RU" u="sng" dirty="0" smtClean="0">
                <a:solidFill>
                  <a:srgbClr val="00B050"/>
                </a:solidFill>
                <a:hlinkClick r:id="rId5"/>
              </a:rPr>
              <a:t>/</a:t>
            </a:r>
            <a:r>
              <a:rPr lang="ru-RU" u="sng" dirty="0" smtClean="0">
                <a:solidFill>
                  <a:srgbClr val="00B050"/>
                </a:solidFill>
              </a:rPr>
              <a:t>...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u="sng" dirty="0">
                <a:solidFill>
                  <a:srgbClr val="00B050"/>
                </a:solidFill>
                <a:hlinkClick r:id="rId6"/>
              </a:rPr>
              <a:t>https://www.mvideo.ru</a:t>
            </a:r>
            <a:r>
              <a:rPr lang="ru-RU" u="sng" dirty="0" smtClean="0">
                <a:solidFill>
                  <a:srgbClr val="00B050"/>
                </a:solidFill>
                <a:hlinkClick r:id="rId6"/>
              </a:rPr>
              <a:t>/</a:t>
            </a:r>
            <a:r>
              <a:rPr lang="ru-RU" u="sng" dirty="0" smtClean="0">
                <a:solidFill>
                  <a:srgbClr val="00B050"/>
                </a:solidFill>
              </a:rPr>
              <a:t>...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u="sng" dirty="0">
                <a:solidFill>
                  <a:srgbClr val="00B050"/>
                </a:solidFill>
                <a:hlinkClick r:id="rId7"/>
              </a:rPr>
              <a:t>https://www.ozon.ru</a:t>
            </a:r>
            <a:r>
              <a:rPr lang="ru-RU" u="sng" dirty="0" smtClean="0">
                <a:solidFill>
                  <a:srgbClr val="00B050"/>
                </a:solidFill>
                <a:hlinkClick r:id="rId7"/>
              </a:rPr>
              <a:t>/</a:t>
            </a:r>
            <a:r>
              <a:rPr lang="ru-RU" u="sng" dirty="0" smtClean="0">
                <a:solidFill>
                  <a:srgbClr val="00B050"/>
                </a:solidFill>
              </a:rPr>
              <a:t>...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u="sng" dirty="0">
                <a:solidFill>
                  <a:srgbClr val="00B050"/>
                </a:solidFill>
                <a:hlinkClick r:id="rId8"/>
              </a:rPr>
              <a:t>https://aliexpress.ru</a:t>
            </a:r>
            <a:r>
              <a:rPr lang="ru-RU" u="sng" dirty="0" smtClean="0">
                <a:solidFill>
                  <a:srgbClr val="00B050"/>
                </a:solidFill>
                <a:hlinkClick r:id="rId8"/>
              </a:rPr>
              <a:t>/</a:t>
            </a:r>
            <a:r>
              <a:rPr lang="ru-RU" u="sng" dirty="0" smtClean="0">
                <a:solidFill>
                  <a:srgbClr val="00B050"/>
                </a:solidFill>
              </a:rPr>
              <a:t>...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u="sng" dirty="0">
                <a:solidFill>
                  <a:srgbClr val="00B050"/>
                </a:solidFill>
                <a:hlinkClick r:id="rId9"/>
              </a:rPr>
              <a:t>https://www.blablacar.ru</a:t>
            </a:r>
            <a:r>
              <a:rPr lang="ru-RU" u="sng" dirty="0" smtClean="0">
                <a:solidFill>
                  <a:srgbClr val="00B050"/>
                </a:solidFill>
                <a:hlinkClick r:id="rId9"/>
              </a:rPr>
              <a:t>/</a:t>
            </a:r>
            <a:r>
              <a:rPr lang="ru-RU" u="sng" dirty="0" smtClean="0">
                <a:solidFill>
                  <a:srgbClr val="00B050"/>
                </a:solidFill>
              </a:rPr>
              <a:t>...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27075" y="5450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7257" y="1639176"/>
            <a:ext cx="3478936" cy="254661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6" idx="3"/>
          </p:cNvCxnSpPr>
          <p:nvPr/>
        </p:nvCxnSpPr>
        <p:spPr>
          <a:xfrm>
            <a:off x="9836193" y="2912485"/>
            <a:ext cx="942108" cy="139984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85907" y="4305785"/>
            <a:ext cx="538743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 smtClean="0"/>
              <a:t>Защищенное соединение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u="sng" dirty="0" smtClean="0">
                <a:solidFill>
                  <a:srgbClr val="002060"/>
                </a:solidFill>
              </a:rPr>
              <a:t>https://....)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 smtClean="0"/>
              <a:t>Корневой каталог:</a:t>
            </a:r>
            <a:r>
              <a:rPr lang="ru-RU" dirty="0" smtClean="0"/>
              <a:t>   </a:t>
            </a:r>
            <a:r>
              <a:rPr lang="en-US" u="sng" dirty="0" smtClean="0"/>
              <a:t>…</a:t>
            </a:r>
            <a:r>
              <a:rPr lang="ru-RU" u="sng" dirty="0" smtClean="0"/>
              <a:t>//www.avito.</a:t>
            </a:r>
            <a:r>
              <a:rPr lang="en-US" u="sng" dirty="0" err="1" smtClean="0"/>
              <a:t>ru</a:t>
            </a:r>
            <a:r>
              <a:rPr lang="ru-RU" u="sng" dirty="0" smtClean="0"/>
              <a:t>/…,</a:t>
            </a:r>
          </a:p>
          <a:p>
            <a:endParaRPr lang="ru-RU" u="sng" dirty="0" smtClean="0"/>
          </a:p>
          <a:p>
            <a:r>
              <a:rPr lang="ru-RU" dirty="0" smtClean="0"/>
              <a:t>                                </a:t>
            </a:r>
            <a:r>
              <a:rPr lang="ru-RU" u="sng" dirty="0" smtClean="0"/>
              <a:t>….//</a:t>
            </a:r>
            <a:r>
              <a:rPr lang="en-US" u="sng" dirty="0" smtClean="0"/>
              <a:t>www.gosuslugi.ru/</a:t>
            </a:r>
            <a:r>
              <a:rPr lang="ru-RU" u="sng" dirty="0" smtClean="0"/>
              <a:t>…)</a:t>
            </a:r>
          </a:p>
          <a:p>
            <a:endParaRPr lang="en-US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 smtClean="0"/>
              <a:t>глубина погружения на сайт.</a:t>
            </a:r>
            <a:endParaRPr lang="ru-RU" u="sng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9455085" y="4710160"/>
            <a:ext cx="1707721" cy="64633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078013" y="5356491"/>
            <a:ext cx="2202764" cy="55543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310689" y="5911921"/>
            <a:ext cx="616945" cy="474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96657" y="6160927"/>
            <a:ext cx="2165130" cy="3807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Соединительная линия уступом 18"/>
          <p:cNvCxnSpPr>
            <a:stCxn id="17" idx="5"/>
          </p:cNvCxnSpPr>
          <p:nvPr/>
        </p:nvCxnSpPr>
        <p:spPr>
          <a:xfrm rot="16200000" flipH="1">
            <a:off x="2676151" y="5477734"/>
            <a:ext cx="83092" cy="1760826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74559" y="6160927"/>
            <a:ext cx="219884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=</a:t>
            </a:r>
            <a:r>
              <a:rPr lang="ru-RU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PAYWAY.ID723823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2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010" y="257408"/>
            <a:ext cx="11581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a typeface="+mj-ea"/>
                <a:cs typeface="+mj-cs"/>
              </a:rPr>
              <a:t>НЕКОТОРЫЕ ПРЕДЛОГИ, 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ea typeface="+mj-ea"/>
                <a:cs typeface="+mj-cs"/>
              </a:rPr>
              <a:t>С КОТОРЫМИ ОБРАЩАЮТСЯ МОШЕННИКИ К ЖЕРТВЕ</a:t>
            </a:r>
            <a:endParaRPr lang="ru-RU" sz="22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5377" y="1103116"/>
            <a:ext cx="105190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«Попытка </a:t>
            </a:r>
            <a:r>
              <a:rPr lang="ru-RU" sz="1600" b="1" dirty="0"/>
              <a:t>хищения </a:t>
            </a:r>
            <a:r>
              <a:rPr lang="ru-RU" sz="1600" b="1" dirty="0" smtClean="0"/>
              <a:t>средств или имущества», «</a:t>
            </a:r>
            <a:r>
              <a:rPr lang="ru-RU" sz="1600" b="1" dirty="0"/>
              <a:t>попытка получения кредита»  </a:t>
            </a:r>
            <a:r>
              <a:rPr lang="ru-RU" sz="1600" dirty="0" smtClean="0"/>
              <a:t>и необходимость</a:t>
            </a:r>
            <a:r>
              <a:rPr lang="ru-RU" sz="1600" dirty="0"/>
              <a:t>  </a:t>
            </a:r>
            <a:r>
              <a:rPr lang="ru-RU" sz="1600" dirty="0" smtClean="0"/>
              <a:t>«переоформления </a:t>
            </a:r>
            <a:r>
              <a:rPr lang="ru-RU" sz="1600" dirty="0"/>
              <a:t>кредита </a:t>
            </a:r>
            <a:r>
              <a:rPr lang="ru-RU" sz="1600" dirty="0" smtClean="0"/>
              <a:t>для </a:t>
            </a:r>
            <a:r>
              <a:rPr lang="ru-RU" sz="1600" dirty="0"/>
              <a:t>перекрытия </a:t>
            </a:r>
            <a:r>
              <a:rPr lang="ru-RU" sz="1600" dirty="0" smtClean="0"/>
              <a:t>суммы (в </a:t>
            </a:r>
            <a:r>
              <a:rPr lang="ru-RU" sz="1600" dirty="0" err="1" smtClean="0"/>
              <a:t>т.ч</a:t>
            </a:r>
            <a:r>
              <a:rPr lang="ru-RU" sz="1600" dirty="0" smtClean="0"/>
              <a:t>. под залог недвижимости)»</a:t>
            </a:r>
            <a:r>
              <a:rPr lang="ru-RU" sz="1600" dirty="0"/>
              <a:t> </a:t>
            </a:r>
            <a:r>
              <a:rPr lang="ru-RU" sz="1600" dirty="0" smtClean="0"/>
              <a:t>, </a:t>
            </a:r>
            <a:r>
              <a:rPr lang="ru-RU" sz="1600" b="1" dirty="0" smtClean="0"/>
              <a:t>«оформление подконтрольной сделки с объектом недвижимости», </a:t>
            </a:r>
            <a:r>
              <a:rPr lang="ru-RU" sz="1600" dirty="0" smtClean="0"/>
              <a:t>дальнейший</a:t>
            </a:r>
            <a:r>
              <a:rPr lang="ru-RU" sz="1600" dirty="0"/>
              <a:t> </a:t>
            </a:r>
            <a:r>
              <a:rPr lang="ru-RU" sz="1600" dirty="0" smtClean="0"/>
              <a:t>перевод денег на</a:t>
            </a:r>
            <a:r>
              <a:rPr lang="ru-RU" sz="1600" dirty="0"/>
              <a:t> «</a:t>
            </a:r>
            <a:r>
              <a:rPr lang="ru-RU" sz="1600" dirty="0" err="1"/>
              <a:t>спец.счет</a:t>
            </a:r>
            <a:r>
              <a:rPr lang="ru-RU" sz="1600" dirty="0" smtClean="0"/>
              <a:t>», </a:t>
            </a:r>
            <a:r>
              <a:rPr lang="ru-RU" sz="1600" dirty="0"/>
              <a:t>«безопасный счет» и т.п., иные счета, указанные </a:t>
            </a:r>
            <a:r>
              <a:rPr lang="ru-RU" sz="1600" dirty="0" smtClean="0"/>
              <a:t>преступниками.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«Оказание помощи полиции (прокуратуре, следственному комитету и т.п.), участие в спецоперации по в поимке злоумышленников в банке» для «задержания работников банка с поличным</a:t>
            </a:r>
            <a:r>
              <a:rPr lang="ru-RU" sz="1600" b="1" dirty="0" smtClean="0"/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«Расследование по факту финансирования СВУ» и компенсация отправленных сумм путем оформления кредитов или снятие со вкладов и направления денег на </a:t>
            </a:r>
            <a:r>
              <a:rPr lang="ru-RU" sz="1600" b="1" dirty="0" err="1" smtClean="0"/>
              <a:t>спец.счет</a:t>
            </a:r>
            <a:r>
              <a:rPr lang="ru-RU" sz="16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«Родственник </a:t>
            </a:r>
            <a:r>
              <a:rPr lang="ru-RU" sz="1600" b="1" dirty="0"/>
              <a:t>«попал в беду» и  </a:t>
            </a:r>
            <a:r>
              <a:rPr lang="ru-RU" sz="1600" dirty="0"/>
              <a:t>надо «срочно направить или передать деньги для «решения вопроса», для «операции». «Нужны деньги для проверяющих из вышестоящей организации».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«Блокировка карты»,  «проблемы» с личным кабинетом на сайте </a:t>
            </a:r>
            <a:r>
              <a:rPr lang="ru-RU" sz="1600" b="1" dirty="0" err="1"/>
              <a:t>Госуслуг</a:t>
            </a:r>
            <a:r>
              <a:rPr lang="ru-RU" sz="1600" b="1" dirty="0"/>
              <a:t>, у оператора мобильной связи </a:t>
            </a:r>
            <a:r>
              <a:rPr lang="ru-RU" sz="1600" dirty="0"/>
              <a:t>и т.п. и «необходимость» подтверждения реквизитов (номера карт, пароли, поступившие смс, введение кодов на телефоне и т.п.) для «разблокировки» и 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«Компенсации» </a:t>
            </a:r>
            <a:r>
              <a:rPr lang="ru-RU" sz="1600" dirty="0" smtClean="0"/>
              <a:t>(«страховки») за перенесенные заболевания, выплаты «в </a:t>
            </a:r>
            <a:r>
              <a:rPr lang="ru-RU" sz="1600" dirty="0"/>
              <a:t>связи с СВО» и </a:t>
            </a:r>
            <a:r>
              <a:rPr lang="ru-RU" sz="1600" dirty="0" smtClean="0"/>
              <a:t>т.п.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717689" y="3317124"/>
            <a:ext cx="527261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САМЫЕ ЧАСТЫЕ СЛУЧАИ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719375" y="6120608"/>
            <a:ext cx="6297612" cy="365125"/>
          </a:xfrm>
        </p:spPr>
        <p:txBody>
          <a:bodyPr/>
          <a:lstStyle/>
          <a:p>
            <a:r>
              <a:rPr lang="ru-RU" dirty="0" smtClean="0"/>
              <a:t>с использованием  материалов ПАО Сбербанк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3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741" y="95003"/>
            <a:ext cx="11049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ea typeface="+mj-ea"/>
                <a:cs typeface="+mj-cs"/>
              </a:rPr>
              <a:t>КАК ОНИ НАС ОБМАНЫВАЮТ?</a:t>
            </a:r>
            <a:endParaRPr lang="ru-RU" sz="2200" b="1" dirty="0">
              <a:ea typeface="+mj-ea"/>
              <a:cs typeface="+mj-cs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Принципиальная схема социальной инженерии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27" y="856357"/>
            <a:ext cx="1192282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600" b="1" u="sng" dirty="0" smtClean="0">
                <a:solidFill>
                  <a:srgbClr val="FF0000"/>
                </a:solidFill>
              </a:rPr>
              <a:t>Звонок с </a:t>
            </a:r>
            <a:r>
              <a:rPr lang="ru-RU" sz="1600" b="1" u="sng" dirty="0">
                <a:solidFill>
                  <a:srgbClr val="FF0000"/>
                </a:solidFill>
              </a:rPr>
              <a:t>неизвестного </a:t>
            </a:r>
            <a:r>
              <a:rPr lang="ru-RU" sz="1600" b="1" u="sng" dirty="0" smtClean="0">
                <a:solidFill>
                  <a:srgbClr val="FF0000"/>
                </a:solidFill>
              </a:rPr>
              <a:t>номера «авторитетного человека» </a:t>
            </a:r>
            <a:r>
              <a:rPr lang="ru-RU" sz="1600" b="1" u="sng" dirty="0">
                <a:solidFill>
                  <a:srgbClr val="FF0000"/>
                </a:solidFill>
              </a:rPr>
              <a:t>)</a:t>
            </a:r>
            <a:r>
              <a:rPr lang="ru-RU" sz="1600" u="sng" dirty="0" smtClean="0">
                <a:solidFill>
                  <a:srgbClr val="FF0000"/>
                </a:solidFill>
              </a:rPr>
              <a:t>: </a:t>
            </a:r>
            <a:r>
              <a:rPr lang="ru-RU" sz="1600" dirty="0" smtClean="0"/>
              <a:t>весомый «сотрудник банка», «правоохранительных органов», госслужащий (уверенный или сочувствующий голос), 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</a:rPr>
              <a:t>Использование </a:t>
            </a:r>
            <a:r>
              <a:rPr lang="ru-RU" sz="1600" b="1" u="sng" dirty="0" smtClean="0">
                <a:solidFill>
                  <a:srgbClr val="FF0000"/>
                </a:solidFill>
              </a:rPr>
              <a:t>технологии подмены номера </a:t>
            </a:r>
            <a:r>
              <a:rPr lang="ru-RU" sz="1600" dirty="0" smtClean="0"/>
              <a:t>(</a:t>
            </a:r>
            <a:r>
              <a:rPr lang="en-US" sz="1600" dirty="0" smtClean="0"/>
              <a:t>IP-</a:t>
            </a:r>
            <a:r>
              <a:rPr lang="ru-RU" sz="1600" dirty="0" smtClean="0"/>
              <a:t>телефония и т.п.), </a:t>
            </a:r>
            <a:r>
              <a:rPr lang="ru-RU" sz="1600" b="1" u="sng" dirty="0" smtClean="0">
                <a:solidFill>
                  <a:srgbClr val="FF0000"/>
                </a:solidFill>
              </a:rPr>
              <a:t>специфической </a:t>
            </a:r>
            <a:r>
              <a:rPr lang="ru-RU" sz="1600" b="1" u="sng" dirty="0">
                <a:solidFill>
                  <a:srgbClr val="FF0000"/>
                </a:solidFill>
              </a:rPr>
              <a:t>терминологии </a:t>
            </a:r>
            <a:r>
              <a:rPr lang="ru-RU" sz="1600" dirty="0"/>
              <a:t>(</a:t>
            </a:r>
            <a:r>
              <a:rPr lang="ru-RU" sz="1600" dirty="0" err="1"/>
              <a:t>псевдобанковской</a:t>
            </a:r>
            <a:r>
              <a:rPr lang="ru-RU" sz="1600" dirty="0"/>
              <a:t>: </a:t>
            </a:r>
            <a:r>
              <a:rPr lang="ru-RU" sz="1600" dirty="0" smtClean="0"/>
              <a:t>«</a:t>
            </a:r>
            <a:r>
              <a:rPr lang="ru-RU" sz="1600" dirty="0" err="1"/>
              <a:t>спецсчет</a:t>
            </a:r>
            <a:r>
              <a:rPr lang="ru-RU" sz="1600" dirty="0"/>
              <a:t>», «защищенный счет», «объединенный счет ЦБ» и т.п</a:t>
            </a:r>
            <a:r>
              <a:rPr lang="ru-RU" sz="1600" dirty="0" smtClean="0"/>
              <a:t>., </a:t>
            </a:r>
            <a:r>
              <a:rPr lang="ru-RU" sz="1600" dirty="0"/>
              <a:t>правоохранительной («следователь», «потерпевший, «уголовное дело», «допрос», «спецоперация», «ответственность за разглашение </a:t>
            </a:r>
            <a:r>
              <a:rPr lang="ru-RU" sz="1600" dirty="0" smtClean="0"/>
              <a:t>тайны следствия, банковской тайны или конфиденциальной </a:t>
            </a:r>
            <a:r>
              <a:rPr lang="ru-RU" sz="1600" dirty="0"/>
              <a:t>информации», «арест» и т.п</a:t>
            </a:r>
            <a:r>
              <a:rPr lang="ru-RU" sz="1600" dirty="0" smtClean="0"/>
              <a:t>.);</a:t>
            </a:r>
          </a:p>
          <a:p>
            <a:pPr marL="342900" indent="-342900" algn="just">
              <a:buAutoNum type="arabicPeriod"/>
            </a:pPr>
            <a:r>
              <a:rPr lang="ru-RU" sz="1600" b="1" u="sng" dirty="0" smtClean="0">
                <a:solidFill>
                  <a:srgbClr val="FF0000"/>
                </a:solidFill>
              </a:rPr>
              <a:t>Выведение жертвы из душевного равновесия  (страх, эйфория): </a:t>
            </a:r>
            <a:r>
              <a:rPr lang="ru-RU" sz="1600" dirty="0" smtClean="0"/>
              <a:t>(угроза потери денег, имущества, угроза стать невольным должником по кредиту, беда с родственником, выигрыш, социальная выплата, компенсация и т.п.);</a:t>
            </a:r>
            <a:endParaRPr lang="ru-RU" sz="1600" dirty="0" smtClean="0">
              <a:solidFill>
                <a:srgbClr val="FF000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b="1" u="sng" dirty="0" smtClean="0">
                <a:solidFill>
                  <a:srgbClr val="FF0000"/>
                </a:solidFill>
              </a:rPr>
              <a:t>Закрепление, подтверждение «достоверности» информации из «другого источника» - </a:t>
            </a:r>
            <a:r>
              <a:rPr lang="ru-RU" sz="1600" dirty="0" smtClean="0"/>
              <a:t>дополнительным звонком «значимого сотрудника из другого ведомства», предложением </a:t>
            </a:r>
            <a:r>
              <a:rPr lang="ru-RU" sz="1600" b="1" dirty="0" smtClean="0"/>
              <a:t>перепроверить достоверность номера </a:t>
            </a:r>
            <a:r>
              <a:rPr lang="ru-RU" sz="1600" dirty="0" smtClean="0"/>
              <a:t>абонента через интернет, </a:t>
            </a:r>
            <a:r>
              <a:rPr lang="ru-RU" sz="1600" dirty="0" smtClean="0">
                <a:solidFill>
                  <a:srgbClr val="FF0000"/>
                </a:solidFill>
              </a:rPr>
              <a:t>направлением </a:t>
            </a:r>
            <a:r>
              <a:rPr lang="ru-RU" sz="1600" b="1" dirty="0" smtClean="0">
                <a:solidFill>
                  <a:srgbClr val="FF0000"/>
                </a:solidFill>
              </a:rPr>
              <a:t>фотографии «служебного удостоверения», «письма банка</a:t>
            </a:r>
            <a:r>
              <a:rPr lang="ru-RU" sz="1600" dirty="0" smtClean="0">
                <a:solidFill>
                  <a:srgbClr val="FF0000"/>
                </a:solidFill>
              </a:rPr>
              <a:t>», «повестки</a:t>
            </a:r>
            <a:r>
              <a:rPr lang="ru-RU" sz="1600" dirty="0" smtClean="0"/>
              <a:t>», любого иного документа «официального документа» (в </a:t>
            </a:r>
            <a:r>
              <a:rPr lang="ru-RU" sz="1600" dirty="0" err="1" smtClean="0"/>
              <a:t>т.ч</a:t>
            </a:r>
            <a:r>
              <a:rPr lang="ru-RU" sz="1600" dirty="0" smtClean="0"/>
              <a:t>. с реальной доставкой фиктивных документов);</a:t>
            </a:r>
          </a:p>
          <a:p>
            <a:pPr marL="342900" indent="-342900" algn="just">
              <a:buAutoNum type="arabicPeriod"/>
            </a:pPr>
            <a:r>
              <a:rPr lang="ru-RU" sz="1600" b="1" u="sng" dirty="0" smtClean="0">
                <a:solidFill>
                  <a:srgbClr val="FF0000"/>
                </a:solidFill>
              </a:rPr>
              <a:t>Нагнетание «срочности»,  </a:t>
            </a:r>
            <a:r>
              <a:rPr lang="ru-RU" sz="1600" dirty="0" smtClean="0"/>
              <a:t>необходимости «незамедлительности» действий под угрозой невозможности предотвратить последствия в случае промедления.</a:t>
            </a:r>
          </a:p>
          <a:p>
            <a:pPr marL="342900" indent="-342900" algn="just">
              <a:buAutoNum type="arabicPeriod"/>
            </a:pPr>
            <a:r>
              <a:rPr lang="ru-RU" sz="1600" b="1" u="sng" dirty="0" smtClean="0">
                <a:solidFill>
                  <a:srgbClr val="FF0000"/>
                </a:solidFill>
              </a:rPr>
              <a:t>Запрет на общение с другими лицам</a:t>
            </a:r>
            <a:r>
              <a:rPr lang="ru-RU" sz="1600" u="sng" dirty="0" smtClean="0">
                <a:solidFill>
                  <a:srgbClr val="FF0000"/>
                </a:solidFill>
              </a:rPr>
              <a:t>и </a:t>
            </a:r>
            <a:r>
              <a:rPr lang="ru-RU" sz="1600" dirty="0" smtClean="0"/>
              <a:t>под угрозой «уголовной ответственности за разглашение конфиденциальной информации», «тайны следствия», «банковской тайны», </a:t>
            </a:r>
            <a:r>
              <a:rPr lang="ru-RU" sz="1600" b="1" u="sng" dirty="0" smtClean="0">
                <a:solidFill>
                  <a:srgbClr val="FF0000"/>
                </a:solidFill>
              </a:rPr>
              <a:t>инструктаж о «легенде» </a:t>
            </a:r>
            <a:r>
              <a:rPr lang="ru-RU" sz="1600" dirty="0" smtClean="0"/>
              <a:t>для  окружающих (в </a:t>
            </a:r>
            <a:r>
              <a:rPr lang="ru-RU" sz="1600" dirty="0" err="1" smtClean="0"/>
              <a:t>т.ч</a:t>
            </a:r>
            <a:r>
              <a:rPr lang="ru-RU" sz="1600" dirty="0" smtClean="0"/>
              <a:t> работников банка, полиции) и т.п. </a:t>
            </a:r>
          </a:p>
          <a:p>
            <a:pPr marL="342900" indent="-342900" algn="just">
              <a:buAutoNum type="arabicPeriod"/>
            </a:pPr>
            <a:r>
              <a:rPr lang="ru-RU" sz="1600" b="1" u="sng" dirty="0" smtClean="0">
                <a:solidFill>
                  <a:srgbClr val="FF0000"/>
                </a:solidFill>
              </a:rPr>
              <a:t>Удержание жертвы непрерывно длительное </a:t>
            </a:r>
            <a:r>
              <a:rPr lang="ru-RU" sz="1600" b="1" u="sng" dirty="0">
                <a:solidFill>
                  <a:srgbClr val="FF0000"/>
                </a:solidFill>
              </a:rPr>
              <a:t>время на телефоне </a:t>
            </a:r>
            <a:r>
              <a:rPr lang="ru-RU" sz="1600" b="1" u="sng" dirty="0" smtClean="0">
                <a:solidFill>
                  <a:srgbClr val="FF0000"/>
                </a:solidFill>
              </a:rPr>
              <a:t>по несколько часов или дней </a:t>
            </a:r>
            <a:r>
              <a:rPr lang="ru-RU" sz="1600" dirty="0" smtClean="0"/>
              <a:t>(якобы для контроля и недопущения разглашения тайны следствия, </a:t>
            </a:r>
            <a:r>
              <a:rPr lang="ru-RU" sz="1600" dirty="0" err="1" smtClean="0"/>
              <a:t>гос.тайны</a:t>
            </a:r>
            <a:r>
              <a:rPr lang="ru-RU" sz="1600" dirty="0" smtClean="0"/>
              <a:t>, банковской тайны и т.п.)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dirty="0" smtClean="0"/>
              <a:t>По мере «созревания жертвы» </a:t>
            </a:r>
            <a:r>
              <a:rPr lang="ru-RU" sz="1600" b="1" u="sng" dirty="0" smtClean="0">
                <a:solidFill>
                  <a:srgbClr val="FF0000"/>
                </a:solidFill>
              </a:rPr>
              <a:t>управление по телефону её действиями: </a:t>
            </a:r>
            <a:r>
              <a:rPr lang="ru-RU" sz="1600" b="1" dirty="0" smtClean="0">
                <a:solidFill>
                  <a:srgbClr val="FF0000"/>
                </a:solidFill>
              </a:rPr>
              <a:t>по переводу денег </a:t>
            </a:r>
            <a:r>
              <a:rPr lang="ru-RU" sz="1600" dirty="0" smtClean="0">
                <a:solidFill>
                  <a:srgbClr val="FF0000"/>
                </a:solidFill>
              </a:rPr>
              <a:t>на номера мобильных телефонов, интернет-кошельки, передаче наличных денег сообщникам </a:t>
            </a:r>
            <a:r>
              <a:rPr lang="ru-RU" sz="1600" dirty="0" smtClean="0"/>
              <a:t>и т.п., </a:t>
            </a:r>
            <a:r>
              <a:rPr lang="ru-RU" sz="1600" dirty="0">
                <a:solidFill>
                  <a:srgbClr val="FF0000"/>
                </a:solidFill>
              </a:rPr>
              <a:t>получение реквизитов банковских карт, PIN-кода,</a:t>
            </a:r>
            <a:r>
              <a:rPr lang="ru-RU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sms</a:t>
            </a:r>
            <a:r>
              <a:rPr lang="ru-RU" sz="1600" dirty="0"/>
              <a:t> и т.п., </a:t>
            </a:r>
            <a:r>
              <a:rPr lang="ru-RU" sz="1600" b="1" dirty="0" smtClean="0">
                <a:solidFill>
                  <a:srgbClr val="FF0000"/>
                </a:solidFill>
              </a:rPr>
              <a:t>побуждение к установке </a:t>
            </a:r>
            <a:r>
              <a:rPr lang="ru-RU" sz="1600" dirty="0" smtClean="0">
                <a:solidFill>
                  <a:srgbClr val="FF0000"/>
                </a:solidFill>
              </a:rPr>
              <a:t>«специальных защитных программ», введению «специальных защитных или проверочных кодов» </a:t>
            </a:r>
            <a:r>
              <a:rPr lang="ru-RU" sz="1600" dirty="0" smtClean="0"/>
              <a:t>и т.п., периодически повторяя действия по п.п.1-5 для поддержания необходимого для преступника состояния </a:t>
            </a:r>
            <a:r>
              <a:rPr lang="ru-RU" sz="1600" dirty="0" smtClean="0"/>
              <a:t>жертвы</a:t>
            </a:r>
            <a:endParaRPr lang="ru-RU" sz="1600" dirty="0" smtClean="0"/>
          </a:p>
          <a:p>
            <a:pPr marL="342900" indent="-342900">
              <a:buAutoNum type="arabicPeriod"/>
            </a:pPr>
            <a:endParaRPr lang="ru-RU" sz="16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49033" y="6395427"/>
            <a:ext cx="6297612" cy="365125"/>
          </a:xfrm>
        </p:spPr>
        <p:txBody>
          <a:bodyPr/>
          <a:lstStyle/>
          <a:p>
            <a:r>
              <a:rPr lang="ru-RU" dirty="0" smtClean="0"/>
              <a:t>с использованием  материалов ПАО Сбербанк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602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2618" y="61014"/>
            <a:ext cx="11394210" cy="792591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+mn-lt"/>
              </a:rPr>
              <a:t>КАК ОНИ НАС ОБМАНЫВАЮТ?</a:t>
            </a:r>
            <a:br>
              <a:rPr lang="ru-RU" sz="2200" b="1" dirty="0">
                <a:latin typeface="+mn-lt"/>
              </a:rPr>
            </a:b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Принципиальная </a:t>
            </a:r>
            <a:r>
              <a:rPr lang="ru-RU" sz="1800" b="1" dirty="0">
                <a:solidFill>
                  <a:srgbClr val="FF0000"/>
                </a:solidFill>
                <a:latin typeface="+mn-lt"/>
              </a:rPr>
              <a:t>схема социальной инженерии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0716" y="934788"/>
            <a:ext cx="11698013" cy="6264165"/>
          </a:xfrm>
        </p:spPr>
        <p:txBody>
          <a:bodyPr>
            <a:noAutofit/>
          </a:bodyPr>
          <a:lstStyle/>
          <a:p>
            <a:pPr algn="just"/>
            <a:r>
              <a:rPr lang="ru-RU" sz="1600" b="1" u="sng" dirty="0" smtClean="0">
                <a:solidFill>
                  <a:srgbClr val="FF0000"/>
                </a:solidFill>
              </a:rPr>
              <a:t>Воздействие с отлагательным эффектом: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-    человеку поступает звонок от имени «участкового» с предупреждениями о рисках мошенничества и просьбой при подозрительных звонках немедленно перезвонить ему;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-    через некоторый промежуток времени (1-3 дня) этому же человеку поступает подозрительный звонок от неизвестного с рассказом про возникшую проблему;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-    Человек перезванивает «участковому» и рассказывает про этот подозрительный звонок.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«участковый», «вникнув в ситуацию и проверив достоверность информации», советует человеку, как «спасти» деньги, давая рекомендации по переводу их на «защищенные счета» и т.п.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b="1" u="sng" dirty="0" smtClean="0">
                <a:solidFill>
                  <a:srgbClr val="FF0000"/>
                </a:solidFill>
              </a:rPr>
              <a:t>Побуждение к совершению теракта, хулиганских, иных противоправных действий (из реального примера):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-   Через некоторое время после «удачного развода» жертвы преступники  вновь звонят этой жертве и, представляясь сотрудниками правоохранительных органов сообщают, что лица, которые похитили деньги в настоящее время находятся в таком-то месте (филиал банка, или иное место с массовым пребыванием людей), за ними ведется наблюдение;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-  жертве необходимо прийти в это место и сделать что-то «важное» (например, поджечь помещение, выстрелить, совершить иные хулиганские или </a:t>
            </a:r>
            <a:r>
              <a:rPr lang="ru-RU" sz="1600" dirty="0" err="1" smtClean="0">
                <a:solidFill>
                  <a:schemeClr val="tx1"/>
                </a:solidFill>
              </a:rPr>
              <a:t>вандальные</a:t>
            </a:r>
            <a:r>
              <a:rPr lang="ru-RU" sz="1600" dirty="0" smtClean="0">
                <a:solidFill>
                  <a:schemeClr val="tx1"/>
                </a:solidFill>
              </a:rPr>
              <a:t> действия и т.п.), вследствие чего «преступники должны убегать через запасной выход, где их ждет засада».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Но чтобы жертву «можно было узнать в толпе», человек должен громко крикнуть: «Слава ВСУ!!!», « Слава «Азову*»!!!» (либо осуществлять онлайн видеотрансляцию через мессенджер);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1600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b="1" u="sng" dirty="0" smtClean="0">
                <a:solidFill>
                  <a:srgbClr val="FF0000"/>
                </a:solidFill>
              </a:rPr>
              <a:t>Имитация «похищения» человека и вымогательство денег: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/>
              <a:t>-    Пожилого человека от имени правоохранительного органа пугают, что на него «готовится покушение», под разными предлогами побуждают его снять со счета деньги или получить кредиты и перечислить на указанные счета, после чего срочно «спрятаться» в другом городе в заранее заказанной гостинице. Родственникам сообщают, что их близкий похищен и для освобождения нужно заплатить выкуп,  перечислив на указанные счета.</a:t>
            </a:r>
            <a:endParaRPr lang="ru-RU" sz="1200" b="1" i="1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ru-RU" sz="1200" b="1" i="1" dirty="0" smtClean="0">
                <a:solidFill>
                  <a:schemeClr val="tx1"/>
                </a:solidFill>
              </a:rPr>
              <a:t>*запрещенная в РФ организация</a:t>
            </a:r>
          </a:p>
          <a:p>
            <a:pPr algn="just">
              <a:buFontTx/>
              <a:buChar char="-"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endParaRPr lang="ru-RU" sz="1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 использованием  материалов ПАО Сбербанк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889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333743"/>
            <a:ext cx="11330152" cy="54484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Некоторые </a:t>
            </a:r>
            <a:r>
              <a:rPr lang="ru-RU" sz="2400" b="1" dirty="0" smtClean="0">
                <a:solidFill>
                  <a:srgbClr val="FF0000"/>
                </a:solidFill>
              </a:rPr>
              <a:t>примеры «документов», направленных мошенниками жертве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5" y="1019503"/>
            <a:ext cx="3762894" cy="5336847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19503"/>
            <a:ext cx="3441597" cy="4977679"/>
          </a:xfr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665" y="953912"/>
            <a:ext cx="3999275" cy="540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28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5978" y="206743"/>
            <a:ext cx="9687619" cy="54484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Некоторые </a:t>
            </a:r>
            <a:r>
              <a:rPr lang="ru-RU" sz="2400" b="1" dirty="0" smtClean="0">
                <a:solidFill>
                  <a:srgbClr val="FF0000"/>
                </a:solidFill>
              </a:rPr>
              <a:t>примеры «документов», направленных мошенниками жертве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76" y="875837"/>
            <a:ext cx="2934353" cy="404165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04" y="875838"/>
            <a:ext cx="2997467" cy="4175716"/>
          </a:xfr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3" y="5108696"/>
            <a:ext cx="4553691" cy="143983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89" y="5108696"/>
            <a:ext cx="5394265" cy="14302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95" y="875838"/>
            <a:ext cx="2996633" cy="40502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21446445">
            <a:off x="2780818" y="1804230"/>
            <a:ext cx="381965" cy="853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17989" y="1941653"/>
            <a:ext cx="914400" cy="868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74898" y="2139973"/>
            <a:ext cx="914400" cy="868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501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73593"/>
            <a:ext cx="10515600" cy="99800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ПОСЛЕДСТВИЯ ДЕЙСТВИЙ ТЕЛЕФОННЫХ МОШЕННИКОВ</a:t>
            </a:r>
            <a:endParaRPr lang="ru-RU" sz="22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028408"/>
              </p:ext>
            </p:extLst>
          </p:nvPr>
        </p:nvGraphicFramePr>
        <p:xfrm>
          <a:off x="484095" y="1478478"/>
          <a:ext cx="10869705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9140">
                  <a:extLst>
                    <a:ext uri="{9D8B030D-6E8A-4147-A177-3AD203B41FA5}">
                      <a16:colId xmlns="" xmlns:a16="http://schemas.microsoft.com/office/drawing/2014/main" val="1122839556"/>
                    </a:ext>
                  </a:extLst>
                </a:gridCol>
                <a:gridCol w="1922930">
                  <a:extLst>
                    <a:ext uri="{9D8B030D-6E8A-4147-A177-3AD203B41FA5}">
                      <a16:colId xmlns="" xmlns:a16="http://schemas.microsoft.com/office/drawing/2014/main" val="3785082063"/>
                    </a:ext>
                  </a:extLst>
                </a:gridCol>
                <a:gridCol w="1949823">
                  <a:extLst>
                    <a:ext uri="{9D8B030D-6E8A-4147-A177-3AD203B41FA5}">
                      <a16:colId xmlns="" xmlns:a16="http://schemas.microsoft.com/office/drawing/2014/main" val="2117034297"/>
                    </a:ext>
                  </a:extLst>
                </a:gridCol>
                <a:gridCol w="1976718">
                  <a:extLst>
                    <a:ext uri="{9D8B030D-6E8A-4147-A177-3AD203B41FA5}">
                      <a16:colId xmlns="" xmlns:a16="http://schemas.microsoft.com/office/drawing/2014/main" val="4277744598"/>
                    </a:ext>
                  </a:extLst>
                </a:gridCol>
                <a:gridCol w="3151094">
                  <a:extLst>
                    <a:ext uri="{9D8B030D-6E8A-4147-A177-3AD203B41FA5}">
                      <a16:colId xmlns="" xmlns:a16="http://schemas.microsoft.com/office/drawing/2014/main" val="35180144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6669497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Объекты посягательства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сбережения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сбережения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сбережения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сбережения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76044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кредиты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кредиты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кредиты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83609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жилье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жилье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32842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Акты терроризма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21823333"/>
                  </a:ext>
                </a:extLst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4096" y="4628265"/>
            <a:ext cx="11001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/>
              <a:t>99% звонков с подменой номера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25% фактов мошенничества -  с использованием кредитных средств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Каждая сотая жертва лишается единственного жилья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21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352540"/>
            <a:ext cx="11077664" cy="53982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ОРГАНИЗАЦИОННАЯ  СТРУКТУРА МОШЕННИЧЕСКОГО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CALL-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ЦЕНТРА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Объект 7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20882" t="10153" r="9015" b="8046"/>
          <a:stretch/>
        </p:blipFill>
        <p:spPr>
          <a:xfrm>
            <a:off x="1299990" y="892366"/>
            <a:ext cx="9099933" cy="5463984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02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О чем будем говорить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968" y="2049573"/>
            <a:ext cx="10315832" cy="3334909"/>
          </a:xfrm>
        </p:spPr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ru-RU" sz="2400" dirty="0" smtClean="0"/>
              <a:t>Социальная инженерия – угроза №1</a:t>
            </a:r>
          </a:p>
          <a:p>
            <a:r>
              <a:rPr lang="ru-RU" sz="2400" dirty="0" smtClean="0"/>
              <a:t>          Почему это случается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Как получают доступ к средствам и имуществу жертвы</a:t>
            </a:r>
          </a:p>
          <a:p>
            <a:r>
              <a:rPr lang="ru-RU" sz="2400" dirty="0" smtClean="0"/>
              <a:t>          Принципиальная схема социальной  инженерии </a:t>
            </a:r>
          </a:p>
          <a:p>
            <a:pPr marL="0" lvl="1" indent="892175"/>
            <a:r>
              <a:rPr lang="ru-RU" dirty="0" smtClean="0"/>
              <a:t>Кто эти люди</a:t>
            </a:r>
          </a:p>
          <a:p>
            <a:r>
              <a:rPr lang="ru-RU" sz="2400" dirty="0" smtClean="0"/>
              <a:t>          Правила безопасности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Финансовая гигиена</a:t>
            </a:r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7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/>
          <a:srcRect l="30332" t="16009" r="24755" b="7016"/>
          <a:stretch/>
        </p:blipFill>
        <p:spPr>
          <a:xfrm>
            <a:off x="1490134" y="770467"/>
            <a:ext cx="8509000" cy="5729484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677334" y="225535"/>
            <a:ext cx="11077664" cy="53982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ОРГАНИЗАЦИОННАЯ  СТРУКТУРА МОШЕННИЧЕСКОГО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CALL-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ЦЕНТРА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5426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77334" y="290111"/>
            <a:ext cx="10725124" cy="47005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СХЕМА ОБНАЛИЧИВАНИЯ ПОХИЩЕННЫХ ДЕНЕГ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/>
          <a:srcRect l="14200" t="10077" r="6818" b="6783"/>
          <a:stretch/>
        </p:blipFill>
        <p:spPr>
          <a:xfrm>
            <a:off x="870333" y="760164"/>
            <a:ext cx="10410939" cy="5772838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01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3591" y="132396"/>
            <a:ext cx="11474358" cy="868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/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>
                <a:solidFill>
                  <a:srgbClr val="00B050"/>
                </a:solidFill>
              </a:rPr>
              <a:t/>
            </a:r>
            <a:br>
              <a:rPr lang="ru-RU" sz="2400" b="1" dirty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/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САМЫЕ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ПРОСТЫЕ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ПРАВИЛА ФИНАНСОВОЙ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БЕЗОПАСНОСТИ </a:t>
            </a: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(очень коротко</a:t>
            </a:r>
            <a:r>
              <a:rPr lang="ru-RU" sz="2400" b="1" dirty="0" smtClean="0">
                <a:latin typeface="+mn-lt"/>
              </a:rPr>
              <a:t>)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000" dirty="0" smtClean="0"/>
              <a:t>Если </a:t>
            </a:r>
            <a:r>
              <a:rPr lang="ru-RU" sz="2000" dirty="0"/>
              <a:t>Вам позвонили с неизвестного </a:t>
            </a:r>
            <a:r>
              <a:rPr lang="ru-RU" sz="2000" dirty="0" smtClean="0"/>
              <a:t>номера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стали рассказывать </a:t>
            </a:r>
            <a:r>
              <a:rPr lang="ru-RU" sz="2000" dirty="0" smtClean="0"/>
              <a:t>о проблемах с Вашими деньгами, имуществом :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61429" y="1948677"/>
            <a:ext cx="11322572" cy="4689181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2300" b="1" dirty="0" smtClean="0">
                <a:solidFill>
                  <a:srgbClr val="FF0000"/>
                </a:solidFill>
              </a:rPr>
              <a:t>Отнестись с недоверием </a:t>
            </a:r>
            <a:r>
              <a:rPr lang="ru-RU" sz="2300" b="1" dirty="0">
                <a:solidFill>
                  <a:srgbClr val="FF0000"/>
                </a:solidFill>
              </a:rPr>
              <a:t>к </a:t>
            </a:r>
            <a:r>
              <a:rPr lang="ru-RU" sz="2300" b="1" dirty="0" smtClean="0">
                <a:solidFill>
                  <a:srgbClr val="FF0000"/>
                </a:solidFill>
              </a:rPr>
              <a:t>звонку неизвестного </a:t>
            </a:r>
            <a:r>
              <a:rPr lang="ru-RU" sz="2300" b="1" dirty="0" smtClean="0"/>
              <a:t>Вам </a:t>
            </a:r>
            <a:r>
              <a:rPr lang="ru-RU" sz="2300" dirty="0" smtClean="0"/>
              <a:t>абонента</a:t>
            </a:r>
            <a:r>
              <a:rPr lang="ru-RU" sz="2300" b="1" dirty="0" smtClean="0"/>
              <a:t>, успокоиться </a:t>
            </a:r>
            <a:r>
              <a:rPr lang="ru-RU" sz="2300" b="1" dirty="0"/>
              <a:t>и критически </a:t>
            </a:r>
            <a:r>
              <a:rPr lang="ru-RU" sz="2300" b="1" dirty="0" smtClean="0"/>
              <a:t>оценить информацию (почему должен </a:t>
            </a:r>
            <a:r>
              <a:rPr lang="ru-RU" sz="2300" b="1" dirty="0"/>
              <a:t>ему </a:t>
            </a:r>
            <a:r>
              <a:rPr lang="ru-RU" sz="2300" b="1" dirty="0" smtClean="0"/>
              <a:t>верить?</a:t>
            </a:r>
            <a:r>
              <a:rPr lang="ru-RU" sz="2300" i="1" dirty="0">
                <a:ea typeface="Calibri" panose="020F0502020204030204" pitchFamily="34" charset="0"/>
              </a:rPr>
              <a:t> </a:t>
            </a:r>
            <a:r>
              <a:rPr lang="ru-RU" sz="2300" b="1" dirty="0">
                <a:ea typeface="Calibri" panose="020F0502020204030204" pitchFamily="34" charset="0"/>
              </a:rPr>
              <a:t>Почему </a:t>
            </a:r>
            <a:r>
              <a:rPr lang="ru-RU" sz="2300" b="1" dirty="0" smtClean="0">
                <a:ea typeface="Calibri" panose="020F0502020204030204" pitchFamily="34" charset="0"/>
              </a:rPr>
              <a:t>мне нельзя </a:t>
            </a:r>
            <a:r>
              <a:rPr lang="ru-RU" sz="2300" b="1" dirty="0">
                <a:ea typeface="Calibri" panose="020F0502020204030204" pitchFamily="34" charset="0"/>
              </a:rPr>
              <a:t>посоветоваться даже с близкими </a:t>
            </a:r>
            <a:r>
              <a:rPr lang="ru-RU" sz="2300" b="1" dirty="0" smtClean="0">
                <a:ea typeface="Calibri" panose="020F0502020204030204" pitchFamily="34" charset="0"/>
              </a:rPr>
              <a:t>людьми, теми, кого я знаю и кому доверяю, зачем </a:t>
            </a:r>
            <a:r>
              <a:rPr lang="ru-RU" sz="2300" b="1" dirty="0">
                <a:ea typeface="Calibri" panose="020F0502020204030204" pitchFamily="34" charset="0"/>
              </a:rPr>
              <a:t>переводить куда-то уже снятые наличные </a:t>
            </a:r>
            <a:r>
              <a:rPr lang="ru-RU" sz="2300" b="1" dirty="0" smtClean="0">
                <a:ea typeface="Calibri" panose="020F0502020204030204" pitchFamily="34" charset="0"/>
              </a:rPr>
              <a:t>деньги </a:t>
            </a:r>
            <a:r>
              <a:rPr lang="ru-RU" sz="2300" b="1" dirty="0">
                <a:ea typeface="Calibri" panose="020F0502020204030204" pitchFamily="34" charset="0"/>
              </a:rPr>
              <a:t>и т.п</a:t>
            </a:r>
            <a:r>
              <a:rPr lang="ru-RU" sz="2300" b="1" dirty="0" smtClean="0">
                <a:ea typeface="Calibri" panose="020F0502020204030204" pitchFamily="34" charset="0"/>
              </a:rPr>
              <a:t>.);</a:t>
            </a:r>
            <a:endParaRPr lang="ru-RU" sz="2300" b="1" dirty="0" smtClean="0"/>
          </a:p>
          <a:p>
            <a:pPr lvl="0" algn="just">
              <a:lnSpc>
                <a:spcPct val="120000"/>
              </a:lnSpc>
            </a:pPr>
            <a:r>
              <a:rPr lang="ru-RU" sz="2300" b="1" dirty="0" smtClean="0">
                <a:solidFill>
                  <a:srgbClr val="FF0000"/>
                </a:solidFill>
              </a:rPr>
              <a:t>Вспомнить, что мошенники существуют </a:t>
            </a:r>
            <a:r>
              <a:rPr lang="ru-RU" sz="2300" b="1" dirty="0" smtClean="0"/>
              <a:t>(независимо от нашего желания), что </a:t>
            </a:r>
            <a:r>
              <a:rPr lang="ru-RU" sz="2300" b="1" dirty="0" smtClean="0">
                <a:solidFill>
                  <a:srgbClr val="FF0000"/>
                </a:solidFill>
              </a:rPr>
              <a:t>возможна подмена номера</a:t>
            </a:r>
            <a:r>
              <a:rPr lang="ru-RU" sz="2300" b="1" dirty="0" smtClean="0"/>
              <a:t> на  любой номер, в </a:t>
            </a:r>
            <a:r>
              <a:rPr lang="ru-RU" sz="2300" b="1" dirty="0" err="1"/>
              <a:t>т.ч</a:t>
            </a:r>
            <a:r>
              <a:rPr lang="ru-RU" sz="2300" b="1" dirty="0" smtClean="0"/>
              <a:t>. на номер, указанный на официальном интернет-портале ведомства </a:t>
            </a:r>
            <a:r>
              <a:rPr lang="ru-RU" sz="2300" dirty="0" smtClean="0"/>
              <a:t>(</a:t>
            </a:r>
            <a:r>
              <a:rPr lang="ru-RU" sz="2300" b="1" dirty="0" smtClean="0"/>
              <a:t>технология </a:t>
            </a:r>
            <a:r>
              <a:rPr lang="en-US" sz="2300" b="1" dirty="0" smtClean="0"/>
              <a:t>IP-</a:t>
            </a:r>
            <a:r>
              <a:rPr lang="ru-RU" sz="2300" b="1" dirty="0" smtClean="0"/>
              <a:t>телефонии </a:t>
            </a:r>
            <a:r>
              <a:rPr lang="ru-RU" sz="2300" dirty="0" smtClean="0"/>
              <a:t>и т.п.), </a:t>
            </a:r>
            <a:r>
              <a:rPr lang="ru-RU" sz="2300" b="1" dirty="0" smtClean="0">
                <a:solidFill>
                  <a:srgbClr val="FF0000"/>
                </a:solidFill>
              </a:rPr>
              <a:t>возможна подмена изображения и голоса</a:t>
            </a:r>
            <a:r>
              <a:rPr lang="ru-RU" sz="2300" dirty="0" smtClean="0"/>
              <a:t> (технология </a:t>
            </a:r>
            <a:r>
              <a:rPr lang="en-US" sz="2300" dirty="0" err="1" smtClean="0"/>
              <a:t>DeepFake</a:t>
            </a:r>
            <a:r>
              <a:rPr lang="ru-RU" sz="2300" dirty="0" smtClean="0"/>
              <a:t> и т.п.).</a:t>
            </a:r>
            <a:r>
              <a:rPr lang="ru-RU" sz="2300" b="1" dirty="0" smtClean="0"/>
              <a:t> </a:t>
            </a:r>
            <a:endParaRPr lang="ru-RU" sz="2300" dirty="0"/>
          </a:p>
          <a:p>
            <a:pPr lvl="0" algn="just">
              <a:lnSpc>
                <a:spcPct val="120000"/>
              </a:lnSpc>
            </a:pPr>
            <a:r>
              <a:rPr lang="ru-RU" sz="2300" b="1" dirty="0" smtClean="0">
                <a:solidFill>
                  <a:srgbClr val="FF0000"/>
                </a:solidFill>
              </a:rPr>
              <a:t>Вспомнить,</a:t>
            </a:r>
            <a:r>
              <a:rPr lang="ru-RU" sz="2300" b="1" dirty="0" smtClean="0"/>
              <a:t> </a:t>
            </a:r>
            <a:r>
              <a:rPr lang="ru-RU" sz="2300" b="1" dirty="0"/>
              <a:t>что </a:t>
            </a:r>
            <a:r>
              <a:rPr lang="ru-RU" sz="2300" b="1" dirty="0" smtClean="0">
                <a:solidFill>
                  <a:srgbClr val="FF0000"/>
                </a:solidFill>
              </a:rPr>
              <a:t>ни банки, ни правоохранительные органы </a:t>
            </a:r>
            <a:r>
              <a:rPr lang="ru-RU" sz="2300" b="1" dirty="0" smtClean="0"/>
              <a:t>и иные госструктуры: никогда не требуют</a:t>
            </a:r>
            <a:r>
              <a:rPr lang="ru-RU" sz="2300" dirty="0" smtClean="0"/>
              <a:t> от Вас информацию, </a:t>
            </a:r>
            <a:r>
              <a:rPr lang="ru-RU" sz="2300" b="1" dirty="0"/>
              <a:t>не </a:t>
            </a:r>
            <a:r>
              <a:rPr lang="ru-RU" sz="2300" b="1" dirty="0" smtClean="0"/>
              <a:t>требуют </a:t>
            </a:r>
            <a:r>
              <a:rPr lang="ru-RU" sz="2300" b="1" dirty="0"/>
              <a:t>куда-то переводить </a:t>
            </a:r>
            <a:r>
              <a:rPr lang="ru-RU" sz="2300" dirty="0"/>
              <a:t>Ваши </a:t>
            </a:r>
            <a:r>
              <a:rPr lang="ru-RU" sz="2300" dirty="0" smtClean="0"/>
              <a:t>деньги или получать кредиты, </a:t>
            </a:r>
            <a:r>
              <a:rPr lang="ru-RU" sz="2300" b="1" dirty="0" smtClean="0"/>
              <a:t>не просят </a:t>
            </a:r>
            <a:r>
              <a:rPr lang="ru-RU" sz="2300" dirty="0" smtClean="0"/>
              <a:t>передать деньги кому-либо</a:t>
            </a:r>
            <a:r>
              <a:rPr lang="ru-RU" sz="2300" dirty="0"/>
              <a:t> </a:t>
            </a:r>
            <a:r>
              <a:rPr lang="ru-RU" sz="2300" dirty="0" smtClean="0"/>
              <a:t>или  установить какие-либо программы,  </a:t>
            </a:r>
            <a:r>
              <a:rPr lang="ru-RU" sz="2300" b="1" dirty="0" smtClean="0"/>
              <a:t>не используют </a:t>
            </a:r>
            <a:r>
              <a:rPr lang="ru-RU" sz="2300" dirty="0" smtClean="0"/>
              <a:t>каких-либо номеров, кроме официальных, или интернет-кошельки, </a:t>
            </a:r>
            <a:r>
              <a:rPr lang="ru-RU" sz="2300" b="1" dirty="0" smtClean="0"/>
              <a:t>не привлекают </a:t>
            </a:r>
            <a:r>
              <a:rPr lang="ru-RU" sz="2300" dirty="0" smtClean="0"/>
              <a:t>клиентов к оперативно-розыскным и следственным мероприятиям, </a:t>
            </a:r>
            <a:r>
              <a:rPr lang="ru-RU" sz="2300" b="1" dirty="0" smtClean="0"/>
              <a:t>не направляют </a:t>
            </a:r>
            <a:r>
              <a:rPr lang="ru-RU" sz="2300" dirty="0" smtClean="0"/>
              <a:t>фотографии своих удостоверений, не общаются по несколько часов непрерывно по телефону  и т.п.</a:t>
            </a:r>
            <a:endParaRPr lang="ru-RU" sz="2300" dirty="0"/>
          </a:p>
          <a:p>
            <a:pPr lvl="0" algn="just">
              <a:lnSpc>
                <a:spcPct val="120000"/>
              </a:lnSpc>
            </a:pPr>
            <a:r>
              <a:rPr lang="ru-RU" sz="2300" b="1" dirty="0">
                <a:solidFill>
                  <a:srgbClr val="FF0000"/>
                </a:solidFill>
              </a:rPr>
              <a:t>Не </a:t>
            </a:r>
            <a:r>
              <a:rPr lang="ru-RU" sz="2300" b="1" dirty="0" smtClean="0">
                <a:solidFill>
                  <a:srgbClr val="FF0000"/>
                </a:solidFill>
              </a:rPr>
              <a:t>совершать </a:t>
            </a:r>
            <a:r>
              <a:rPr lang="ru-RU" sz="2300" b="1" dirty="0">
                <a:solidFill>
                  <a:srgbClr val="FF0000"/>
                </a:solidFill>
              </a:rPr>
              <a:t>никаких действий </a:t>
            </a:r>
            <a:r>
              <a:rPr lang="ru-RU" sz="2300" dirty="0"/>
              <a:t>по указанию звонящего, под какими бы предлогами абонент это не </a:t>
            </a:r>
            <a:r>
              <a:rPr lang="ru-RU" sz="2300" dirty="0" smtClean="0"/>
              <a:t>просил, </a:t>
            </a:r>
            <a:r>
              <a:rPr lang="ru-RU" sz="2300" b="1" dirty="0" smtClean="0"/>
              <a:t>никаких программ не устанавливать</a:t>
            </a:r>
            <a:r>
              <a:rPr lang="ru-RU" sz="2300" dirty="0" smtClean="0"/>
              <a:t>, </a:t>
            </a:r>
            <a:r>
              <a:rPr lang="ru-RU" sz="2300" b="1" dirty="0" smtClean="0"/>
              <a:t>никакие кнопки не нажимать, никакие коды не вводить и т.п.</a:t>
            </a:r>
            <a:endParaRPr lang="ru-RU" sz="2300" b="1" dirty="0"/>
          </a:p>
          <a:p>
            <a:pPr lvl="0" algn="just">
              <a:lnSpc>
                <a:spcPct val="120000"/>
              </a:lnSpc>
            </a:pPr>
            <a:r>
              <a:rPr lang="ru-RU" sz="2300" b="1" dirty="0" smtClean="0">
                <a:solidFill>
                  <a:srgbClr val="FF0000"/>
                </a:solidFill>
              </a:rPr>
              <a:t>Сразу прервать  </a:t>
            </a:r>
            <a:r>
              <a:rPr lang="ru-RU" sz="2300" b="1" dirty="0">
                <a:solidFill>
                  <a:srgbClr val="FF0000"/>
                </a:solidFill>
              </a:rPr>
              <a:t>разговор </a:t>
            </a:r>
            <a:r>
              <a:rPr lang="ru-RU" sz="2300" b="1" dirty="0"/>
              <a:t>и </a:t>
            </a:r>
            <a:r>
              <a:rPr lang="ru-RU" sz="2300" b="1" dirty="0" smtClean="0"/>
              <a:t>лично перезвонить </a:t>
            </a:r>
            <a:r>
              <a:rPr lang="ru-RU" sz="2300" dirty="0"/>
              <a:t>в Банк </a:t>
            </a:r>
            <a:r>
              <a:rPr lang="ru-RU" sz="2300" dirty="0" smtClean="0"/>
              <a:t>(полицию, иную структуру) по официальному номеру</a:t>
            </a:r>
            <a:r>
              <a:rPr lang="ru-RU" sz="2300" dirty="0"/>
              <a:t>, указанному на Вашей </a:t>
            </a:r>
            <a:r>
              <a:rPr lang="ru-RU" sz="2300" dirty="0" smtClean="0"/>
              <a:t>карте (найденному лично Вами по официальным справочникам и т.п.) или лично </a:t>
            </a:r>
            <a:r>
              <a:rPr lang="ru-RU" sz="2300" b="1" dirty="0" smtClean="0"/>
              <a:t>зайти </a:t>
            </a:r>
            <a:r>
              <a:rPr lang="ru-RU" sz="2300" b="1" dirty="0"/>
              <a:t>в ближайший филиал</a:t>
            </a:r>
            <a:r>
              <a:rPr lang="ru-RU" sz="2300" dirty="0"/>
              <a:t> </a:t>
            </a:r>
            <a:r>
              <a:rPr lang="ru-RU" sz="2300" dirty="0" smtClean="0"/>
              <a:t>банка (подразделение полиции и др.) .</a:t>
            </a:r>
            <a:endParaRPr lang="ru-RU" sz="2300" dirty="0"/>
          </a:p>
          <a:p>
            <a:pPr algn="just">
              <a:lnSpc>
                <a:spcPct val="120000"/>
              </a:lnSpc>
            </a:pP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 использованием  материалов ПАО Сбербанк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632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899" y="327245"/>
            <a:ext cx="11043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ea typeface="+mj-ea"/>
                <a:cs typeface="+mj-cs"/>
              </a:rPr>
              <a:t>САМЫЕ ПРОСТЫЕ ПРАВИЛА ФИНАНСОВОЙ БЕЗОПАСНОСТИ </a:t>
            </a:r>
          </a:p>
          <a:p>
            <a:pPr algn="ctr"/>
            <a:r>
              <a:rPr lang="ru-RU" sz="2200" b="1" dirty="0" smtClean="0"/>
              <a:t>(подробнее)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011" y="1296017"/>
            <a:ext cx="1137518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Если </a:t>
            </a:r>
            <a:r>
              <a:rPr lang="ru-RU" dirty="0" smtClean="0"/>
              <a:t>Вам </a:t>
            </a:r>
            <a:r>
              <a:rPr lang="ru-RU" dirty="0"/>
              <a:t>позвонили с неизвестного номера, </a:t>
            </a:r>
            <a:endParaRPr lang="ru-RU" dirty="0" smtClean="0"/>
          </a:p>
          <a:p>
            <a:pPr algn="ctr"/>
            <a:r>
              <a:rPr lang="ru-RU" dirty="0" smtClean="0"/>
              <a:t>и стали рассказывать «ужастики» про Ваши деньги, то:</a:t>
            </a:r>
          </a:p>
          <a:p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</a:rPr>
              <a:t>Успокойтесь и критически оцените звонок неизвестного</a:t>
            </a:r>
            <a:r>
              <a:rPr lang="ru-RU" sz="1600" b="1" dirty="0"/>
              <a:t> </a:t>
            </a:r>
            <a:r>
              <a:rPr lang="ru-RU" sz="1600" dirty="0"/>
              <a:t>Вам абонента и его </a:t>
            </a:r>
            <a:r>
              <a:rPr lang="ru-RU" sz="1600" dirty="0" smtClean="0"/>
              <a:t>информацию. </a:t>
            </a:r>
            <a:r>
              <a:rPr lang="ru-RU" sz="1600" b="1" dirty="0" smtClean="0">
                <a:solidFill>
                  <a:srgbClr val="FF0000"/>
                </a:solidFill>
              </a:rPr>
              <a:t>Вспомните, </a:t>
            </a:r>
            <a:r>
              <a:rPr lang="ru-RU" sz="1600" b="1" dirty="0">
                <a:solidFill>
                  <a:srgbClr val="FF0000"/>
                </a:solidFill>
              </a:rPr>
              <a:t>что мошенники </a:t>
            </a:r>
            <a:r>
              <a:rPr lang="ru-RU" sz="1600" b="1" dirty="0" smtClean="0">
                <a:solidFill>
                  <a:srgbClr val="FF0000"/>
                </a:solidFill>
              </a:rPr>
              <a:t>существуют, в </a:t>
            </a:r>
            <a:r>
              <a:rPr lang="ru-RU" sz="1600" b="1" dirty="0" err="1" smtClean="0">
                <a:solidFill>
                  <a:srgbClr val="FF0000"/>
                </a:solidFill>
              </a:rPr>
              <a:t>т.ч</a:t>
            </a:r>
            <a:r>
              <a:rPr lang="ru-RU" sz="1600" b="1" dirty="0" smtClean="0">
                <a:solidFill>
                  <a:srgbClr val="FF0000"/>
                </a:solidFill>
              </a:rPr>
              <a:t>. могут подменить </a:t>
            </a:r>
            <a:r>
              <a:rPr lang="ru-RU" sz="1600" b="1" dirty="0">
                <a:solidFill>
                  <a:srgbClr val="FF0000"/>
                </a:solidFill>
              </a:rPr>
              <a:t>любой номер</a:t>
            </a:r>
            <a:r>
              <a:rPr lang="ru-RU" sz="1600" b="1" dirty="0" smtClean="0">
                <a:solidFill>
                  <a:srgbClr val="FF0000"/>
                </a:solidFill>
              </a:rPr>
              <a:t>, изображение </a:t>
            </a:r>
            <a:r>
              <a:rPr lang="ru-RU" sz="1600" b="1" dirty="0">
                <a:solidFill>
                  <a:srgbClr val="FF0000"/>
                </a:solidFill>
              </a:rPr>
              <a:t>и </a:t>
            </a:r>
            <a:r>
              <a:rPr lang="ru-RU" sz="1600" b="1" dirty="0" smtClean="0">
                <a:solidFill>
                  <a:srgbClr val="FF0000"/>
                </a:solidFill>
              </a:rPr>
              <a:t>голос. </a:t>
            </a:r>
          </a:p>
          <a:p>
            <a:pPr marL="514350" indent="-514350" algn="just">
              <a:buAutoNum type="arabicPeriod"/>
            </a:pPr>
            <a:endParaRPr lang="ru-RU" sz="1600" b="1" dirty="0" smtClean="0"/>
          </a:p>
          <a:p>
            <a:pPr algn="just"/>
            <a:r>
              <a:rPr lang="ru-RU" sz="1600" b="1" dirty="0" smtClean="0"/>
              <a:t>Задайте себе простые вопросы</a:t>
            </a:r>
            <a:r>
              <a:rPr lang="ru-RU" sz="1600" dirty="0" smtClean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 smtClean="0"/>
              <a:t>Почему</a:t>
            </a:r>
            <a:r>
              <a:rPr lang="ru-RU" sz="1600" dirty="0" smtClean="0"/>
              <a:t> </a:t>
            </a:r>
            <a:r>
              <a:rPr lang="ru-RU" sz="1600" dirty="0"/>
              <a:t>я должен ему </a:t>
            </a:r>
            <a:r>
              <a:rPr lang="ru-RU" sz="1600" b="1" dirty="0"/>
              <a:t>верить?</a:t>
            </a:r>
            <a:r>
              <a:rPr lang="ru-RU" sz="1600" dirty="0"/>
              <a:t> </a:t>
            </a:r>
            <a:r>
              <a:rPr lang="ru-RU" sz="1600" dirty="0" smtClean="0"/>
              <a:t>Как я могу перепроверить эту информацию?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 smtClean="0"/>
              <a:t>Реальный </a:t>
            </a:r>
            <a:r>
              <a:rPr lang="ru-RU" sz="1600" b="1" dirty="0"/>
              <a:t>ли </a:t>
            </a:r>
            <a:r>
              <a:rPr lang="ru-RU" sz="1600" b="1" dirty="0" smtClean="0"/>
              <a:t>номер, </a:t>
            </a:r>
            <a:r>
              <a:rPr lang="ru-RU" sz="1600" dirty="0"/>
              <a:t>с которого поступил звонок</a:t>
            </a:r>
            <a:r>
              <a:rPr lang="ru-RU" sz="1600" dirty="0" smtClean="0"/>
              <a:t>? Не </a:t>
            </a:r>
            <a:r>
              <a:rPr lang="ru-RU" sz="1600" dirty="0"/>
              <a:t>используется ли здесь </a:t>
            </a:r>
            <a:r>
              <a:rPr lang="ru-RU" sz="1600" b="1" dirty="0" smtClean="0"/>
              <a:t>технология</a:t>
            </a:r>
            <a:r>
              <a:rPr lang="ru-RU" sz="1600" b="1" dirty="0"/>
              <a:t> </a:t>
            </a:r>
            <a:r>
              <a:rPr lang="ru-RU" sz="1600" b="1" dirty="0" smtClean="0"/>
              <a:t>подмены номера или технологии подмены</a:t>
            </a:r>
            <a:r>
              <a:rPr lang="ru-RU" sz="1600" dirty="0" smtClean="0"/>
              <a:t>?</a:t>
            </a:r>
            <a:r>
              <a:rPr lang="ru-RU" sz="1600" dirty="0"/>
              <a:t> </a:t>
            </a:r>
            <a:endParaRPr lang="ru-RU" sz="16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 smtClean="0"/>
              <a:t>Почему мне не разрешают посоветоваться </a:t>
            </a:r>
            <a:r>
              <a:rPr lang="ru-RU" sz="1600" dirty="0" smtClean="0"/>
              <a:t>даже </a:t>
            </a:r>
            <a:r>
              <a:rPr lang="ru-RU" sz="1600" dirty="0"/>
              <a:t>с родными или близкими мне </a:t>
            </a:r>
            <a:r>
              <a:rPr lang="ru-RU" sz="1600" dirty="0" smtClean="0"/>
              <a:t>людьми, которым я безоговорочно доверяю, или обратиться непосредственно в отдел полиции или в банк?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>
                <a:ea typeface="Calibri" panose="020F0502020204030204" pitchFamily="34" charset="0"/>
              </a:rPr>
              <a:t>зачем переводить куда-то уже снятые наличные </a:t>
            </a:r>
            <a:r>
              <a:rPr lang="ru-RU" sz="1600" b="1" dirty="0" smtClean="0">
                <a:ea typeface="Calibri" panose="020F0502020204030204" pitchFamily="34" charset="0"/>
              </a:rPr>
              <a:t>деньги, </a:t>
            </a:r>
            <a:r>
              <a:rPr lang="ru-RU" sz="1600" dirty="0" smtClean="0">
                <a:ea typeface="Calibri" panose="020F0502020204030204" pitchFamily="34" charset="0"/>
              </a:rPr>
              <a:t>которые я могу хранить у себя?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ea typeface="Calibri" panose="020F0502020204030204" pitchFamily="34" charset="0"/>
              </a:rPr>
              <a:t>Как я могу быть уверен, </a:t>
            </a:r>
            <a:r>
              <a:rPr lang="ru-RU" sz="1600" dirty="0" smtClean="0">
                <a:ea typeface="Calibri" panose="020F0502020204030204" pitchFamily="34" charset="0"/>
              </a:rPr>
              <a:t>что переданные </a:t>
            </a:r>
            <a:r>
              <a:rPr lang="ru-RU" sz="1600" b="1" dirty="0" smtClean="0">
                <a:ea typeface="Calibri" panose="020F0502020204030204" pitchFamily="34" charset="0"/>
              </a:rPr>
              <a:t>неизвестному человеку </a:t>
            </a:r>
            <a:r>
              <a:rPr lang="ru-RU" sz="1600" dirty="0">
                <a:ea typeface="Calibri" panose="020F0502020204030204" pitchFamily="34" charset="0"/>
              </a:rPr>
              <a:t>деньги </a:t>
            </a:r>
            <a:r>
              <a:rPr lang="ru-RU" sz="1600" dirty="0" smtClean="0">
                <a:ea typeface="Calibri" panose="020F0502020204030204" pitchFamily="34" charset="0"/>
              </a:rPr>
              <a:t>дойдут туда, куда я хотел их передать? И т.п.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 smtClean="0"/>
              <a:t>Как я могу убедиться, </a:t>
            </a:r>
            <a:r>
              <a:rPr lang="ru-RU" sz="1600" dirty="0" smtClean="0"/>
              <a:t>что полученные мной по телефону изображения </a:t>
            </a:r>
            <a:r>
              <a:rPr lang="ru-RU" sz="1600" b="1" dirty="0" smtClean="0"/>
              <a:t>документов – не подделка </a:t>
            </a:r>
            <a:r>
              <a:rPr lang="ru-RU" sz="1600" dirty="0" smtClean="0"/>
              <a:t>(ведь при современном уровне компьютерной техники можно сфабриковать  любой документ) ?</a:t>
            </a:r>
            <a:endParaRPr lang="ru-RU" sz="16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05971" y="6359359"/>
            <a:ext cx="6297612" cy="365125"/>
          </a:xfrm>
        </p:spPr>
        <p:txBody>
          <a:bodyPr/>
          <a:lstStyle/>
          <a:p>
            <a:r>
              <a:rPr lang="ru-RU" dirty="0" smtClean="0"/>
              <a:t>с использованием  материалов ПАО Сбербанк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1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424" y="490359"/>
            <a:ext cx="11292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ea typeface="+mj-ea"/>
                <a:cs typeface="+mj-cs"/>
              </a:rPr>
              <a:t>САМЫЕ ПРОСТЫЕ ПРАВИЛА </a:t>
            </a:r>
            <a:r>
              <a:rPr lang="ru-RU" sz="2200" b="1" dirty="0">
                <a:solidFill>
                  <a:srgbClr val="FF0000"/>
                </a:solidFill>
                <a:ea typeface="+mj-ea"/>
                <a:cs typeface="+mj-cs"/>
              </a:rPr>
              <a:t>ФИНАНСОВОЙ </a:t>
            </a:r>
            <a:r>
              <a:rPr lang="ru-RU" sz="2200" b="1" dirty="0">
                <a:solidFill>
                  <a:srgbClr val="FF0000"/>
                </a:solidFill>
                <a:ea typeface="+mj-ea"/>
                <a:cs typeface="+mj-cs"/>
              </a:rPr>
              <a:t>БЕЗОПАСНОСТИ </a:t>
            </a:r>
            <a:endParaRPr lang="ru-RU" sz="2200" b="1" dirty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r>
              <a:rPr lang="ru-RU" sz="2200" b="1" dirty="0" smtClean="0"/>
              <a:t>(</a:t>
            </a:r>
            <a:r>
              <a:rPr lang="ru-RU" sz="2200" b="1" dirty="0"/>
              <a:t>подробнее)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424" y="1388523"/>
            <a:ext cx="113721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Если </a:t>
            </a:r>
            <a:r>
              <a:rPr lang="ru-RU" dirty="0" smtClean="0"/>
              <a:t>Вам </a:t>
            </a:r>
            <a:r>
              <a:rPr lang="ru-RU" dirty="0"/>
              <a:t>позвонили с неизвестного </a:t>
            </a:r>
            <a:r>
              <a:rPr lang="ru-RU" dirty="0" smtClean="0"/>
              <a:t>номера</a:t>
            </a:r>
            <a:r>
              <a:rPr lang="ru-RU" dirty="0" smtClean="0"/>
              <a:t>… </a:t>
            </a:r>
            <a:endParaRPr lang="ru-RU" dirty="0" smtClean="0"/>
          </a:p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2. Вспомните, </a:t>
            </a:r>
            <a:r>
              <a:rPr lang="ru-RU" sz="1600" b="1" dirty="0">
                <a:solidFill>
                  <a:srgbClr val="FF0000"/>
                </a:solidFill>
              </a:rPr>
              <a:t>что</a:t>
            </a:r>
            <a:r>
              <a:rPr lang="ru-RU" sz="1600" b="1" dirty="0" smtClean="0">
                <a:solidFill>
                  <a:srgbClr val="FF0000"/>
                </a:solidFill>
              </a:rPr>
              <a:t>: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just"/>
            <a:endParaRPr lang="ru-RU" sz="1600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b="1" dirty="0" smtClean="0"/>
              <a:t>банку </a:t>
            </a:r>
            <a:r>
              <a:rPr lang="ru-RU" sz="1600" b="1" dirty="0"/>
              <a:t>не требуются </a:t>
            </a:r>
            <a:r>
              <a:rPr lang="ru-RU" sz="1600" dirty="0"/>
              <a:t>В</a:t>
            </a:r>
            <a:r>
              <a:rPr lang="ru-RU" sz="1600" dirty="0" smtClean="0"/>
              <a:t>аши </a:t>
            </a:r>
            <a:r>
              <a:rPr lang="ru-RU" sz="1600" dirty="0"/>
              <a:t>сведения </a:t>
            </a:r>
            <a:r>
              <a:rPr lang="ru-RU" sz="1600" dirty="0" smtClean="0"/>
              <a:t>- они у него уже есть;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/>
              <a:t>Центробанк не занимается операциями граждан </a:t>
            </a:r>
            <a:r>
              <a:rPr lang="ru-RU" sz="1600" dirty="0" smtClean="0"/>
              <a:t>и не контролирует их счета, </a:t>
            </a:r>
            <a:r>
              <a:rPr lang="ru-RU" sz="1600" b="1" dirty="0" smtClean="0"/>
              <a:t>не ведет </a:t>
            </a:r>
            <a:r>
              <a:rPr lang="ru-RU" sz="1600" dirty="0"/>
              <a:t>никаких «обобщенных», «единых банковских счетов», «специально защищенных» и т.п. счетов</a:t>
            </a:r>
            <a:r>
              <a:rPr lang="ru-RU" sz="1600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b="1" dirty="0" smtClean="0"/>
              <a:t>банку</a:t>
            </a:r>
            <a:r>
              <a:rPr lang="ru-RU" sz="1600" b="1" dirty="0"/>
              <a:t> не </a:t>
            </a:r>
            <a:r>
              <a:rPr lang="ru-RU" sz="1600" b="1" dirty="0" smtClean="0"/>
              <a:t>нужно </a:t>
            </a:r>
            <a:r>
              <a:rPr lang="ru-RU" sz="1600" dirty="0" smtClean="0"/>
              <a:t>куда – либо переводить</a:t>
            </a:r>
            <a:r>
              <a:rPr lang="ru-RU" sz="1600" dirty="0"/>
              <a:t> В</a:t>
            </a:r>
            <a:r>
              <a:rPr lang="ru-RU" sz="1600" dirty="0" smtClean="0"/>
              <a:t>аши</a:t>
            </a:r>
            <a:r>
              <a:rPr lang="ru-RU" sz="1600" dirty="0"/>
              <a:t> </a:t>
            </a:r>
            <a:r>
              <a:rPr lang="ru-RU" sz="1600" dirty="0" smtClean="0"/>
              <a:t>деньги - он </a:t>
            </a:r>
            <a:r>
              <a:rPr lang="ru-RU" sz="1600" dirty="0"/>
              <a:t>может сам технически заблокировать </a:t>
            </a:r>
            <a:r>
              <a:rPr lang="ru-RU" sz="1600" dirty="0" smtClean="0"/>
              <a:t>любую операцию или прекратить </a:t>
            </a:r>
            <a:r>
              <a:rPr lang="ru-RU" sz="1600" dirty="0"/>
              <a:t>оформление </a:t>
            </a:r>
            <a:r>
              <a:rPr lang="ru-RU" sz="1600" dirty="0" smtClean="0"/>
              <a:t>кредита;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/>
              <a:t>банк (</a:t>
            </a:r>
            <a:r>
              <a:rPr lang="ru-RU" sz="1600" dirty="0" smtClean="0"/>
              <a:t>сотрудник </a:t>
            </a:r>
            <a:r>
              <a:rPr lang="ru-RU" sz="1600" dirty="0"/>
              <a:t>или голосовой </a:t>
            </a:r>
            <a:r>
              <a:rPr lang="ru-RU" sz="1600" dirty="0" smtClean="0"/>
              <a:t>помощник), </a:t>
            </a:r>
            <a:r>
              <a:rPr lang="ru-RU" sz="1600" b="1" dirty="0"/>
              <a:t>никогда не просит называть какие-либо цифры или </a:t>
            </a:r>
            <a:r>
              <a:rPr lang="ru-RU" sz="1600" b="1" dirty="0" smtClean="0"/>
              <a:t>коды.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/>
              <a:t>Банк не просит по телефону устанавливать какие-либо программы, вводить какие-либо коды (комбинации цифр);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/>
              <a:t>Банк никогда не использует номера, которые отличаются </a:t>
            </a:r>
            <a:r>
              <a:rPr lang="ru-RU" sz="1600" b="1" dirty="0"/>
              <a:t>от </a:t>
            </a:r>
            <a:r>
              <a:rPr lang="ru-RU" sz="1600" b="1" dirty="0" smtClean="0"/>
              <a:t>официального, тем более интернет-кошельки, номера мессенджеров и т.п.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/>
              <a:t>Банки не </a:t>
            </a:r>
            <a:r>
              <a:rPr lang="ru-RU" sz="1600" b="1" dirty="0"/>
              <a:t>общаются </a:t>
            </a:r>
            <a:r>
              <a:rPr lang="ru-RU" sz="1600" b="1" dirty="0" smtClean="0"/>
              <a:t>непрерывно </a:t>
            </a:r>
            <a:r>
              <a:rPr lang="ru-RU" sz="1600" b="1" dirty="0"/>
              <a:t>по телефону по несколько часов</a:t>
            </a:r>
            <a:r>
              <a:rPr lang="ru-RU" sz="1600" b="1" dirty="0" smtClean="0"/>
              <a:t> или дней.</a:t>
            </a:r>
            <a:endParaRPr lang="ru-RU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77334" y="6348799"/>
            <a:ext cx="6297612" cy="365125"/>
          </a:xfrm>
        </p:spPr>
        <p:txBody>
          <a:bodyPr/>
          <a:lstStyle/>
          <a:p>
            <a:r>
              <a:rPr lang="ru-RU" dirty="0" smtClean="0"/>
              <a:t> использованием  материалов ПАО Сбербанк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4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929" y="471339"/>
            <a:ext cx="110976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САМЫЕ ПРОСТЫЕ ПРАВИЛА </a:t>
            </a:r>
            <a:r>
              <a:rPr lang="ru-RU" sz="2200" b="1" dirty="0" smtClean="0">
                <a:solidFill>
                  <a:srgbClr val="FF0000"/>
                </a:solidFill>
              </a:rPr>
              <a:t>ФИНАНСОВОЙ </a:t>
            </a:r>
            <a:r>
              <a:rPr lang="ru-RU" sz="2200" b="1" dirty="0">
                <a:solidFill>
                  <a:srgbClr val="FF0000"/>
                </a:solidFill>
              </a:rPr>
              <a:t>БЕЗОПАСНОСТИ </a:t>
            </a:r>
            <a:endParaRPr lang="ru-RU" sz="2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200" b="1" dirty="0" smtClean="0"/>
              <a:t>(</a:t>
            </a:r>
            <a:r>
              <a:rPr lang="ru-RU" sz="2200" b="1" dirty="0"/>
              <a:t>подробнее</a:t>
            </a:r>
            <a:r>
              <a:rPr lang="ru-RU" sz="2200" b="1" dirty="0" smtClean="0"/>
              <a:t>)</a:t>
            </a:r>
          </a:p>
          <a:p>
            <a:pPr algn="ctr"/>
            <a:endParaRPr lang="ru-RU" b="1" dirty="0"/>
          </a:p>
          <a:p>
            <a:pPr algn="ctr"/>
            <a:r>
              <a:rPr lang="ru-RU" dirty="0" smtClean="0"/>
              <a:t>Если Вам </a:t>
            </a:r>
            <a:r>
              <a:rPr lang="ru-RU" dirty="0"/>
              <a:t>позвонили </a:t>
            </a:r>
            <a:r>
              <a:rPr lang="ru-RU" dirty="0" smtClean="0"/>
              <a:t>и представились сотрудником правоохранительных органов </a:t>
            </a:r>
          </a:p>
          <a:p>
            <a:pPr algn="ctr"/>
            <a:r>
              <a:rPr lang="ru-RU" dirty="0" smtClean="0"/>
              <a:t>или иной госструктуры,….</a:t>
            </a:r>
          </a:p>
          <a:p>
            <a:endParaRPr lang="ru-RU" dirty="0" smtClean="0"/>
          </a:p>
          <a:p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3. Вспомните</a:t>
            </a:r>
            <a:r>
              <a:rPr lang="ru-RU" sz="1600" b="1" dirty="0">
                <a:solidFill>
                  <a:srgbClr val="FF0000"/>
                </a:solidFill>
              </a:rPr>
              <a:t>, что: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НИКАКИЕ ПРАВООХРАНИТЕЛЬНЫЕ ИЛИ иные ГОСОРГАНЫ И СЛУЖБЫ БЕЗОПАСНОСТИ </a:t>
            </a:r>
            <a:r>
              <a:rPr lang="ru-RU" sz="1600" b="1" u="sng" dirty="0" smtClean="0"/>
              <a:t>НИКОГДА</a:t>
            </a:r>
            <a:r>
              <a:rPr lang="ru-RU" sz="1600" b="1" dirty="0" smtClean="0"/>
              <a:t>:</a:t>
            </a:r>
          </a:p>
          <a:p>
            <a:pPr algn="just"/>
            <a:endParaRPr lang="ru-RU" sz="16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 smtClean="0"/>
              <a:t>не привлекают клиентов</a:t>
            </a:r>
            <a:r>
              <a:rPr lang="ru-RU" sz="1600" dirty="0" smtClean="0"/>
              <a:t> </a:t>
            </a:r>
            <a:r>
              <a:rPr lang="ru-RU" sz="1600" b="1" dirty="0" smtClean="0"/>
              <a:t>для проведения оперативных мероприятий </a:t>
            </a:r>
            <a:r>
              <a:rPr lang="ru-RU" sz="1600" dirty="0" smtClean="0"/>
              <a:t>(экспериментов, комбинаций и т.п.) или задержания преступников;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 smtClean="0"/>
              <a:t>Не просят совершить какие-либо общественно-опасные </a:t>
            </a:r>
            <a:r>
              <a:rPr lang="ru-RU" sz="1600" dirty="0" smtClean="0"/>
              <a:t>действия на объектах или в отношении каких-либо людей;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 smtClean="0"/>
              <a:t>не просят </a:t>
            </a:r>
            <a:r>
              <a:rPr lang="ru-RU" sz="1600" dirty="0" smtClean="0"/>
              <a:t>переводить деньги на какие-либо счета, оформлять кредиты, не запрашивают пароли в </a:t>
            </a:r>
            <a:r>
              <a:rPr lang="en-US" sz="1600" dirty="0" smtClean="0"/>
              <a:t>SMS</a:t>
            </a:r>
            <a:r>
              <a:rPr lang="ru-RU" sz="1600" dirty="0" smtClean="0"/>
              <a:t>, устанавливать программы, вводить коды и т.п.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 smtClean="0"/>
              <a:t>не имеют права направлять</a:t>
            </a:r>
            <a:r>
              <a:rPr lang="ru-RU" sz="1600" dirty="0" smtClean="0"/>
              <a:t> посторонним гражданам фотографии своих служебных удостоверений и т.п.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/>
              <a:t>не </a:t>
            </a:r>
            <a:r>
              <a:rPr lang="ru-RU" sz="1600" b="1" dirty="0" smtClean="0"/>
              <a:t>общаются непрерывно </a:t>
            </a:r>
            <a:r>
              <a:rPr lang="ru-RU" sz="1600" b="1" dirty="0"/>
              <a:t>по </a:t>
            </a:r>
            <a:r>
              <a:rPr lang="ru-RU" sz="1600" b="1" dirty="0" smtClean="0"/>
              <a:t>телефону по нескольку </a:t>
            </a:r>
            <a:r>
              <a:rPr lang="ru-RU" sz="1600" b="1" dirty="0"/>
              <a:t>часов </a:t>
            </a:r>
            <a:r>
              <a:rPr lang="ru-RU" sz="1600" b="1" dirty="0" smtClean="0"/>
              <a:t>или дней;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 smtClean="0"/>
              <a:t>Допуск к банковской тайне,  тайне следствия </a:t>
            </a:r>
            <a:r>
              <a:rPr lang="ru-RU" sz="1600" dirty="0"/>
              <a:t>или </a:t>
            </a:r>
            <a:r>
              <a:rPr lang="ru-RU" sz="1600" dirty="0" smtClean="0"/>
              <a:t>иной какой-либо тайне </a:t>
            </a:r>
            <a:r>
              <a:rPr lang="ru-RU" sz="1600" b="1" dirty="0" smtClean="0"/>
              <a:t>не осуществляется по телефону, т.е. ни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к </a:t>
            </a:r>
            <a:r>
              <a:rPr lang="ru-RU" sz="1600" b="1" dirty="0" smtClean="0"/>
              <a:t>какой ответственности «за разглашение…» Вас привлечь не могут.  </a:t>
            </a:r>
            <a:endParaRPr lang="ru-RU" sz="16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6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0527" y="476045"/>
            <a:ext cx="10789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САМЫЕ ПРОСТЫЕ ПРАВИЛА </a:t>
            </a:r>
            <a:r>
              <a:rPr lang="ru-RU" sz="2200" b="1" dirty="0" smtClean="0">
                <a:solidFill>
                  <a:srgbClr val="FF0000"/>
                </a:solidFill>
              </a:rPr>
              <a:t>ФИНАНСОВОЙ БЕЗОПАСНОСТИ</a:t>
            </a:r>
          </a:p>
          <a:p>
            <a:pPr algn="ctr"/>
            <a:r>
              <a:rPr lang="ru-RU" sz="2200" b="1" dirty="0" smtClean="0"/>
              <a:t> </a:t>
            </a:r>
            <a:r>
              <a:rPr lang="ru-RU" sz="2200" b="1" dirty="0"/>
              <a:t>(подробнее)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800" y="1600200"/>
            <a:ext cx="112927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Если </a:t>
            </a:r>
            <a:r>
              <a:rPr lang="ru-RU" dirty="0" smtClean="0"/>
              <a:t>Вам </a:t>
            </a:r>
            <a:r>
              <a:rPr lang="ru-RU" dirty="0"/>
              <a:t>позвонили с неизвестного номера…, </a:t>
            </a:r>
            <a:endParaRPr lang="ru-RU" dirty="0" smtClean="0"/>
          </a:p>
          <a:p>
            <a:endParaRPr lang="ru-RU" b="1" dirty="0"/>
          </a:p>
          <a:p>
            <a:r>
              <a:rPr lang="ru-RU" sz="1600" b="1" dirty="0" smtClean="0">
                <a:solidFill>
                  <a:srgbClr val="FF0000"/>
                </a:solidFill>
              </a:rPr>
              <a:t>4. Вспомните</a:t>
            </a:r>
            <a:r>
              <a:rPr lang="ru-RU" sz="1600" b="1" dirty="0">
                <a:solidFill>
                  <a:srgbClr val="FF0000"/>
                </a:solidFill>
              </a:rPr>
              <a:t>, </a:t>
            </a:r>
            <a:r>
              <a:rPr lang="ru-RU" sz="1600" b="1" dirty="0" smtClean="0">
                <a:solidFill>
                  <a:srgbClr val="FF0000"/>
                </a:solidFill>
              </a:rPr>
              <a:t>что:</a:t>
            </a:r>
          </a:p>
          <a:p>
            <a:endParaRPr lang="ru-RU" sz="1600" b="1" dirty="0" smtClean="0"/>
          </a:p>
          <a:p>
            <a:r>
              <a:rPr lang="ru-RU" sz="1600" b="1" u="sng" dirty="0" smtClean="0"/>
              <a:t>НЕЛЬЗЯ</a:t>
            </a:r>
            <a:r>
              <a:rPr lang="ru-RU" sz="1600" u="sng" dirty="0" smtClean="0"/>
              <a:t> </a:t>
            </a:r>
            <a:r>
              <a:rPr lang="ru-RU" sz="1600" b="1" u="sng" dirty="0" smtClean="0"/>
              <a:t>совершать никаких действий</a:t>
            </a:r>
            <a:r>
              <a:rPr lang="ru-RU" sz="1600" b="1" dirty="0"/>
              <a:t> </a:t>
            </a:r>
            <a:r>
              <a:rPr lang="ru-RU" sz="1600" dirty="0"/>
              <a:t>по указанию </a:t>
            </a:r>
            <a:r>
              <a:rPr lang="ru-RU" sz="1600" dirty="0" smtClean="0"/>
              <a:t>звонящего </a:t>
            </a:r>
            <a:r>
              <a:rPr lang="ru-RU" sz="1600" b="1" dirty="0" smtClean="0"/>
              <a:t>ни </a:t>
            </a:r>
            <a:r>
              <a:rPr lang="ru-RU" sz="1600" b="1" dirty="0"/>
              <a:t>при каких </a:t>
            </a:r>
            <a:r>
              <a:rPr lang="ru-RU" sz="1600" b="1" dirty="0" smtClean="0"/>
              <a:t>условиях.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П</a:t>
            </a:r>
            <a:r>
              <a:rPr lang="ru-RU" sz="1600" b="1" dirty="0" smtClean="0"/>
              <a:t>од </a:t>
            </a:r>
            <a:r>
              <a:rPr lang="ru-RU" sz="1600" b="1" dirty="0"/>
              <a:t>какими бы предлогами абонент это не </a:t>
            </a:r>
            <a:r>
              <a:rPr lang="ru-RU" sz="1600" b="1" dirty="0" smtClean="0"/>
              <a:t>просил</a:t>
            </a:r>
            <a:r>
              <a:rPr lang="ru-RU" sz="1600" dirty="0" smtClean="0"/>
              <a:t>, чем бы ни угрожал:</a:t>
            </a:r>
          </a:p>
          <a:p>
            <a:endParaRPr lang="ru-RU" sz="16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1600" dirty="0" smtClean="0"/>
              <a:t>ни </a:t>
            </a:r>
            <a:r>
              <a:rPr lang="ru-RU" sz="1600" dirty="0"/>
              <a:t>оформлять </a:t>
            </a:r>
            <a:r>
              <a:rPr lang="ru-RU" sz="1600" dirty="0" smtClean="0"/>
              <a:t>кредиты;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1600" dirty="0" smtClean="0"/>
              <a:t>ни </a:t>
            </a:r>
            <a:r>
              <a:rPr lang="ru-RU" sz="1600" dirty="0"/>
              <a:t>переводить </a:t>
            </a:r>
            <a:r>
              <a:rPr lang="ru-RU" sz="1600" dirty="0" smtClean="0"/>
              <a:t>деньги;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1600" dirty="0"/>
              <a:t>н</a:t>
            </a:r>
            <a:r>
              <a:rPr lang="ru-RU" sz="1600" dirty="0" smtClean="0"/>
              <a:t>и подключать чужие номера телефонов к своим счетам;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1600" dirty="0" smtClean="0"/>
              <a:t>Ни </a:t>
            </a:r>
            <a:r>
              <a:rPr lang="ru-RU" sz="1600" dirty="0"/>
              <a:t>перезванивать </a:t>
            </a:r>
            <a:r>
              <a:rPr lang="ru-RU" sz="1600" dirty="0" smtClean="0"/>
              <a:t>по </a:t>
            </a:r>
            <a:r>
              <a:rPr lang="ru-RU" sz="1600" dirty="0"/>
              <a:t>номеру, указанному неизвестным абонентом </a:t>
            </a:r>
            <a:r>
              <a:rPr lang="ru-RU" sz="1600" dirty="0" smtClean="0"/>
              <a:t>(не переходить по гиперссылке), т.к. это </a:t>
            </a:r>
            <a:r>
              <a:rPr lang="ru-RU" sz="1600" dirty="0"/>
              <a:t>снова приведет Вас в руки преступников;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1600" dirty="0" smtClean="0"/>
              <a:t>ни </a:t>
            </a:r>
            <a:r>
              <a:rPr lang="ru-RU" sz="1600" dirty="0"/>
              <a:t>устанавливать </a:t>
            </a:r>
            <a:r>
              <a:rPr lang="ru-RU" sz="1600" dirty="0" smtClean="0"/>
              <a:t>какие-либо программы и т.п.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1600" dirty="0" smtClean="0"/>
              <a:t>ни вводить какие-либо комбинации цифр на мобильном устройстве;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1600" dirty="0" smtClean="0"/>
              <a:t>ни сообщать поступившее </a:t>
            </a:r>
            <a:r>
              <a:rPr lang="ru-RU" sz="1600" dirty="0"/>
              <a:t>на телефон </a:t>
            </a:r>
            <a:r>
              <a:rPr lang="ru-RU" sz="1600" dirty="0" smtClean="0"/>
              <a:t>содержание </a:t>
            </a:r>
            <a:r>
              <a:rPr lang="en-US" sz="1600" dirty="0" smtClean="0"/>
              <a:t>SMS</a:t>
            </a:r>
            <a:r>
              <a:rPr lang="ru-RU" sz="1600" dirty="0" smtClean="0"/>
              <a:t>, кодов и т.п.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1600" dirty="0"/>
          </a:p>
          <a:p>
            <a:pPr algn="ctr"/>
            <a:r>
              <a:rPr lang="ru-RU" sz="1600" b="1" i="1" dirty="0" smtClean="0"/>
              <a:t>Ни банки, ни правоохранительные органы или иные госструктуры </a:t>
            </a:r>
          </a:p>
          <a:p>
            <a:pPr algn="ctr"/>
            <a:r>
              <a:rPr lang="ru-RU" sz="1600" b="1" i="1" dirty="0" smtClean="0"/>
              <a:t>этого никогда не </a:t>
            </a:r>
            <a:r>
              <a:rPr lang="ru-RU" sz="1600" b="1" i="1" dirty="0" smtClean="0"/>
              <a:t>просят!</a:t>
            </a:r>
            <a:endParaRPr lang="ru-RU" sz="1600" b="1" i="1" dirty="0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90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685" y="1098684"/>
            <a:ext cx="1138371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Если </a:t>
            </a:r>
            <a:r>
              <a:rPr lang="ru-RU" dirty="0"/>
              <a:t>Вам позвонили с неизвестного номера…, </a:t>
            </a:r>
            <a:endParaRPr lang="ru-RU" b="1" dirty="0"/>
          </a:p>
          <a:p>
            <a:endParaRPr lang="ru-RU" b="1" dirty="0" smtClean="0"/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ru-RU" b="1" dirty="0">
                <a:solidFill>
                  <a:srgbClr val="FF0000"/>
                </a:solidFill>
              </a:rPr>
              <a:t>. Вспомните, </a:t>
            </a:r>
            <a:r>
              <a:rPr lang="ru-RU" b="1" dirty="0" smtClean="0">
                <a:solidFill>
                  <a:srgbClr val="FF0000"/>
                </a:solidFill>
              </a:rPr>
              <a:t>что  необходимо </a:t>
            </a:r>
            <a:r>
              <a:rPr lang="ru-RU" b="1" dirty="0">
                <a:solidFill>
                  <a:srgbClr val="FF0000"/>
                </a:solidFill>
              </a:rPr>
              <a:t>прервать  </a:t>
            </a:r>
            <a:r>
              <a:rPr lang="ru-RU" b="1" dirty="0" smtClean="0">
                <a:solidFill>
                  <a:srgbClr val="FF0000"/>
                </a:solidFill>
              </a:rPr>
              <a:t>разговор, </a:t>
            </a:r>
            <a:r>
              <a:rPr lang="ru-RU" b="1" dirty="0" smtClean="0"/>
              <a:t>а если закрались сомнения, лично </a:t>
            </a:r>
            <a:r>
              <a:rPr lang="ru-RU" b="1" dirty="0"/>
              <a:t>перезвонить </a:t>
            </a:r>
            <a:r>
              <a:rPr lang="ru-RU" dirty="0"/>
              <a:t>в Банк </a:t>
            </a:r>
            <a:r>
              <a:rPr lang="ru-RU" dirty="0" smtClean="0"/>
              <a:t>(подразделение правоохранительного органа) </a:t>
            </a:r>
            <a:r>
              <a:rPr lang="ru-RU" b="1" dirty="0" smtClean="0"/>
              <a:t>по официальному номеру</a:t>
            </a:r>
            <a:r>
              <a:rPr lang="ru-RU" dirty="0"/>
              <a:t>, </a:t>
            </a:r>
            <a:r>
              <a:rPr lang="ru-RU" dirty="0" smtClean="0"/>
              <a:t>известному Вам, или </a:t>
            </a:r>
            <a:r>
              <a:rPr lang="ru-RU" b="1" dirty="0"/>
              <a:t>зайти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 smtClean="0"/>
              <a:t>ближайшие подразделения этих структур</a:t>
            </a:r>
            <a:r>
              <a:rPr lang="ru-RU" dirty="0" smtClean="0"/>
              <a:t>, т.к.:</a:t>
            </a:r>
          </a:p>
          <a:p>
            <a:endParaRPr lang="ru-RU" dirty="0" smtClean="0"/>
          </a:p>
          <a:p>
            <a:pPr marL="342900" lvl="0" indent="-342900" algn="just">
              <a:buFontTx/>
              <a:buChar char="-"/>
              <a:tabLst>
                <a:tab pos="457200" algn="l"/>
              </a:tabLst>
            </a:pPr>
            <a:r>
              <a:rPr lang="ru-RU" dirty="0" smtClean="0"/>
              <a:t>«Сбросив» звонок, </a:t>
            </a:r>
            <a:r>
              <a:rPr lang="ru-RU" b="1" dirty="0" smtClean="0"/>
              <a:t>Вы разрываете </a:t>
            </a:r>
            <a:r>
              <a:rPr lang="en-US" b="1" dirty="0" smtClean="0"/>
              <a:t>IP</a:t>
            </a:r>
            <a:r>
              <a:rPr lang="ru-RU" b="1" dirty="0" smtClean="0"/>
              <a:t>-соединение с преступником</a:t>
            </a:r>
            <a:r>
              <a:rPr lang="ru-RU" dirty="0" smtClean="0"/>
              <a:t>. Преступники боятся «потерять» контакт с жертвой. </a:t>
            </a:r>
          </a:p>
          <a:p>
            <a:pPr marL="342900" lvl="0" indent="-342900" algn="just">
              <a:buFontTx/>
              <a:buChar char="-"/>
              <a:tabLst>
                <a:tab pos="457200" algn="l"/>
              </a:tabLst>
            </a:pPr>
            <a:r>
              <a:rPr lang="ru-RU" dirty="0" smtClean="0"/>
              <a:t>-	</a:t>
            </a:r>
            <a:r>
              <a:rPr lang="ru-RU" b="1" dirty="0" smtClean="0"/>
              <a:t>Преступники готовы ответить на любой вопрос </a:t>
            </a:r>
            <a:r>
              <a:rPr lang="ru-RU" dirty="0" smtClean="0"/>
              <a:t>(имеют «скрипты», интернет, хакерские программы). Задавая вопросы, можно убедить себя, что действительно разговариваешь с тем, за кого выдает себя преступник.</a:t>
            </a:r>
          </a:p>
          <a:p>
            <a:pPr marL="342900" lvl="0" indent="-342900" algn="just">
              <a:buFontTx/>
              <a:buChar char="-"/>
              <a:tabLst>
                <a:tab pos="457200" algn="l"/>
              </a:tabLst>
            </a:pPr>
            <a:r>
              <a:rPr lang="ru-RU" b="1" dirty="0" smtClean="0"/>
              <a:t>Ваш номер (в отместку) могут использовать в технологии </a:t>
            </a:r>
            <a:r>
              <a:rPr lang="en-US" b="1" dirty="0" smtClean="0"/>
              <a:t>IP</a:t>
            </a:r>
            <a:r>
              <a:rPr lang="ru-RU" b="1" dirty="0" smtClean="0"/>
              <a:t>-телефонии </a:t>
            </a:r>
            <a:r>
              <a:rPr lang="ru-RU" dirty="0" smtClean="0"/>
              <a:t>для звонка в правоохранительные органы об угрозе теракта;</a:t>
            </a:r>
          </a:p>
          <a:p>
            <a:pPr marL="342900" lvl="0" indent="-342900" algn="just">
              <a:buFontTx/>
              <a:buChar char="-"/>
              <a:tabLst>
                <a:tab pos="457200" algn="l"/>
              </a:tabLst>
            </a:pPr>
            <a:r>
              <a:rPr lang="ru-RU" b="1" dirty="0" smtClean="0"/>
              <a:t>Ваш голос может быть использован для модуляции иного «поддельного», дискредитирующего Вас, сообщения</a:t>
            </a:r>
            <a:r>
              <a:rPr lang="ru-RU" dirty="0" smtClean="0"/>
              <a:t> или для звонка Вашим контактам от Вашего имени с целью мошенничества.</a:t>
            </a:r>
          </a:p>
          <a:p>
            <a:pPr marL="342900" lvl="0" indent="-342900" algn="just">
              <a:buFontTx/>
              <a:buChar char="-"/>
              <a:tabLst>
                <a:tab pos="457200" algn="l"/>
              </a:tabLst>
            </a:pPr>
            <a:r>
              <a:rPr lang="ru-RU" dirty="0" smtClean="0"/>
              <a:t>При продолжении разговора </a:t>
            </a:r>
            <a:r>
              <a:rPr lang="ru-RU" b="1" dirty="0" smtClean="0"/>
              <a:t>со стороны преступников может последовать требование денег под различными угрозами. </a:t>
            </a:r>
          </a:p>
          <a:p>
            <a:pPr lvl="0" algn="just">
              <a:tabLst>
                <a:tab pos="457200" algn="l"/>
              </a:tabLst>
            </a:pPr>
            <a:endParaRPr lang="ru-RU" b="1" dirty="0"/>
          </a:p>
          <a:p>
            <a:pPr indent="449580" algn="just"/>
            <a:r>
              <a:rPr lang="ru-RU" dirty="0"/>
              <a:t> 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8750" y="456248"/>
            <a:ext cx="112340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САМЫЕ ПРОСТЫЕ ПРАВИЛА </a:t>
            </a:r>
            <a:r>
              <a:rPr lang="ru-RU" sz="2200" b="1" dirty="0" smtClean="0">
                <a:solidFill>
                  <a:srgbClr val="FF0000"/>
                </a:solidFill>
              </a:rPr>
              <a:t>ФИНАНСОВОЙ </a:t>
            </a:r>
            <a:r>
              <a:rPr lang="ru-RU" sz="2200" b="1" dirty="0">
                <a:solidFill>
                  <a:srgbClr val="FF0000"/>
                </a:solidFill>
              </a:rPr>
              <a:t>БЕЗОПАСНОСТИ </a:t>
            </a:r>
            <a:endParaRPr lang="ru-RU" sz="2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200" b="1" dirty="0" smtClean="0"/>
              <a:t>(</a:t>
            </a:r>
            <a:r>
              <a:rPr lang="ru-RU" sz="2200" b="1" dirty="0"/>
              <a:t>подробнее</a:t>
            </a:r>
            <a:r>
              <a:rPr lang="ru-RU" sz="2200" b="1" dirty="0" smtClean="0"/>
              <a:t>) </a:t>
            </a:r>
            <a:endParaRPr lang="ru-RU" sz="2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36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7733" y="435204"/>
            <a:ext cx="9285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ЧТО ДЕЛАТЬ?</a:t>
            </a:r>
          </a:p>
          <a:p>
            <a:pPr algn="ctr"/>
            <a:endParaRPr lang="ru-RU" sz="2200" b="1" dirty="0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6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9207" y="1508998"/>
            <a:ext cx="10287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3200" b="1" dirty="0" smtClean="0">
                <a:solidFill>
                  <a:srgbClr val="FF0000"/>
                </a:solidFill>
              </a:rPr>
              <a:t>НИЧЕГО НЕ ДЕЛАТЬ!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79767" y="435204"/>
            <a:ext cx="9208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ЧТО ДЕЛАТЬ?</a:t>
            </a:r>
          </a:p>
          <a:p>
            <a:pPr algn="ctr"/>
            <a:endParaRPr lang="ru-RU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6784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74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Социальная инженерия – угроза №1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5495" y="1825625"/>
            <a:ext cx="1159136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Aft>
                <a:spcPts val="200"/>
              </a:spcAft>
            </a:pPr>
            <a:r>
              <a:rPr lang="ru-RU" sz="2600" dirty="0"/>
              <a:t>Социальная инженерия в настоящее </a:t>
            </a:r>
            <a:r>
              <a:rPr lang="ru-RU" sz="2600" dirty="0" smtClean="0"/>
              <a:t>время –</a:t>
            </a:r>
          </a:p>
          <a:p>
            <a:pPr marL="0" indent="0" algn="ctr">
              <a:spcAft>
                <a:spcPts val="200"/>
              </a:spcAft>
              <a:buNone/>
            </a:pPr>
            <a:r>
              <a:rPr lang="ru-RU" sz="2600" dirty="0" smtClean="0"/>
              <a:t> </a:t>
            </a:r>
            <a:r>
              <a:rPr lang="ru-RU" sz="2600" dirty="0"/>
              <a:t>самый актуальный тип мошенничества. </a:t>
            </a:r>
          </a:p>
          <a:p>
            <a:pPr marL="342900" indent="-342900" algn="ctr">
              <a:spcAft>
                <a:spcPts val="200"/>
              </a:spcAft>
            </a:pPr>
            <a:r>
              <a:rPr lang="ru-RU" sz="4000" b="1" dirty="0" smtClean="0">
                <a:solidFill>
                  <a:srgbClr val="FF0000"/>
                </a:solidFill>
              </a:rPr>
              <a:t>более  90%  </a:t>
            </a:r>
            <a:r>
              <a:rPr lang="ru-RU" sz="2600" dirty="0" smtClean="0"/>
              <a:t>фактов</a:t>
            </a:r>
            <a:r>
              <a:rPr lang="ru-RU" sz="2600" dirty="0"/>
              <a:t> хищения – </a:t>
            </a:r>
            <a:r>
              <a:rPr lang="ru-RU" sz="2600" dirty="0" smtClean="0"/>
              <a:t>с </a:t>
            </a:r>
            <a:r>
              <a:rPr lang="ru-RU" sz="2600" dirty="0"/>
              <a:t>использованием социальной </a:t>
            </a:r>
            <a:r>
              <a:rPr lang="ru-RU" sz="2600" dirty="0" smtClean="0"/>
              <a:t>инженерии</a:t>
            </a:r>
            <a:endParaRPr lang="ru-RU" sz="2600" dirty="0"/>
          </a:p>
          <a:p>
            <a:pPr marL="342900" indent="-342900" algn="ctr">
              <a:spcAft>
                <a:spcPts val="200"/>
              </a:spcAft>
            </a:pPr>
            <a:r>
              <a:rPr lang="ru-RU" sz="4000" b="1" dirty="0" smtClean="0">
                <a:solidFill>
                  <a:srgbClr val="FF0000"/>
                </a:solidFill>
              </a:rPr>
              <a:t>8,6 </a:t>
            </a:r>
            <a:r>
              <a:rPr lang="ru-RU" sz="4000" b="1" dirty="0">
                <a:solidFill>
                  <a:srgbClr val="FF0000"/>
                </a:solidFill>
              </a:rPr>
              <a:t>млн в сутки </a:t>
            </a:r>
            <a:r>
              <a:rPr lang="ru-RU" sz="2600" dirty="0"/>
              <a:t>- количество попыток телефонного мошенничества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в </a:t>
            </a:r>
            <a:r>
              <a:rPr lang="ru-RU" sz="2600" dirty="0"/>
              <a:t>отношении россиян в 2023 году </a:t>
            </a:r>
            <a:r>
              <a:rPr lang="ru-RU" sz="2600" dirty="0" smtClean="0"/>
              <a:t>(в 2022 году - 5 млн. в сутки)</a:t>
            </a:r>
            <a:endParaRPr lang="ru-RU" sz="2600" dirty="0"/>
          </a:p>
          <a:p>
            <a:pPr marL="342900" indent="-342900" algn="ctr">
              <a:spcAft>
                <a:spcPts val="200"/>
              </a:spcAft>
            </a:pPr>
            <a:endParaRPr lang="ru-RU" sz="2600" dirty="0"/>
          </a:p>
          <a:p>
            <a:pPr marL="342900" indent="-342900" algn="ctr">
              <a:spcAft>
                <a:spcPts val="200"/>
              </a:spcAft>
            </a:pPr>
            <a:endParaRPr lang="ru-RU" sz="2600" dirty="0"/>
          </a:p>
          <a:p>
            <a:pPr marL="342900" indent="-342900" algn="ctr">
              <a:spcAft>
                <a:spcPts val="200"/>
              </a:spcAft>
            </a:pPr>
            <a:endParaRPr lang="ru-RU" sz="2600" dirty="0"/>
          </a:p>
          <a:p>
            <a:pPr marL="0" indent="0" algn="ctr">
              <a:spcAft>
                <a:spcPts val="200"/>
              </a:spcAft>
              <a:buNone/>
            </a:pPr>
            <a:endParaRPr lang="ru-RU" sz="26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2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2840" y="411972"/>
            <a:ext cx="9406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ЧТО ДЕЛАТЬ?</a:t>
            </a:r>
          </a:p>
          <a:p>
            <a:pPr algn="ctr"/>
            <a:endParaRPr lang="ru-RU" sz="2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38130" y="1520014"/>
            <a:ext cx="109538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3200" b="1" dirty="0" smtClean="0">
                <a:solidFill>
                  <a:srgbClr val="FF0000"/>
                </a:solidFill>
              </a:rPr>
              <a:t>НИЧЕГО НЕ ДЕЛАТЬ!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то есть: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</a:rPr>
              <a:t>не продолжать </a:t>
            </a:r>
            <a:r>
              <a:rPr lang="ru-RU" sz="2400" b="1" dirty="0" smtClean="0"/>
              <a:t>разговор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</a:rPr>
              <a:t>не сообщать </a:t>
            </a:r>
            <a:r>
              <a:rPr lang="ru-RU" sz="2400" b="1" dirty="0" smtClean="0"/>
              <a:t>вообще никаких сведений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</a:rPr>
              <a:t>не совершать </a:t>
            </a:r>
            <a:r>
              <a:rPr lang="ru-RU" sz="2400" b="1" dirty="0" smtClean="0"/>
              <a:t>никаких действий с деньгами и имуществом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</a:rPr>
              <a:t>не устанавливать </a:t>
            </a:r>
            <a:r>
              <a:rPr lang="ru-RU" sz="2400" b="1" dirty="0" smtClean="0"/>
              <a:t>никаких программ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</a:rPr>
              <a:t>не нажимать </a:t>
            </a:r>
            <a:r>
              <a:rPr lang="ru-RU" sz="2400" b="1" dirty="0" smtClean="0"/>
              <a:t>никаких кнопок на телефоне или ином гаджете (</a:t>
            </a:r>
            <a:r>
              <a:rPr lang="ru-RU" sz="2400" b="1" dirty="0" smtClean="0">
                <a:solidFill>
                  <a:srgbClr val="FF0000"/>
                </a:solidFill>
              </a:rPr>
              <a:t>кроме кнопки «сброс»</a:t>
            </a:r>
            <a:r>
              <a:rPr lang="ru-RU" sz="2400" b="1" dirty="0" smtClean="0"/>
              <a:t>)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FF0000"/>
                </a:solidFill>
              </a:rPr>
              <a:t>н</a:t>
            </a:r>
            <a:r>
              <a:rPr lang="ru-RU" sz="2400" b="1" dirty="0" smtClean="0">
                <a:solidFill>
                  <a:srgbClr val="FF0000"/>
                </a:solidFill>
              </a:rPr>
              <a:t>е отвечать на повторные звонки </a:t>
            </a:r>
            <a:r>
              <a:rPr lang="ru-RU" sz="2400" b="1" dirty="0" smtClean="0"/>
              <a:t>даже с иных номеров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ru-RU" sz="2400" b="1" dirty="0" smtClean="0"/>
              <a:t> и т.п.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37148"/>
            <a:ext cx="1178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ЧТО ДЕЛАТЬ?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650" y="1193800"/>
            <a:ext cx="111919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</a:rPr>
              <a:t>немедленно прервать разговор</a:t>
            </a:r>
            <a:r>
              <a:rPr lang="ru-RU" dirty="0"/>
              <a:t>, не брать телефон при повторных звонках, или (если ответили) не вступать в разговор</a:t>
            </a:r>
            <a:r>
              <a:rPr lang="ru-RU" dirty="0" smtClean="0"/>
              <a:t>, несмотря </a:t>
            </a:r>
            <a:r>
              <a:rPr lang="ru-RU" dirty="0"/>
              <a:t>ни на какие уговоры, угрозы и т.п</a:t>
            </a:r>
            <a:r>
              <a:rPr lang="ru-RU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</a:rPr>
              <a:t>  лично </a:t>
            </a:r>
            <a:r>
              <a:rPr lang="ru-RU" b="1" dirty="0">
                <a:solidFill>
                  <a:srgbClr val="FF0000"/>
                </a:solidFill>
              </a:rPr>
              <a:t>перезвонить в Банк </a:t>
            </a:r>
            <a:r>
              <a:rPr lang="ru-RU" dirty="0" smtClean="0"/>
              <a:t>по </a:t>
            </a:r>
            <a:r>
              <a:rPr lang="ru-RU" dirty="0"/>
              <a:t>номеру, указанному на Вашей карте, </a:t>
            </a:r>
            <a:r>
              <a:rPr lang="ru-RU" b="1" dirty="0">
                <a:solidFill>
                  <a:srgbClr val="FF0000"/>
                </a:solidFill>
              </a:rPr>
              <a:t>или зайти в ближайший филиал </a:t>
            </a:r>
            <a:r>
              <a:rPr lang="ru-RU" b="1" dirty="0" smtClean="0">
                <a:solidFill>
                  <a:srgbClr val="FF0000"/>
                </a:solidFill>
              </a:rPr>
              <a:t>банка, сообщить о поступившем звонке</a:t>
            </a:r>
            <a:r>
              <a:rPr lang="ru-RU" dirty="0" smtClean="0"/>
              <a:t>.</a:t>
            </a:r>
            <a:r>
              <a:rPr lang="ru-RU" dirty="0"/>
              <a:t> При наличии сомнений заблокировать свои </a:t>
            </a:r>
            <a:r>
              <a:rPr lang="ru-RU" dirty="0" smtClean="0"/>
              <a:t>карты.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Лично перезвонить в полицию </a:t>
            </a:r>
            <a:r>
              <a:rPr lang="ru-RU" dirty="0" smtClean="0"/>
              <a:t>(иную </a:t>
            </a:r>
            <a:r>
              <a:rPr lang="ru-RU" dirty="0"/>
              <a:t>структуру) по официальному номеру, </a:t>
            </a:r>
            <a:r>
              <a:rPr lang="ru-RU" dirty="0" smtClean="0"/>
              <a:t>найденному </a:t>
            </a:r>
            <a:r>
              <a:rPr lang="ru-RU" dirty="0"/>
              <a:t>лично Вами по официальным справочникам и т.п</a:t>
            </a:r>
            <a:r>
              <a:rPr lang="ru-RU" dirty="0" smtClean="0"/>
              <a:t>. </a:t>
            </a:r>
            <a:r>
              <a:rPr lang="ru-RU" dirty="0">
                <a:solidFill>
                  <a:srgbClr val="FF0000"/>
                </a:solidFill>
              </a:rPr>
              <a:t>или лично </a:t>
            </a:r>
            <a:r>
              <a:rPr lang="ru-RU" b="1" dirty="0">
                <a:solidFill>
                  <a:srgbClr val="FF0000"/>
                </a:solidFill>
              </a:rPr>
              <a:t>зайти в </a:t>
            </a:r>
            <a:r>
              <a:rPr lang="ru-RU" b="1" dirty="0" smtClean="0">
                <a:solidFill>
                  <a:srgbClr val="FF0000"/>
                </a:solidFill>
              </a:rPr>
              <a:t>ближайшее подразделение госоргана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(подразделение </a:t>
            </a:r>
            <a:r>
              <a:rPr lang="ru-RU" dirty="0" smtClean="0"/>
              <a:t>полиции, администрация, </a:t>
            </a:r>
            <a:r>
              <a:rPr lang="ru-RU" dirty="0" err="1" smtClean="0"/>
              <a:t>госуслуги</a:t>
            </a:r>
            <a:r>
              <a:rPr lang="ru-RU" dirty="0" smtClean="0"/>
              <a:t>, мобильный оператор и </a:t>
            </a:r>
            <a:r>
              <a:rPr lang="ru-RU" dirty="0"/>
              <a:t>др</a:t>
            </a:r>
            <a:r>
              <a:rPr lang="ru-RU" dirty="0" smtClean="0"/>
              <a:t>., </a:t>
            </a:r>
            <a:r>
              <a:rPr lang="ru-RU" b="1" dirty="0" smtClean="0">
                <a:solidFill>
                  <a:srgbClr val="FF0000"/>
                </a:solidFill>
              </a:rPr>
              <a:t>от имени которого поступил звонок</a:t>
            </a:r>
            <a:r>
              <a:rPr lang="ru-RU" dirty="0" smtClean="0"/>
              <a:t>) 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/>
              <a:t>для </a:t>
            </a:r>
            <a:r>
              <a:rPr lang="ru-RU" dirty="0"/>
              <a:t>большей уверенности </a:t>
            </a:r>
            <a:r>
              <a:rPr lang="ru-RU" dirty="0" smtClean="0"/>
              <a:t>и поддержки лучше </a:t>
            </a:r>
            <a:r>
              <a:rPr lang="ru-RU" dirty="0">
                <a:solidFill>
                  <a:srgbClr val="FF0000"/>
                </a:solidFill>
              </a:rPr>
              <a:t>дополнительно </a:t>
            </a:r>
            <a:r>
              <a:rPr lang="ru-RU" b="1" dirty="0">
                <a:solidFill>
                  <a:srgbClr val="FF0000"/>
                </a:solidFill>
              </a:rPr>
              <a:t>позвонить своим близким</a:t>
            </a:r>
            <a:r>
              <a:rPr lang="ru-RU" b="1" dirty="0"/>
              <a:t> </a:t>
            </a:r>
            <a:r>
              <a:rPr lang="ru-RU" dirty="0"/>
              <a:t>(детям, родным, знакомым</a:t>
            </a:r>
            <a:r>
              <a:rPr lang="ru-RU" dirty="0" smtClean="0"/>
              <a:t>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</a:rPr>
              <a:t>сообщить </a:t>
            </a:r>
            <a:r>
              <a:rPr lang="ru-RU" b="1" dirty="0">
                <a:solidFill>
                  <a:srgbClr val="FF0000"/>
                </a:solidFill>
              </a:rPr>
              <a:t>о данном звонке в полицию</a:t>
            </a:r>
            <a:r>
              <a:rPr lang="ru-RU" b="1" dirty="0"/>
              <a:t> </a:t>
            </a:r>
            <a:r>
              <a:rPr lang="ru-RU" dirty="0"/>
              <a:t>(сохранив номер </a:t>
            </a:r>
            <a:r>
              <a:rPr lang="ru-RU" dirty="0" smtClean="0"/>
              <a:t>звонившего).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4115" y="1289266"/>
            <a:ext cx="10735294" cy="410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Если </a:t>
            </a:r>
            <a:r>
              <a:rPr lang="ru-RU" sz="22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Вы </a:t>
            </a:r>
            <a:r>
              <a:rPr lang="ru-RU" sz="2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все же успели </a:t>
            </a:r>
            <a:endParaRPr lang="ru-RU" sz="2200" b="1" u="sng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indent="449580" algn="just"/>
            <a:r>
              <a:rPr lang="ru-RU" sz="22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сообщить </a:t>
            </a:r>
            <a:r>
              <a:rPr lang="ru-RU" sz="2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какие-то сведения о себе, своих счетах и т.п</a:t>
            </a:r>
            <a:r>
              <a:rPr lang="ru-RU" sz="22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.:</a:t>
            </a:r>
          </a:p>
          <a:p>
            <a:pPr indent="449580" algn="just"/>
            <a:endParaRPr lang="ru-RU" sz="2200" b="1" dirty="0"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ru-RU" sz="2200" b="1" dirty="0">
                <a:cs typeface="Times New Roman" panose="02020603050405020304" pitchFamily="18" charset="0"/>
              </a:rPr>
              <a:t>немедленно прервать </a:t>
            </a:r>
            <a:r>
              <a:rPr lang="ru-RU" sz="2200" b="1" dirty="0" smtClean="0">
                <a:cs typeface="Times New Roman" panose="02020603050405020304" pitchFamily="18" charset="0"/>
              </a:rPr>
              <a:t>разговор</a:t>
            </a:r>
            <a:endParaRPr lang="ru-RU" sz="2200" b="1" dirty="0"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ru-RU" sz="2200" b="1" dirty="0">
                <a:cs typeface="Times New Roman" panose="02020603050405020304" pitchFamily="18" charset="0"/>
              </a:rPr>
              <a:t>срочно позвонить в Банк по номеру, указанному на Вашей карте, или зайти в ближайший филиал банка, сообщить о случившемся и немедленно инициировать блокировку своих карт, </a:t>
            </a:r>
            <a:r>
              <a:rPr lang="ru-RU" sz="2200" b="1" dirty="0" smtClean="0">
                <a:cs typeface="Times New Roman" panose="02020603050405020304" pitchFamily="18" charset="0"/>
              </a:rPr>
              <a:t>счетов, прекращение каких-либо сделок от Вашего имени.</a:t>
            </a:r>
            <a:endParaRPr lang="ru-RU" sz="2200" b="1" dirty="0"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ru-RU" sz="2200" b="1" dirty="0">
                <a:cs typeface="Times New Roman" panose="02020603050405020304" pitchFamily="18" charset="0"/>
              </a:rPr>
              <a:t>сообщить о данном звонке и о случившемся в полицию (сохранив номер звонившего)</a:t>
            </a:r>
            <a:endParaRPr lang="ru-RU" sz="2200" b="1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0671" y="472674"/>
            <a:ext cx="9601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ЧТО ДЕЛАТЬ?</a:t>
            </a:r>
          </a:p>
          <a:p>
            <a:pPr algn="ctr"/>
            <a:endParaRPr lang="ru-RU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089114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334" y="252847"/>
            <a:ext cx="110115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050"/>
                </a:solidFill>
              </a:rPr>
              <a:t>ОСНОВНЫЕ ПРАВИЛА </a:t>
            </a:r>
          </a:p>
          <a:p>
            <a:pPr algn="ctr"/>
            <a:r>
              <a:rPr lang="ru-RU" sz="2200" b="1" dirty="0" smtClean="0">
                <a:solidFill>
                  <a:srgbClr val="00B050"/>
                </a:solidFill>
              </a:rPr>
              <a:t>ФИНАНСОВОЙ БЕЗОПАСНОСТИ</a:t>
            </a:r>
          </a:p>
          <a:p>
            <a:pPr algn="ctr"/>
            <a:r>
              <a:rPr lang="ru-RU" sz="2200" b="1" dirty="0" smtClean="0">
                <a:solidFill>
                  <a:srgbClr val="00B050"/>
                </a:solidFill>
              </a:rPr>
              <a:t> (финансовая гигиена)</a:t>
            </a:r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-1977091" y="3726983"/>
            <a:ext cx="521428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+mj-lt"/>
              </a:rPr>
              <a:t>ПРИ ИСПОЛЬЗОВАНИИ </a:t>
            </a:r>
            <a:r>
              <a:rPr lang="en-US" sz="2400" b="1" dirty="0" err="1">
                <a:solidFill>
                  <a:srgbClr val="00B050"/>
                </a:solidFill>
                <a:latin typeface="+mj-lt"/>
              </a:rPr>
              <a:t>I</a:t>
            </a:r>
            <a:r>
              <a:rPr lang="en-US" sz="2400" b="1" dirty="0" err="1" smtClean="0">
                <a:solidFill>
                  <a:srgbClr val="00B050"/>
                </a:solidFill>
                <a:latin typeface="+mj-lt"/>
              </a:rPr>
              <a:t>nterNet</a:t>
            </a:r>
            <a:r>
              <a:rPr lang="ru-RU" sz="2400" b="1" dirty="0" smtClean="0">
                <a:solidFill>
                  <a:srgbClr val="00B050"/>
                </a:solidFill>
                <a:latin typeface="+mj-lt"/>
              </a:rPr>
              <a:t> </a:t>
            </a:r>
            <a:endParaRPr lang="ru-RU" sz="24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4341" y="1360843"/>
            <a:ext cx="10464218" cy="527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ru-RU" sz="1600" i="0" dirty="0" smtClean="0">
                <a:effectLst/>
              </a:rPr>
              <a:t> </a:t>
            </a:r>
            <a:r>
              <a:rPr lang="ru-RU" sz="2200" i="0" dirty="0" smtClean="0">
                <a:effectLst/>
              </a:rPr>
              <a:t>Проверять </a:t>
            </a:r>
            <a:r>
              <a:rPr lang="ru-RU" sz="2200" b="1" i="0" dirty="0" smtClean="0">
                <a:effectLst/>
              </a:rPr>
              <a:t>адресную </a:t>
            </a:r>
            <a:r>
              <a:rPr lang="ru-RU" sz="2200" b="1" dirty="0" smtClean="0"/>
              <a:t>строку</a:t>
            </a:r>
            <a:r>
              <a:rPr lang="ru-RU" sz="2200" b="1" i="0" dirty="0" smtClean="0">
                <a:effectLst/>
              </a:rPr>
              <a:t> </a:t>
            </a:r>
            <a:r>
              <a:rPr lang="ru-RU" sz="2200" b="1" i="0" dirty="0" err="1" smtClean="0">
                <a:effectLst/>
              </a:rPr>
              <a:t>интернет-ресурса</a:t>
            </a:r>
            <a:r>
              <a:rPr lang="ru-RU" sz="2200" b="1" i="0" dirty="0" smtClean="0">
                <a:effectLst/>
              </a:rPr>
              <a:t> </a:t>
            </a:r>
            <a:r>
              <a:rPr lang="ru-RU" sz="2200" i="0" dirty="0" smtClean="0">
                <a:effectLst/>
              </a:rPr>
              <a:t>и содержимое сайта (для выявления признаков </a:t>
            </a:r>
            <a:r>
              <a:rPr lang="ru-RU" sz="2200" i="0" dirty="0" err="1" smtClean="0">
                <a:effectLst/>
              </a:rPr>
              <a:t>фишингового</a:t>
            </a:r>
            <a:r>
              <a:rPr lang="ru-RU" sz="2200" i="0" dirty="0" smtClean="0">
                <a:effectLst/>
              </a:rPr>
              <a:t> сайта);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ru-RU" sz="2200" i="0" dirty="0" smtClean="0">
                <a:effectLst/>
              </a:rPr>
              <a:t> Использовать </a:t>
            </a:r>
            <a:r>
              <a:rPr lang="ru-RU" sz="2200" b="1" i="0" dirty="0" smtClean="0">
                <a:effectLst/>
              </a:rPr>
              <a:t>двухфакторную (многофакторную) идентификацию  </a:t>
            </a:r>
            <a:r>
              <a:rPr lang="ru-RU" sz="2200" i="0" dirty="0" smtClean="0">
                <a:effectLst/>
              </a:rPr>
              <a:t>(логин, пароль, код в </a:t>
            </a:r>
            <a:r>
              <a:rPr lang="en-US" sz="2200" dirty="0" err="1" smtClean="0"/>
              <a:t>sms</a:t>
            </a:r>
            <a:r>
              <a:rPr lang="ru-RU" sz="2200" dirty="0" smtClean="0"/>
              <a:t>-сообщении) </a:t>
            </a:r>
            <a:r>
              <a:rPr lang="ru-RU" sz="2200" i="0" dirty="0" smtClean="0">
                <a:effectLst/>
              </a:rPr>
              <a:t>для входа на интернет – порталы, содержащие критически важную информацию, </a:t>
            </a:r>
            <a:r>
              <a:rPr lang="ru-RU" sz="2200" dirty="0" smtClean="0"/>
              <a:t>дающую </a:t>
            </a:r>
            <a:r>
              <a:rPr lang="ru-RU" sz="2200" dirty="0"/>
              <a:t>доступ к банковским счетам  или </a:t>
            </a:r>
            <a:r>
              <a:rPr lang="ru-RU" sz="2200" dirty="0" smtClean="0"/>
              <a:t>к личному </a:t>
            </a:r>
            <a:r>
              <a:rPr lang="ru-RU" sz="2200" dirty="0"/>
              <a:t>кабинету в интернет - порталах, позволяющих </a:t>
            </a:r>
            <a:r>
              <a:rPr lang="ru-RU" sz="2200" dirty="0" smtClean="0"/>
              <a:t>совершать сделки </a:t>
            </a:r>
            <a:r>
              <a:rPr lang="ru-RU" sz="2200" dirty="0"/>
              <a:t>от имени граждан (</a:t>
            </a:r>
            <a:r>
              <a:rPr lang="ru-RU" sz="2200" dirty="0" err="1"/>
              <a:t>Госуслуги</a:t>
            </a:r>
            <a:r>
              <a:rPr lang="ru-RU" sz="2200" dirty="0"/>
              <a:t> и т.п</a:t>
            </a:r>
            <a:r>
              <a:rPr lang="ru-RU" sz="2200" dirty="0" smtClean="0"/>
              <a:t>.);</a:t>
            </a:r>
            <a:endParaRPr lang="en-US" sz="2200" dirty="0" smtClean="0"/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ru-RU" sz="2200" i="0" dirty="0" smtClean="0">
                <a:effectLst/>
              </a:rPr>
              <a:t> Никому ни при каких условиях (даже родственникам) </a:t>
            </a:r>
            <a:r>
              <a:rPr lang="ru-RU" sz="2200" b="1" dirty="0" smtClean="0"/>
              <a:t>не </a:t>
            </a:r>
            <a:r>
              <a:rPr lang="ru-RU" sz="2200" b="1" dirty="0"/>
              <a:t>сообщать </a:t>
            </a:r>
            <a:r>
              <a:rPr lang="ru-RU" sz="2200" b="1" dirty="0" smtClean="0"/>
              <a:t>пароли </a:t>
            </a:r>
            <a:r>
              <a:rPr lang="ru-RU" sz="2200" dirty="0" smtClean="0"/>
              <a:t>для доступа к своим личным кабинетам, </a:t>
            </a:r>
            <a:r>
              <a:rPr lang="ru-RU" sz="2200" b="1" dirty="0" smtClean="0"/>
              <a:t>коды в </a:t>
            </a:r>
            <a:r>
              <a:rPr lang="en-US" sz="2200" b="1" dirty="0" err="1" smtClean="0"/>
              <a:t>sms</a:t>
            </a:r>
            <a:r>
              <a:rPr lang="ru-RU" sz="2200" b="1" dirty="0" smtClean="0"/>
              <a:t>-сообщениях</a:t>
            </a:r>
            <a:r>
              <a:rPr lang="ru-RU" sz="2200" dirty="0" smtClean="0"/>
              <a:t>, поступившие на телефон;</a:t>
            </a:r>
            <a:endParaRPr lang="en-US" sz="2200" dirty="0" smtClean="0"/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ru-RU" sz="2200" b="1" dirty="0" smtClean="0"/>
              <a:t>Не размещать </a:t>
            </a:r>
            <a:r>
              <a:rPr lang="ru-RU" sz="2200" dirty="0" smtClean="0"/>
              <a:t>в </a:t>
            </a:r>
            <a:r>
              <a:rPr lang="ru-RU" sz="2200" dirty="0" err="1" smtClean="0"/>
              <a:t>соц.сетях</a:t>
            </a:r>
            <a:r>
              <a:rPr lang="ru-RU" sz="2200" dirty="0" smtClean="0"/>
              <a:t> </a:t>
            </a:r>
            <a:r>
              <a:rPr lang="ru-RU" sz="2200" b="1" dirty="0" smtClean="0"/>
              <a:t>персональную информацию</a:t>
            </a:r>
            <a:r>
              <a:rPr lang="ru-RU" sz="2200" dirty="0" smtClean="0"/>
              <a:t>, особенно номера счетов, карт, пароли и т.п.;</a:t>
            </a:r>
            <a:endParaRPr lang="en-US" sz="2200" dirty="0" smtClean="0"/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ru-RU" sz="2200" dirty="0" smtClean="0"/>
              <a:t> </a:t>
            </a:r>
            <a:r>
              <a:rPr lang="ru-RU" sz="2200" b="1" dirty="0"/>
              <a:t>П</a:t>
            </a:r>
            <a:r>
              <a:rPr lang="ru-RU" sz="2200" b="1" dirty="0" smtClean="0"/>
              <a:t>ри получении </a:t>
            </a:r>
            <a:r>
              <a:rPr lang="ru-RU" sz="2200" dirty="0" smtClean="0"/>
              <a:t>от «контакта» в </a:t>
            </a:r>
            <a:r>
              <a:rPr lang="ru-RU" sz="2200" dirty="0" err="1" smtClean="0"/>
              <a:t>соц.сети</a:t>
            </a:r>
            <a:r>
              <a:rPr lang="ru-RU" sz="2200" dirty="0" smtClean="0"/>
              <a:t> </a:t>
            </a:r>
            <a:r>
              <a:rPr lang="ru-RU" sz="2200" b="1" dirty="0" smtClean="0"/>
              <a:t>просьбы о финансовой помощи, перезвонить лично </a:t>
            </a:r>
            <a:r>
              <a:rPr lang="ru-RU" sz="2200" dirty="0" smtClean="0"/>
              <a:t>по известному Вам телефону, для проверки реальности просьбы. </a:t>
            </a:r>
            <a:endParaRPr lang="ru-RU" sz="2200" i="0" dirty="0" smtClean="0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 использованием  материалов ПАО Сбербанк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7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9316" y="252846"/>
            <a:ext cx="10635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050"/>
                </a:solidFill>
              </a:rPr>
              <a:t>ОСНОВНЫЕ ПРАВИЛА </a:t>
            </a:r>
            <a:endParaRPr lang="en-US" sz="22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00B050"/>
                </a:solidFill>
              </a:rPr>
              <a:t>ФИНАНСОВОЙ БЕЗОПАСНОСТИ</a:t>
            </a:r>
          </a:p>
          <a:p>
            <a:pPr algn="ctr"/>
            <a:r>
              <a:rPr lang="ru-RU" sz="2200" b="1" dirty="0" smtClean="0">
                <a:solidFill>
                  <a:srgbClr val="00B050"/>
                </a:solidFill>
              </a:rPr>
              <a:t>(</a:t>
            </a:r>
            <a:r>
              <a:rPr lang="ru-RU" sz="2200" b="1" dirty="0">
                <a:solidFill>
                  <a:srgbClr val="00B050"/>
                </a:solidFill>
              </a:rPr>
              <a:t>финансовая гигиена</a:t>
            </a:r>
            <a:r>
              <a:rPr lang="ru-RU" sz="2200" b="1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-1692084" y="3388830"/>
            <a:ext cx="4644271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+mj-lt"/>
              </a:rPr>
              <a:t>ПРИ ОБРАЩЕНИИ С БАНКОВСКИМИ КАРТАМИ</a:t>
            </a:r>
            <a:endParaRPr lang="ru-RU" sz="24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7789" y="1381020"/>
            <a:ext cx="10851613" cy="5345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ru-RU" sz="2200" i="0" dirty="0" smtClean="0">
                <a:effectLst/>
              </a:rPr>
              <a:t>Никому ни при каких условиях </a:t>
            </a:r>
            <a:r>
              <a:rPr lang="ru-RU" sz="2200" b="1" dirty="0" smtClean="0"/>
              <a:t>не </a:t>
            </a:r>
            <a:r>
              <a:rPr lang="ru-RU" sz="2200" b="1" dirty="0"/>
              <a:t>сообщать номер карты, </a:t>
            </a:r>
            <a:r>
              <a:rPr lang="ru-RU" sz="2200" b="1" dirty="0" smtClean="0"/>
              <a:t>CVV-коды,</a:t>
            </a:r>
            <a:r>
              <a:rPr lang="ru-RU" sz="2200" b="1" i="0" dirty="0" smtClean="0">
                <a:effectLst/>
              </a:rPr>
              <a:t> </a:t>
            </a:r>
            <a:r>
              <a:rPr lang="ru-RU" sz="2200" b="1" dirty="0"/>
              <a:t>PIN-коды, содержание </a:t>
            </a:r>
            <a:r>
              <a:rPr lang="en-US" sz="2200" b="1" dirty="0"/>
              <a:t>SMS </a:t>
            </a:r>
            <a:r>
              <a:rPr lang="ru-RU" sz="2200" i="0" dirty="0" smtClean="0">
                <a:effectLst/>
              </a:rPr>
              <a:t>от банка </a:t>
            </a:r>
            <a:r>
              <a:rPr lang="en-US" sz="2200" dirty="0"/>
              <a:t>(</a:t>
            </a:r>
            <a:r>
              <a:rPr lang="ru-RU" sz="2200" dirty="0"/>
              <a:t>иных структур</a:t>
            </a:r>
            <a:r>
              <a:rPr lang="ru-RU" sz="2200" dirty="0" smtClean="0"/>
              <a:t>)</a:t>
            </a:r>
            <a:r>
              <a:rPr lang="ru-RU" sz="2200" i="0" dirty="0" smtClean="0">
                <a:effectLst/>
              </a:rPr>
              <a:t>. </a:t>
            </a:r>
            <a:endParaRPr lang="en-US" sz="2200" i="0" dirty="0" smtClean="0">
              <a:effectLst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ru-RU" sz="2200" b="1" i="0" dirty="0" smtClean="0">
                <a:effectLst/>
              </a:rPr>
              <a:t>Не указывать номера карт,  CVV-коды, PIN-коды, содержание </a:t>
            </a:r>
            <a:r>
              <a:rPr lang="en-US" sz="2200" b="1" dirty="0" smtClean="0"/>
              <a:t>SMS</a:t>
            </a:r>
            <a:r>
              <a:rPr lang="ru-RU" sz="2200" i="0" dirty="0" smtClean="0">
                <a:effectLst/>
              </a:rPr>
              <a:t> от банка </a:t>
            </a:r>
            <a:r>
              <a:rPr lang="en-US" sz="2200" i="0" dirty="0" smtClean="0">
                <a:effectLst/>
              </a:rPr>
              <a:t>(</a:t>
            </a:r>
            <a:r>
              <a:rPr lang="ru-RU" sz="2200" i="0" dirty="0" smtClean="0">
                <a:effectLst/>
              </a:rPr>
              <a:t>иных структур)</a:t>
            </a:r>
            <a:r>
              <a:rPr lang="en-US" sz="2200" i="0" dirty="0" smtClean="0">
                <a:effectLst/>
              </a:rPr>
              <a:t> </a:t>
            </a:r>
            <a:r>
              <a:rPr lang="ru-RU" sz="2200" b="1" i="0" dirty="0" smtClean="0">
                <a:effectLst/>
              </a:rPr>
              <a:t>в переписке, сообщениях, объявлениях </a:t>
            </a:r>
            <a:r>
              <a:rPr lang="ru-RU" sz="2200" i="0" dirty="0" smtClean="0">
                <a:effectLst/>
              </a:rPr>
              <a:t>и т.п.</a:t>
            </a:r>
            <a:endParaRPr lang="en-US" sz="2200" i="0" dirty="0" smtClean="0">
              <a:effectLst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ru-RU" sz="2200" b="1" i="0" dirty="0" smtClean="0">
                <a:effectLst/>
              </a:rPr>
              <a:t>Ограничить</a:t>
            </a:r>
            <a:r>
              <a:rPr lang="ru-RU" sz="2200" i="0" dirty="0" smtClean="0">
                <a:effectLst/>
              </a:rPr>
              <a:t> посторонним </a:t>
            </a:r>
            <a:r>
              <a:rPr lang="ru-RU" sz="2200" b="1" i="0" dirty="0" smtClean="0">
                <a:effectLst/>
              </a:rPr>
              <a:t>доступ к карте</a:t>
            </a:r>
            <a:r>
              <a:rPr lang="ru-RU" sz="2200" i="0" dirty="0" smtClean="0">
                <a:effectLst/>
              </a:rPr>
              <a:t>. Расплачиваться всегда самостоятельно. </a:t>
            </a:r>
            <a:endParaRPr lang="en-US" sz="2200" i="0" dirty="0" smtClean="0">
              <a:effectLst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ru-RU" sz="2200" b="1" i="0" dirty="0" smtClean="0">
                <a:effectLst/>
              </a:rPr>
              <a:t>Не подключать</a:t>
            </a:r>
            <a:r>
              <a:rPr lang="ru-RU" sz="2200" i="0" dirty="0" smtClean="0">
                <a:effectLst/>
              </a:rPr>
              <a:t> номера чужих телефонов к своей карте.</a:t>
            </a:r>
            <a:endParaRPr lang="en-US" sz="2200" i="0" dirty="0" smtClean="0">
              <a:effectLst/>
            </a:endParaRPr>
          </a:p>
          <a:p>
            <a:pPr>
              <a:spcAft>
                <a:spcPts val="200"/>
              </a:spcAft>
            </a:pPr>
            <a:r>
              <a:rPr lang="ru-RU" sz="2200" dirty="0" smtClean="0"/>
              <a:t>5. </a:t>
            </a:r>
            <a:r>
              <a:rPr lang="ru-RU" sz="2200" dirty="0"/>
              <a:t>При оплате покупок </a:t>
            </a:r>
            <a:r>
              <a:rPr lang="ru-RU" sz="2200" b="1" dirty="0"/>
              <a:t>в интернет-магазинах использовать отдельную карту</a:t>
            </a:r>
            <a:r>
              <a:rPr lang="ru-RU" sz="2200" dirty="0"/>
              <a:t>, на которую зачислять только необходимую для расчетов сумму</a:t>
            </a:r>
            <a:r>
              <a:rPr lang="ru-RU" sz="2200" dirty="0" smtClean="0"/>
              <a:t>.</a:t>
            </a:r>
            <a:endParaRPr lang="en-US" sz="2200" dirty="0" smtClean="0"/>
          </a:p>
          <a:p>
            <a:pPr>
              <a:spcAft>
                <a:spcPts val="200"/>
              </a:spcAft>
            </a:pPr>
            <a:r>
              <a:rPr lang="ru-RU" sz="2200" dirty="0" smtClean="0"/>
              <a:t>6. </a:t>
            </a:r>
            <a:r>
              <a:rPr lang="ru-RU" sz="2200" dirty="0"/>
              <a:t>Никогда </a:t>
            </a:r>
            <a:r>
              <a:rPr lang="ru-RU" sz="2200" b="1" dirty="0"/>
              <a:t>не писать PIN-коды на карте или не хранить номер PIN-кода рядом с картой</a:t>
            </a:r>
            <a:r>
              <a:rPr lang="ru-RU" sz="2200" dirty="0"/>
              <a:t>.</a:t>
            </a:r>
          </a:p>
          <a:p>
            <a:pPr>
              <a:spcAft>
                <a:spcPts val="200"/>
              </a:spcAft>
            </a:pPr>
            <a:r>
              <a:rPr lang="ru-RU" sz="2200" dirty="0" smtClean="0"/>
              <a:t>7. </a:t>
            </a:r>
            <a:r>
              <a:rPr lang="ru-RU" sz="2200" dirty="0"/>
              <a:t>При получении SMS-сообщений о списании денег, которые Вы не совершали, немедленно звонить в банк и блокировать свои счета.</a:t>
            </a:r>
          </a:p>
          <a:p>
            <a:pPr>
              <a:spcAft>
                <a:spcPts val="200"/>
              </a:spcAft>
            </a:pPr>
            <a:r>
              <a:rPr lang="ru-RU" sz="2200" dirty="0" smtClean="0"/>
              <a:t>8. </a:t>
            </a:r>
            <a:r>
              <a:rPr lang="ru-RU" sz="2200" b="1" dirty="0"/>
              <a:t>При утрате карты или компрометации PIN-кода </a:t>
            </a:r>
            <a:r>
              <a:rPr lang="ru-RU" sz="2200" dirty="0"/>
              <a:t>или иных реквизитов карты немедленно звонить в банк и </a:t>
            </a:r>
            <a:r>
              <a:rPr lang="ru-RU" sz="2200" b="1" dirty="0"/>
              <a:t>блокировать свои счета.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ru-RU" sz="2000" i="0" dirty="0" smtClean="0">
              <a:effectLst/>
              <a:latin typeface="+mj-lt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4742" y="206572"/>
            <a:ext cx="113826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050"/>
                </a:solidFill>
              </a:rPr>
              <a:t>ОСНОВНЫЕ ПРАВИЛА </a:t>
            </a:r>
            <a:endParaRPr lang="en-US" sz="22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00B050"/>
                </a:solidFill>
              </a:rPr>
              <a:t>ФИНАНСОВОЙ БЕЗОПАСНОСТИ</a:t>
            </a:r>
          </a:p>
          <a:p>
            <a:pPr algn="ctr"/>
            <a:r>
              <a:rPr lang="ru-RU" sz="2200" b="1" dirty="0" smtClean="0">
                <a:solidFill>
                  <a:srgbClr val="00B050"/>
                </a:solidFill>
              </a:rPr>
              <a:t>(финансовая гигиена)</a:t>
            </a:r>
            <a:endParaRPr lang="ru-RU" sz="2200" b="1" dirty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-2072891" y="3408749"/>
            <a:ext cx="5500449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+mj-lt"/>
              </a:rPr>
              <a:t>ПРИ ОБРАЩЕНИИ С МОБИЛЬНЫМИ УСТРОЙСТВАМИ</a:t>
            </a:r>
            <a:endParaRPr lang="ru-RU" sz="24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2832" y="1548092"/>
            <a:ext cx="10355854" cy="531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ru-RU" sz="2200" b="1" i="0" dirty="0" smtClean="0">
                <a:effectLst/>
              </a:rPr>
              <a:t>Блокировать доступ </a:t>
            </a:r>
            <a:r>
              <a:rPr lang="ru-RU" sz="2200" i="0" dirty="0" smtClean="0">
                <a:effectLst/>
              </a:rPr>
              <a:t>к телефону, планшету, компьютеру путем </a:t>
            </a:r>
            <a:r>
              <a:rPr lang="ru-RU" sz="2200" b="1" i="0" dirty="0" smtClean="0">
                <a:effectLst/>
              </a:rPr>
              <a:t>установки паролей, </a:t>
            </a:r>
            <a:r>
              <a:rPr lang="ru-RU" sz="2200" b="1" i="0" dirty="0" err="1" smtClean="0">
                <a:effectLst/>
              </a:rPr>
              <a:t>пин</a:t>
            </a:r>
            <a:r>
              <a:rPr lang="ru-RU" sz="2200" b="1" i="0" dirty="0" smtClean="0">
                <a:effectLst/>
              </a:rPr>
              <a:t>-кодов, </a:t>
            </a:r>
            <a:r>
              <a:rPr lang="ru-RU" sz="2200" i="0" dirty="0" smtClean="0">
                <a:effectLst/>
              </a:rPr>
              <a:t>иными способами и не сообщать их никому.</a:t>
            </a:r>
            <a:endParaRPr lang="en-US" sz="2200" i="0" dirty="0" smtClean="0">
              <a:effectLst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endParaRPr lang="ru-RU" sz="2200" i="0" dirty="0" smtClean="0">
              <a:effectLst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ru-RU" sz="2200" i="0" dirty="0" smtClean="0">
                <a:effectLst/>
              </a:rPr>
              <a:t>Поддерживать в актуальном состоянии </a:t>
            </a:r>
            <a:r>
              <a:rPr lang="ru-RU" sz="2200" b="1" i="0" dirty="0" smtClean="0">
                <a:effectLst/>
              </a:rPr>
              <a:t>антивирусную защиту </a:t>
            </a:r>
            <a:r>
              <a:rPr lang="ru-RU" sz="2200" i="0" dirty="0" smtClean="0">
                <a:effectLst/>
              </a:rPr>
              <a:t>мобильных телефонов, планшетов, компьютеров для исключения вирусного заражения и возможности удаленного управления Вашим компьютером преступниками.</a:t>
            </a:r>
            <a:endParaRPr lang="en-US" sz="2200" i="0" dirty="0" smtClean="0">
              <a:effectLst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endParaRPr lang="ru-RU" sz="2200" i="0" dirty="0" smtClean="0">
              <a:effectLst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ru-RU" sz="2200" b="1" i="0" dirty="0" smtClean="0">
                <a:effectLst/>
              </a:rPr>
              <a:t>Не открывать сообщения </a:t>
            </a:r>
            <a:r>
              <a:rPr lang="ru-RU" sz="2200" i="0" dirty="0" smtClean="0">
                <a:effectLst/>
              </a:rPr>
              <a:t>(ММS, фото, видео и т.п.), полученные </a:t>
            </a:r>
            <a:r>
              <a:rPr lang="ru-RU" sz="2200" b="1" i="0" dirty="0" smtClean="0">
                <a:effectLst/>
              </a:rPr>
              <a:t>от неизвестных Вам номеров</a:t>
            </a:r>
            <a:r>
              <a:rPr lang="ru-RU" sz="2200" i="0" dirty="0" smtClean="0">
                <a:effectLst/>
              </a:rPr>
              <a:t>, и </a:t>
            </a:r>
            <a:r>
              <a:rPr lang="ru-RU" sz="2200" b="1" i="0" dirty="0" smtClean="0">
                <a:effectLst/>
              </a:rPr>
              <a:t>не переходить по полученным от них ссылкам</a:t>
            </a:r>
            <a:r>
              <a:rPr lang="ru-RU" sz="2200" i="0" dirty="0" smtClean="0">
                <a:effectLst/>
              </a:rPr>
              <a:t>.</a:t>
            </a:r>
            <a:r>
              <a:rPr lang="ru-RU" sz="2200" dirty="0"/>
              <a:t> </a:t>
            </a:r>
            <a:endParaRPr lang="en-US" sz="2200" dirty="0" smtClean="0"/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endParaRPr lang="ru-RU" sz="2200" dirty="0" smtClean="0"/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ru-RU" sz="2200" b="1" dirty="0" smtClean="0"/>
              <a:t>Не </a:t>
            </a:r>
            <a:r>
              <a:rPr lang="ru-RU" sz="2200" b="1" dirty="0"/>
              <a:t>совершать каких-либо действий по указанию звонящего</a:t>
            </a:r>
            <a:r>
              <a:rPr lang="ru-RU" sz="2200" dirty="0"/>
              <a:t>, под какими бы предлогами абонент это не просил. При малейших сомнениях прервать общение по телефону и перезвонить по номеру, указанному на карте либо обратиться в офис банка.</a:t>
            </a:r>
          </a:p>
          <a:p>
            <a:pPr algn="just">
              <a:spcAft>
                <a:spcPts val="200"/>
              </a:spcAft>
            </a:pPr>
            <a:endParaRPr lang="ru-RU" sz="2000" i="0" dirty="0" smtClean="0">
              <a:effectLst/>
              <a:latin typeface="+mj-lt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8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4742" y="305798"/>
            <a:ext cx="113826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050"/>
                </a:solidFill>
              </a:rPr>
              <a:t>ОСНОВНЫЕ ПРАВИЛА </a:t>
            </a:r>
            <a:endParaRPr lang="en-US" sz="22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00B050"/>
                </a:solidFill>
              </a:rPr>
              <a:t>ФИНАНСОВОЙ БЕЗОПАСНОСТИ</a:t>
            </a:r>
          </a:p>
          <a:p>
            <a:pPr algn="ctr"/>
            <a:r>
              <a:rPr lang="ru-RU" sz="2200" b="1" dirty="0" smtClean="0">
                <a:solidFill>
                  <a:srgbClr val="00B050"/>
                </a:solidFill>
              </a:rPr>
              <a:t>(финансовая гигиена)</a:t>
            </a:r>
            <a:endParaRPr lang="ru-RU" sz="2200" b="1" dirty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-2072891" y="3399590"/>
            <a:ext cx="5500449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+mj-lt"/>
              </a:rPr>
              <a:t>ПРИ ОБРАЩЕНИИ С МОБИЛЬНЫМИ УСТРОЙСТВАМИ</a:t>
            </a:r>
            <a:endParaRPr lang="ru-RU" sz="24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8332" y="1665029"/>
            <a:ext cx="10037345" cy="4842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200"/>
              </a:spcAft>
              <a:buAutoNum type="arabicPeriod" startAt="5"/>
            </a:pPr>
            <a:r>
              <a:rPr lang="ru-RU" sz="2200" b="1" dirty="0" smtClean="0"/>
              <a:t>При </a:t>
            </a:r>
            <a:r>
              <a:rPr lang="ru-RU" sz="2200" b="1" dirty="0"/>
              <a:t>утрате телефона, </a:t>
            </a:r>
            <a:r>
              <a:rPr lang="ru-RU" sz="2200" b="1" dirty="0" err="1"/>
              <a:t>sim</a:t>
            </a:r>
            <a:r>
              <a:rPr lang="ru-RU" sz="2200" b="1" dirty="0"/>
              <a:t>-карты или смене номера телефона</a:t>
            </a:r>
            <a:r>
              <a:rPr lang="ru-RU" sz="2200" dirty="0"/>
              <a:t>, к которым были привязаны системы мобильного банкинга, в обязательном порядке проинформировать банк для </a:t>
            </a:r>
            <a:r>
              <a:rPr lang="ru-RU" sz="2200" b="1" dirty="0"/>
              <a:t>блокировки функции мобильного банкинга </a:t>
            </a:r>
            <a:r>
              <a:rPr lang="ru-RU" sz="2200" dirty="0"/>
              <a:t>на утраченном (замененном) номере телефона</a:t>
            </a:r>
            <a:r>
              <a:rPr lang="ru-RU" sz="2200" dirty="0" smtClean="0"/>
              <a:t>.</a:t>
            </a:r>
            <a:endParaRPr lang="ru-RU" sz="2200" dirty="0"/>
          </a:p>
          <a:p>
            <a:pPr algn="just">
              <a:spcAft>
                <a:spcPts val="200"/>
              </a:spcAft>
            </a:pPr>
            <a:r>
              <a:rPr lang="ru-RU" sz="2200" b="1" dirty="0" smtClean="0"/>
              <a:t>6. </a:t>
            </a:r>
            <a:r>
              <a:rPr lang="ru-RU" sz="2200" b="1" dirty="0"/>
              <a:t>При получении сообщений </a:t>
            </a:r>
            <a:r>
              <a:rPr lang="ru-RU" sz="2200" dirty="0"/>
              <a:t>даже от знакомых абонентов </a:t>
            </a:r>
            <a:r>
              <a:rPr lang="ru-RU" sz="2200" b="1" dirty="0"/>
              <a:t>с просьбами о переводе денег</a:t>
            </a:r>
            <a:r>
              <a:rPr lang="ru-RU" sz="2200" dirty="0"/>
              <a:t>, </a:t>
            </a:r>
            <a:r>
              <a:rPr lang="ru-RU" sz="2200" b="1" dirty="0"/>
              <a:t>перезванивать только по известным Вам </a:t>
            </a:r>
            <a:r>
              <a:rPr lang="ru-RU" sz="2200" dirty="0"/>
              <a:t>телефонам и </a:t>
            </a:r>
            <a:r>
              <a:rPr lang="ru-RU" sz="2200" b="1" dirty="0"/>
              <a:t>уточнять достоверность</a:t>
            </a:r>
            <a:r>
              <a:rPr lang="ru-RU" sz="2200" dirty="0"/>
              <a:t> информации</a:t>
            </a:r>
            <a:r>
              <a:rPr lang="ru-RU" sz="2200" dirty="0" smtClean="0"/>
              <a:t>. </a:t>
            </a:r>
          </a:p>
          <a:p>
            <a:pPr algn="just">
              <a:spcAft>
                <a:spcPts val="200"/>
              </a:spcAft>
            </a:pPr>
            <a:r>
              <a:rPr lang="ru-RU" sz="2200" dirty="0" smtClean="0"/>
              <a:t>7. При работе в интернет </a:t>
            </a:r>
            <a:r>
              <a:rPr lang="ru-RU" sz="2200" b="1" dirty="0" smtClean="0"/>
              <a:t>помнить про </a:t>
            </a:r>
            <a:r>
              <a:rPr lang="ru-RU" sz="2200" b="1" dirty="0" err="1" smtClean="0"/>
              <a:t>фишинговые</a:t>
            </a:r>
            <a:r>
              <a:rPr lang="ru-RU" sz="2200" b="1" dirty="0" smtClean="0"/>
              <a:t> сайты </a:t>
            </a:r>
            <a:r>
              <a:rPr lang="ru-RU" sz="2200" dirty="0" smtClean="0"/>
              <a:t>и способы их выявления.</a:t>
            </a:r>
          </a:p>
          <a:p>
            <a:pPr algn="just">
              <a:spcAft>
                <a:spcPts val="200"/>
              </a:spcAft>
            </a:pPr>
            <a:r>
              <a:rPr lang="ru-RU" sz="2200" dirty="0" smtClean="0"/>
              <a:t>8.  Для работы на </a:t>
            </a:r>
            <a:r>
              <a:rPr lang="ru-RU" sz="2200" dirty="0" err="1" smtClean="0"/>
              <a:t>интернет-ресурсах</a:t>
            </a:r>
            <a:r>
              <a:rPr lang="ru-RU" sz="2200" dirty="0" smtClean="0"/>
              <a:t>, содержащих  персональные данные или финансовые </a:t>
            </a:r>
            <a:r>
              <a:rPr lang="ru-RU" sz="2200" dirty="0" err="1" smtClean="0"/>
              <a:t>приложенния</a:t>
            </a:r>
            <a:r>
              <a:rPr lang="ru-RU" sz="2200" dirty="0" smtClean="0"/>
              <a:t>, </a:t>
            </a:r>
            <a:r>
              <a:rPr lang="ru-RU" sz="2200" b="1" dirty="0" smtClean="0"/>
              <a:t>использовать многофакторную идентификацию </a:t>
            </a:r>
            <a:r>
              <a:rPr lang="ru-RU" sz="2200" dirty="0" smtClean="0"/>
              <a:t>(логин, пароль, смс-подтверждение), </a:t>
            </a:r>
            <a:r>
              <a:rPr lang="ru-RU" sz="2200" b="1" dirty="0" smtClean="0"/>
              <a:t>никому ни под какими предлогами их не сообщать.</a:t>
            </a:r>
            <a:endParaRPr lang="ru-RU" sz="2200" b="1" dirty="0"/>
          </a:p>
          <a:p>
            <a:pPr algn="just">
              <a:spcAft>
                <a:spcPts val="200"/>
              </a:spcAft>
            </a:pPr>
            <a:endParaRPr lang="ru-RU" sz="1600" i="0" dirty="0" smtClean="0">
              <a:effectLst/>
              <a:latin typeface="+mj-lt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7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2050" y="445322"/>
            <a:ext cx="9867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B050"/>
                </a:solidFill>
              </a:rPr>
              <a:t>ОСНОВНЫЕ ПРАВИЛА </a:t>
            </a:r>
          </a:p>
          <a:p>
            <a:pPr algn="ctr"/>
            <a:r>
              <a:rPr lang="ru-RU" sz="2200" b="1" dirty="0">
                <a:solidFill>
                  <a:srgbClr val="00B050"/>
                </a:solidFill>
              </a:rPr>
              <a:t>ФИНАНСОВОЙ БЕЗОПАСНОСТИ</a:t>
            </a:r>
          </a:p>
          <a:p>
            <a:pPr algn="ctr"/>
            <a:r>
              <a:rPr lang="ru-RU" sz="2200" b="1" dirty="0">
                <a:solidFill>
                  <a:srgbClr val="00B050"/>
                </a:solidFill>
              </a:rPr>
              <a:t>(финансовая гигиена)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8800" y="2087047"/>
            <a:ext cx="10964843" cy="2425576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+mn-lt"/>
              </a:rPr>
              <a:t>И помнить о методах социальной инженерии, технологии подмены номеров, используемых преступниками, и мерах противодействия им.</a:t>
            </a:r>
            <a:endParaRPr lang="ru-RU" sz="2200" dirty="0">
              <a:latin typeface="+mn-lt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3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592" y="444519"/>
            <a:ext cx="11515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/>
              <a:t/>
            </a:r>
            <a:br>
              <a:rPr lang="ru-RU" sz="2200" dirty="0"/>
            </a:br>
            <a:endParaRPr lang="ru-RU" sz="2200" b="1" dirty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5785"/>
            <a:ext cx="10515600" cy="676275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ВОЗМОЖНЫЕ ВОПРОСЫ ПО ТЕМЕ:</a:t>
            </a:r>
            <a:endParaRPr lang="ru-RU" sz="2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24592" y="988542"/>
            <a:ext cx="5373475" cy="4351338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Вопросы: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Откуда у преступников сведения о гражданах?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 smtClean="0"/>
              <a:t>кто «сливает базы»?).</a:t>
            </a:r>
          </a:p>
          <a:p>
            <a:pPr marL="342900" indent="-342900" algn="just">
              <a:buAutoNum type="arabicPeriod"/>
            </a:pPr>
            <a:endParaRPr lang="ru-RU" sz="1600" dirty="0"/>
          </a:p>
          <a:p>
            <a:pPr marL="342900" indent="-342900" algn="just">
              <a:buAutoNum type="arabicPeriod"/>
            </a:pPr>
            <a:endParaRPr lang="ru-RU" sz="1600" dirty="0" smtClean="0"/>
          </a:p>
          <a:p>
            <a:pPr marL="342900" indent="-342900" algn="just">
              <a:buAutoNum type="arabicPeriod"/>
            </a:pPr>
            <a:endParaRPr lang="ru-RU" sz="1600" dirty="0" smtClean="0"/>
          </a:p>
          <a:p>
            <a:pPr marL="342900" indent="-342900" algn="just">
              <a:buAutoNum type="arabicPeriod"/>
            </a:pPr>
            <a:r>
              <a:rPr lang="ru-RU" sz="1600" dirty="0" smtClean="0"/>
              <a:t>Почему </a:t>
            </a:r>
            <a:r>
              <a:rPr lang="ru-RU" sz="1600" dirty="0" smtClean="0"/>
              <a:t>банки выдают такие крупные деньги пожилым людям, хотя обычный человек «не может получить кредит?»</a:t>
            </a:r>
            <a:endParaRPr lang="ru-RU" sz="16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926667" y="988542"/>
            <a:ext cx="5913031" cy="4351338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Комментарии: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На преступников работают хакеры, специализирующиеся на «</a:t>
            </a:r>
            <a:r>
              <a:rPr lang="ru-RU" sz="1600" dirty="0" err="1" smtClean="0"/>
              <a:t>взламывании</a:t>
            </a:r>
            <a:r>
              <a:rPr lang="ru-RU" sz="1600" dirty="0" smtClean="0"/>
              <a:t>» различных баз через интернет (сайты торговых площадок, магазинов, аэропортов, гостиниц, учреждений, аккаунтов социальных сетей и </a:t>
            </a:r>
            <a:r>
              <a:rPr lang="ru-RU" sz="1600" dirty="0" err="1" smtClean="0"/>
              <a:t>т.п</a:t>
            </a:r>
            <a:r>
              <a:rPr lang="ru-RU" sz="1600" dirty="0" smtClean="0"/>
              <a:t>), обработке и анализе разных баз для получения более подробной сведений о гражданах. </a:t>
            </a:r>
          </a:p>
          <a:p>
            <a:pPr marL="342900" indent="-342900" algn="just">
              <a:buAutoNum type="arabicPeriod"/>
            </a:pPr>
            <a:endParaRPr lang="ru-RU" sz="1600" dirty="0" smtClean="0"/>
          </a:p>
          <a:p>
            <a:pPr marL="342900" indent="-342900" algn="just">
              <a:spcBef>
                <a:spcPts val="0"/>
              </a:spcBef>
              <a:buAutoNum type="arabicPeriod"/>
            </a:pPr>
            <a:r>
              <a:rPr lang="ru-RU" sz="1600" dirty="0" smtClean="0"/>
              <a:t>Банки выдают кредиты гражданам на основании расчета их платежеспособности (за исключением </a:t>
            </a:r>
            <a:r>
              <a:rPr lang="ru-RU" sz="1600" dirty="0" err="1" smtClean="0"/>
              <a:t>микрофинансовых</a:t>
            </a:r>
            <a:r>
              <a:rPr lang="ru-RU" sz="1600" dirty="0" smtClean="0"/>
              <a:t> организаций, которые могут выдать любую сумму под залог имущества. недвижимости). Любой благополучный гражданин с постоянным источником дохода (</a:t>
            </a:r>
            <a:r>
              <a:rPr lang="ru-RU" sz="1600" dirty="0" err="1" smtClean="0"/>
              <a:t>гос.служащие</a:t>
            </a:r>
            <a:r>
              <a:rPr lang="ru-RU" sz="1600" dirty="0" smtClean="0"/>
              <a:t>, пенсионеры и т.п.) -  желаемый клиент для банка. Информация банками передается в бюро кредитных историй (БКИ). Но т.к. преступники побуждают жертву быстро посетить несколько разных банков и получать там максимальную сумму кредитов, информация в БКИ поступает с задержкой, что позволяет жертве получить и направить преступникам значительные суммы.</a:t>
            </a:r>
            <a:endParaRPr lang="ru-RU" sz="16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 использованием  материалов ПАО Сбербанк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3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592" y="444519"/>
            <a:ext cx="11515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/>
              <a:t/>
            </a:r>
            <a:br>
              <a:rPr lang="ru-RU" sz="2200" dirty="0"/>
            </a:br>
            <a:endParaRPr lang="ru-RU" sz="2200" b="1" dirty="0">
              <a:solidFill>
                <a:srgbClr val="00B05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24592" y="929288"/>
            <a:ext cx="5407341" cy="435133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Вопросы:</a:t>
            </a:r>
          </a:p>
          <a:p>
            <a:pPr marL="342900" indent="-342900">
              <a:buAutoNum type="arabicPeriod" startAt="3"/>
            </a:pPr>
            <a:r>
              <a:rPr lang="ru-RU" sz="1600" dirty="0" smtClean="0"/>
              <a:t>Обязаны ли банки возмещать ущерб клиентам, пострадавшим  от мошенничества?</a:t>
            </a:r>
          </a:p>
          <a:p>
            <a:pPr marL="342900" indent="-342900">
              <a:buAutoNum type="arabicPeriod" startAt="3"/>
            </a:pPr>
            <a:endParaRPr lang="ru-RU" sz="1600" dirty="0" smtClean="0"/>
          </a:p>
          <a:p>
            <a:pPr marL="342900" indent="-342900">
              <a:buAutoNum type="arabicPeriod"/>
            </a:pPr>
            <a:endParaRPr lang="ru-RU" sz="16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ru-RU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4</a:t>
            </a:r>
            <a:r>
              <a:rPr lang="ru-RU" sz="1600" dirty="0" smtClean="0"/>
              <a:t>.  Почему банки не останавливают мошеннические операции?</a:t>
            </a:r>
          </a:p>
          <a:p>
            <a:pPr marL="342900" indent="-342900">
              <a:buAutoNum type="arabicPeriod"/>
            </a:pP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325533" y="895418"/>
            <a:ext cx="6424111" cy="4351338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Комментарии:</a:t>
            </a:r>
          </a:p>
          <a:p>
            <a:pPr marL="0" indent="0" algn="just">
              <a:buNone/>
            </a:pPr>
            <a:r>
              <a:rPr lang="ru-RU" sz="1600" dirty="0" smtClean="0"/>
              <a:t>3. В соответствии с законодательством, банки обязаны возместить ущерб клиенту, если хищение денег произошло </a:t>
            </a:r>
            <a:r>
              <a:rPr lang="ru-RU" sz="1600" b="1" dirty="0" smtClean="0"/>
              <a:t>по вине банка</a:t>
            </a:r>
            <a:r>
              <a:rPr lang="ru-RU" sz="1600" dirty="0" smtClean="0"/>
              <a:t> без участия самого клиента (т.е. если клиент  сам не совершал каких-либо действий со своими финансами или не передавал какую-либо информацию и т.п.). По проектам новых законодательных инициатив банки обяжут возмещать ущерб, если банк перечислил деньги клиента на счета преступников, занесенные в специальные реестры ЦБ РФ.</a:t>
            </a:r>
          </a:p>
          <a:p>
            <a:pPr marL="342900" indent="-342900" algn="just">
              <a:buAutoNum type="arabicPeriod"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4.    Банки </a:t>
            </a:r>
            <a:r>
              <a:rPr lang="ru-RU" sz="1600" b="1" dirty="0" smtClean="0"/>
              <a:t>обязаны по Закону выполнить поручение клиента </a:t>
            </a:r>
            <a:r>
              <a:rPr lang="ru-RU" sz="1600" dirty="0" smtClean="0"/>
              <a:t>по совершению операций со своими денежными средствами. Особенность мошенничества с использованием методов социальной инженерии как раз и заключается в том, что </a:t>
            </a:r>
            <a:r>
              <a:rPr lang="ru-RU" sz="1600" b="1" dirty="0" smtClean="0"/>
              <a:t>преступники побуждают жертву самостоятельно  совершать все операции </a:t>
            </a:r>
            <a:r>
              <a:rPr lang="ru-RU" sz="1600" dirty="0" smtClean="0"/>
              <a:t>(снятие денег, перечисление, получение кредитов и т.п.).  При этом</a:t>
            </a:r>
            <a:r>
              <a:rPr lang="ru-RU" sz="1600" dirty="0"/>
              <a:t>,</a:t>
            </a:r>
            <a:r>
              <a:rPr lang="ru-RU" sz="1600" dirty="0" smtClean="0"/>
              <a:t> под воздействием мошенников  </a:t>
            </a:r>
            <a:r>
              <a:rPr lang="ru-RU" sz="1600" b="1" dirty="0" smtClean="0"/>
              <a:t>сами клиенты обманывают работников банков </a:t>
            </a:r>
            <a:r>
              <a:rPr lang="ru-RU" sz="1600" dirty="0" smtClean="0"/>
              <a:t>о целях получения денежных средств, что не позволяет банкам при совершении первых операций выявить нахождение клиента под воздействием мошенников. Даже при инициативной блокировке банками операций клиентов по подозрению в совершении операции под воздействием мошенников,  немало граждан  </a:t>
            </a:r>
            <a:r>
              <a:rPr lang="ru-RU" sz="1600" b="1" dirty="0" smtClean="0"/>
              <a:t>настаивают </a:t>
            </a:r>
            <a:r>
              <a:rPr lang="ru-RU" sz="1600" dirty="0" smtClean="0"/>
              <a:t>на выдаче денег, которые потом переводят мошенникам.</a:t>
            </a:r>
            <a:endParaRPr lang="ru-RU" sz="16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 использованием  материалов ПАО Сбербанк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51933" y="152964"/>
            <a:ext cx="10515600" cy="676275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ВОЗМОЖНЫЕ ВОПРОСЫ ПО ТЕМЕ:</a:t>
            </a:r>
            <a:endParaRPr lang="ru-RU" sz="2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0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88881" y="1917846"/>
          <a:ext cx="11088415" cy="3589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683">
                  <a:extLst>
                    <a:ext uri="{9D8B030D-6E8A-4147-A177-3AD203B41FA5}">
                      <a16:colId xmlns="" xmlns:a16="http://schemas.microsoft.com/office/drawing/2014/main" val="3617014828"/>
                    </a:ext>
                  </a:extLst>
                </a:gridCol>
                <a:gridCol w="2217683">
                  <a:extLst>
                    <a:ext uri="{9D8B030D-6E8A-4147-A177-3AD203B41FA5}">
                      <a16:colId xmlns="" xmlns:a16="http://schemas.microsoft.com/office/drawing/2014/main" val="2410084078"/>
                    </a:ext>
                  </a:extLst>
                </a:gridCol>
                <a:gridCol w="2217683">
                  <a:extLst>
                    <a:ext uri="{9D8B030D-6E8A-4147-A177-3AD203B41FA5}">
                      <a16:colId xmlns="" xmlns:a16="http://schemas.microsoft.com/office/drawing/2014/main" val="1496324920"/>
                    </a:ext>
                  </a:extLst>
                </a:gridCol>
                <a:gridCol w="2217683">
                  <a:extLst>
                    <a:ext uri="{9D8B030D-6E8A-4147-A177-3AD203B41FA5}">
                      <a16:colId xmlns="" xmlns:a16="http://schemas.microsoft.com/office/drawing/2014/main" val="3799267224"/>
                    </a:ext>
                  </a:extLst>
                </a:gridCol>
                <a:gridCol w="2217683">
                  <a:extLst>
                    <a:ext uri="{9D8B030D-6E8A-4147-A177-3AD203B41FA5}">
                      <a16:colId xmlns="" xmlns:a16="http://schemas.microsoft.com/office/drawing/2014/main" val="1227737341"/>
                    </a:ext>
                  </a:extLst>
                </a:gridCol>
              </a:tblGrid>
              <a:tr h="717915"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Доля (%)</a:t>
                      </a:r>
                    </a:p>
                    <a:p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Доля (%)</a:t>
                      </a:r>
                    </a:p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Доля (%)</a:t>
                      </a:r>
                    </a:p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Ущерб в 2021* (руб.)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866109"/>
                  </a:ext>
                </a:extLst>
              </a:tr>
              <a:tr h="717915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инженерия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Около 90</a:t>
                      </a:r>
                      <a:r>
                        <a:rPr lang="ru-RU" baseline="0" dirty="0" smtClean="0"/>
                        <a:t> млрд.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83794967"/>
                  </a:ext>
                </a:extLst>
              </a:tr>
              <a:tr h="71791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Фишинг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5294227"/>
                  </a:ext>
                </a:extLst>
              </a:tr>
              <a:tr h="717915">
                <a:tc>
                  <a:txBody>
                    <a:bodyPr/>
                    <a:lstStyle/>
                    <a:p>
                      <a:r>
                        <a:rPr lang="ru-RU" dirty="0" smtClean="0"/>
                        <a:t>вирусы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3141164"/>
                  </a:ext>
                </a:extLst>
              </a:tr>
              <a:tr h="71791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скимминг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0592640"/>
                  </a:ext>
                </a:extLst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3" y="325821"/>
            <a:ext cx="11048502" cy="122269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Доля </a:t>
            </a:r>
            <a:r>
              <a:rPr lang="ru-RU" sz="3600" b="1" dirty="0"/>
              <a:t>преступлений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 </a:t>
            </a:r>
            <a:r>
              <a:rPr lang="ru-RU" sz="3600" b="1" dirty="0"/>
              <a:t>использованием методов социальной инженерии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за </a:t>
            </a:r>
            <a:r>
              <a:rPr lang="ru-RU" sz="3600" b="1" dirty="0"/>
              <a:t>10 лет </a:t>
            </a:r>
            <a:r>
              <a:rPr lang="ru-RU" sz="3600" b="1" dirty="0" smtClean="0"/>
              <a:t>выросла </a:t>
            </a:r>
            <a:r>
              <a:rPr lang="ru-RU" sz="3600" b="1" dirty="0"/>
              <a:t>на 827,3%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6029" y="5507421"/>
            <a:ext cx="11418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*размер ущерба указан  по оценкам российской секции Международной полицейской ассоциации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3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31" y="215900"/>
            <a:ext cx="11968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Негативная динамика по преступлениям </a:t>
            </a:r>
            <a:br>
              <a:rPr lang="ru-RU" sz="3200" b="1" dirty="0" smtClean="0"/>
            </a:br>
            <a:r>
              <a:rPr lang="ru-RU" sz="3200" b="1" dirty="0" smtClean="0"/>
              <a:t>на территории Чувашской Республики</a:t>
            </a:r>
          </a:p>
          <a:p>
            <a:pPr algn="ctr"/>
            <a:r>
              <a:rPr lang="ru-RU" sz="3200" b="1" dirty="0" smtClean="0"/>
              <a:t>за 2020-2022 гг.  и 6 мес. 2023 г.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520834"/>
              </p:ext>
            </p:extLst>
          </p:nvPr>
        </p:nvGraphicFramePr>
        <p:xfrm>
          <a:off x="539828" y="2083652"/>
          <a:ext cx="11237204" cy="2907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1884">
                  <a:extLst>
                    <a:ext uri="{9D8B030D-6E8A-4147-A177-3AD203B41FA5}">
                      <a16:colId xmlns="" xmlns:a16="http://schemas.microsoft.com/office/drawing/2014/main" val="4207086632"/>
                    </a:ext>
                  </a:extLst>
                </a:gridCol>
                <a:gridCol w="1569128">
                  <a:extLst>
                    <a:ext uri="{9D8B030D-6E8A-4147-A177-3AD203B41FA5}">
                      <a16:colId xmlns="" xmlns:a16="http://schemas.microsoft.com/office/drawing/2014/main" val="1997974684"/>
                    </a:ext>
                  </a:extLst>
                </a:gridCol>
                <a:gridCol w="1397511">
                  <a:extLst>
                    <a:ext uri="{9D8B030D-6E8A-4147-A177-3AD203B41FA5}">
                      <a16:colId xmlns="" xmlns:a16="http://schemas.microsoft.com/office/drawing/2014/main" val="1611339166"/>
                    </a:ext>
                  </a:extLst>
                </a:gridCol>
                <a:gridCol w="2214121">
                  <a:extLst>
                    <a:ext uri="{9D8B030D-6E8A-4147-A177-3AD203B41FA5}">
                      <a16:colId xmlns="" xmlns:a16="http://schemas.microsoft.com/office/drawing/2014/main" val="3351236301"/>
                    </a:ext>
                  </a:extLst>
                </a:gridCol>
                <a:gridCol w="2324560">
                  <a:extLst>
                    <a:ext uri="{9D8B030D-6E8A-4147-A177-3AD203B41FA5}">
                      <a16:colId xmlns="" xmlns:a16="http://schemas.microsoft.com/office/drawing/2014/main" val="836659793"/>
                    </a:ext>
                  </a:extLst>
                </a:gridCol>
              </a:tblGrid>
              <a:tr h="558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Вид мошенничества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2020 г.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2021 г.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мес.  2023 г.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76697852"/>
                  </a:ext>
                </a:extLst>
              </a:tr>
              <a:tr h="558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</a:rPr>
                        <a:t>Кибермошенничество</a:t>
                      </a:r>
                      <a:r>
                        <a:rPr lang="ru-RU" sz="240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(кол-во фактов 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3877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3960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3526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2 141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52290149"/>
                  </a:ext>
                </a:extLst>
              </a:tr>
              <a:tr h="558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причинённый </a:t>
                      </a:r>
                      <a:r>
                        <a:rPr lang="ru-RU" sz="2400" dirty="0" smtClean="0">
                          <a:effectLst/>
                        </a:rPr>
                        <a:t>ущерб (млн. руб.)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286</a:t>
                      </a:r>
                      <a:r>
                        <a:rPr lang="ru-RU" sz="2400" baseline="0" dirty="0" smtClean="0">
                          <a:effectLst/>
                        </a:rPr>
                        <a:t>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470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497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407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78618480"/>
                  </a:ext>
                </a:extLst>
              </a:tr>
              <a:tr h="558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учетом «перерыва» из-за начала СВО</a:t>
                      </a:r>
                      <a:endParaRPr lang="ru-RU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 какие значения могут быть с учетом такой динамики?</a:t>
                      </a:r>
                      <a:endParaRPr lang="ru-RU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61662725"/>
                  </a:ext>
                </a:extLst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6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140" y="217250"/>
            <a:ext cx="10795660" cy="50177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a typeface="Calibri" panose="020F0502020204030204" pitchFamily="34" charset="0"/>
              </a:rPr>
              <a:t/>
            </a:r>
            <a:br>
              <a:rPr lang="ru-RU" sz="2400" b="1" dirty="0" smtClean="0">
                <a:ea typeface="Calibri" panose="020F0502020204030204" pitchFamily="34" charset="0"/>
              </a:rPr>
            </a:br>
            <a:r>
              <a:rPr lang="ru-RU" sz="2400" b="1" dirty="0" smtClean="0">
                <a:latin typeface="+mn-lt"/>
                <a:ea typeface="+mn-ea"/>
                <a:cs typeface="+mn-cs"/>
              </a:rPr>
              <a:t>ПОЧЕМУ ЭТО СЛУЧИЛОСЬ?</a:t>
            </a:r>
            <a:r>
              <a:rPr lang="ru-RU" sz="2400" b="1" dirty="0">
                <a:latin typeface="+mn-lt"/>
                <a:ea typeface="+mn-ea"/>
                <a:cs typeface="+mn-cs"/>
              </a:rPr>
              <a:t/>
            </a:r>
            <a:br>
              <a:rPr lang="ru-RU" sz="2400" b="1" dirty="0">
                <a:latin typeface="+mn-lt"/>
                <a:ea typeface="+mn-ea"/>
                <a:cs typeface="+mn-cs"/>
              </a:rPr>
            </a:br>
            <a:endParaRPr lang="ru-RU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013" y="788371"/>
            <a:ext cx="11699914" cy="5868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200"/>
              </a:spcAft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самоустранение 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</a:rPr>
              <a:t>от реалий 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современной жизни, </a:t>
            </a:r>
            <a:r>
              <a:rPr lang="ru-RU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самонадеянность, </a:t>
            </a:r>
            <a:r>
              <a:rPr lang="ru-RU" dirty="0" smtClean="0">
                <a:ea typeface="Calibri" panose="020F0502020204030204" pitchFamily="34" charset="0"/>
              </a:rPr>
              <a:t>отсутствие актуальных знаний о современной криминальной ситуации в стране и мире</a:t>
            </a:r>
            <a:r>
              <a:rPr lang="ru-RU" b="1" dirty="0" smtClean="0">
                <a:ea typeface="Calibri" panose="020F0502020204030204" pitchFamily="34" charset="0"/>
              </a:rPr>
              <a:t> (</a:t>
            </a:r>
            <a:r>
              <a:rPr lang="ru-RU" b="1" i="1" dirty="0" smtClean="0">
                <a:ea typeface="Calibri" panose="020F0502020204030204" pitchFamily="34" charset="0"/>
              </a:rPr>
              <a:t>новости не смотрю и не читаю</a:t>
            </a:r>
            <a:r>
              <a:rPr lang="ru-RU" i="1" dirty="0" smtClean="0">
                <a:ea typeface="Calibri" panose="020F0502020204030204" pitchFamily="34" charset="0"/>
              </a:rPr>
              <a:t>, т.к. там только одна чернуха </a:t>
            </a:r>
            <a:br>
              <a:rPr lang="ru-RU" i="1" dirty="0" smtClean="0">
                <a:ea typeface="Calibri" panose="020F0502020204030204" pitchFamily="34" charset="0"/>
              </a:rPr>
            </a:br>
            <a:r>
              <a:rPr lang="ru-RU" i="1" dirty="0" smtClean="0">
                <a:ea typeface="Calibri" panose="020F0502020204030204" pitchFamily="34" charset="0"/>
              </a:rPr>
              <a:t>и вранье, мне это не интересно и не надо, </a:t>
            </a:r>
            <a:r>
              <a:rPr lang="ru-RU" b="1" i="1" dirty="0" smtClean="0">
                <a:ea typeface="Calibri" panose="020F0502020204030204" pitchFamily="34" charset="0"/>
              </a:rPr>
              <a:t>я сам все знаю, у меня все равно денег нет, поэтому мне это </a:t>
            </a:r>
            <a:br>
              <a:rPr lang="ru-RU" b="1" i="1" dirty="0" smtClean="0">
                <a:ea typeface="Calibri" panose="020F0502020204030204" pitchFamily="34" charset="0"/>
              </a:rPr>
            </a:br>
            <a:r>
              <a:rPr lang="ru-RU" b="1" i="1" dirty="0" smtClean="0">
                <a:ea typeface="Calibri" panose="020F0502020204030204" pitchFamily="34" charset="0"/>
              </a:rPr>
              <a:t>не грозит</a:t>
            </a:r>
            <a:r>
              <a:rPr lang="ru-RU" i="1" dirty="0" smtClean="0">
                <a:ea typeface="Calibri" panose="020F0502020204030204" pitchFamily="34" charset="0"/>
              </a:rPr>
              <a:t>);</a:t>
            </a:r>
            <a:endParaRPr lang="ru-RU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200"/>
              </a:spcAft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отсутствие знаний 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</a:rPr>
              <a:t>о </a:t>
            </a:r>
            <a:r>
              <a:rPr lang="ru-RU" dirty="0" smtClean="0">
                <a:solidFill>
                  <a:srgbClr val="FF0000"/>
                </a:solidFill>
                <a:ea typeface="Calibri" panose="020F0502020204030204" pitchFamily="34" charset="0"/>
              </a:rPr>
              <a:t>методах </a:t>
            </a:r>
            <a:r>
              <a:rPr lang="ru-RU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социальной инженерии</a:t>
            </a:r>
            <a:r>
              <a:rPr lang="ru-RU" dirty="0" smtClean="0">
                <a:solidFill>
                  <a:srgbClr val="FF0000"/>
                </a:solidFill>
                <a:ea typeface="Calibri" panose="020F0502020204030204" pitchFamily="34" charset="0"/>
              </a:rPr>
              <a:t>, о технологиях 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</a:rPr>
              <a:t>подмены номеров 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(например, 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</a:rPr>
              <a:t>IP-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</a:rPr>
              <a:t>телефония 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и т.п</a:t>
            </a:r>
            <a:r>
              <a:rPr lang="ru-RU" dirty="0" smtClean="0">
                <a:solidFill>
                  <a:srgbClr val="FF0000"/>
                </a:solidFill>
                <a:ea typeface="Calibri" panose="020F0502020204030204" pitchFamily="34" charset="0"/>
              </a:rPr>
              <a:t>.), технологиях </a:t>
            </a:r>
            <a:r>
              <a:rPr lang="ru-RU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подмены изображения и голоса (</a:t>
            </a:r>
            <a:r>
              <a:rPr lang="en-US" b="1" dirty="0" err="1" smtClean="0">
                <a:solidFill>
                  <a:srgbClr val="FF0000"/>
                </a:solidFill>
                <a:ea typeface="Calibri" panose="020F0502020204030204" pitchFamily="34" charset="0"/>
              </a:rPr>
              <a:t>DeepFake</a:t>
            </a:r>
            <a:r>
              <a:rPr lang="en-US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)</a:t>
            </a:r>
            <a:r>
              <a:rPr lang="ru-RU" dirty="0" smtClean="0">
                <a:solidFill>
                  <a:srgbClr val="FF0000"/>
                </a:solidFill>
                <a:ea typeface="Calibri" panose="020F0502020204030204" pitchFamily="34" charset="0"/>
              </a:rPr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200"/>
              </a:spcAft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доверие 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</a:rPr>
              <a:t>к </a:t>
            </a:r>
            <a:r>
              <a:rPr lang="ru-RU" i="1" dirty="0" smtClean="0">
                <a:solidFill>
                  <a:srgbClr val="FF0000"/>
                </a:solidFill>
                <a:ea typeface="Calibri" panose="020F0502020204030204" pitchFamily="34" charset="0"/>
              </a:rPr>
              <a:t>значимому </a:t>
            </a:r>
            <a:r>
              <a:rPr lang="ru-RU" b="1" i="1" dirty="0">
                <a:solidFill>
                  <a:srgbClr val="FF0000"/>
                </a:solidFill>
                <a:ea typeface="Calibri" panose="020F0502020204030204" pitchFamily="34" charset="0"/>
              </a:rPr>
              <a:t>«</a:t>
            </a:r>
            <a:r>
              <a:rPr lang="ru-RU" b="1" i="1" dirty="0" smtClean="0">
                <a:solidFill>
                  <a:srgbClr val="FF0000"/>
                </a:solidFill>
                <a:ea typeface="Calibri" panose="020F0502020204030204" pitchFamily="34" charset="0"/>
              </a:rPr>
              <a:t>титулу», </a:t>
            </a:r>
            <a:r>
              <a:rPr lang="ru-RU" i="1" dirty="0" smtClean="0">
                <a:solidFill>
                  <a:srgbClr val="FF0000"/>
                </a:solidFill>
                <a:ea typeface="Calibri" panose="020F0502020204030204" pitchFamily="34" charset="0"/>
              </a:rPr>
              <a:t>присланным </a:t>
            </a:r>
            <a:r>
              <a:rPr lang="ru-RU" b="1" i="1" dirty="0" smtClean="0">
                <a:solidFill>
                  <a:srgbClr val="FF0000"/>
                </a:solidFill>
                <a:ea typeface="Calibri" panose="020F0502020204030204" pitchFamily="34" charset="0"/>
              </a:rPr>
              <a:t>фотографиям и документам </a:t>
            </a:r>
            <a:r>
              <a:rPr lang="ru-RU" i="1" dirty="0" smtClean="0">
                <a:ea typeface="Calibri" panose="020F0502020204030204" pitchFamily="34" charset="0"/>
              </a:rPr>
              <a:t>(</a:t>
            </a:r>
            <a:r>
              <a:rPr lang="ru-RU" b="1" i="1" dirty="0" smtClean="0">
                <a:ea typeface="Calibri" panose="020F0502020204030204" pitchFamily="34" charset="0"/>
              </a:rPr>
              <a:t>строгий </a:t>
            </a:r>
            <a:r>
              <a:rPr lang="ru-RU" b="1" i="1" dirty="0">
                <a:ea typeface="Calibri" panose="020F0502020204030204" pitchFamily="34" charset="0"/>
              </a:rPr>
              <a:t>голос, </a:t>
            </a:r>
            <a:r>
              <a:rPr lang="ru-RU" i="1" dirty="0">
                <a:ea typeface="Calibri" panose="020F0502020204030204" pitchFamily="34" charset="0"/>
              </a:rPr>
              <a:t>убедительные </a:t>
            </a:r>
            <a:r>
              <a:rPr lang="ru-RU" i="1" dirty="0" smtClean="0">
                <a:ea typeface="Calibri" panose="020F0502020204030204" pitchFamily="34" charset="0"/>
              </a:rPr>
              <a:t>фразы</a:t>
            </a:r>
            <a:r>
              <a:rPr lang="ru-RU" i="1" dirty="0">
                <a:ea typeface="Calibri" panose="020F0502020204030204" pitchFamily="34" charset="0"/>
              </a:rPr>
              <a:t>, </a:t>
            </a:r>
            <a:r>
              <a:rPr lang="ru-RU" b="1" i="1" dirty="0">
                <a:ea typeface="Calibri" panose="020F0502020204030204" pitchFamily="34" charset="0"/>
              </a:rPr>
              <a:t>номер телефона </a:t>
            </a:r>
            <a:r>
              <a:rPr lang="ru-RU" b="1" i="1" dirty="0" err="1">
                <a:ea typeface="Calibri" panose="020F0502020204030204" pitchFamily="34" charset="0"/>
              </a:rPr>
              <a:t>гос.органа</a:t>
            </a:r>
            <a:r>
              <a:rPr lang="ru-RU" b="1" i="1" dirty="0">
                <a:ea typeface="Calibri" panose="020F0502020204030204" pitchFamily="34" charset="0"/>
              </a:rPr>
              <a:t>, </a:t>
            </a:r>
            <a:r>
              <a:rPr lang="ru-RU" i="1" dirty="0">
                <a:ea typeface="Calibri" panose="020F0502020204030204" pitchFamily="34" charset="0"/>
              </a:rPr>
              <a:t>который указан в интернете, </a:t>
            </a:r>
            <a:r>
              <a:rPr lang="ru-RU" b="1" i="1" dirty="0" smtClean="0">
                <a:ea typeface="Calibri" panose="020F0502020204030204" pitchFamily="34" charset="0"/>
              </a:rPr>
              <a:t>«солидные документы», </a:t>
            </a:r>
            <a:r>
              <a:rPr lang="ru-RU" i="1" dirty="0" smtClean="0">
                <a:ea typeface="Calibri" panose="020F0502020204030204" pitchFamily="34" charset="0"/>
              </a:rPr>
              <a:t>внешне </a:t>
            </a:r>
            <a:r>
              <a:rPr lang="ru-RU" i="1" dirty="0">
                <a:ea typeface="Calibri" panose="020F0502020204030204" pitchFamily="34" charset="0"/>
              </a:rPr>
              <a:t>легкое  </a:t>
            </a:r>
            <a:r>
              <a:rPr lang="ru-RU" i="1" dirty="0" smtClean="0">
                <a:ea typeface="Calibri" panose="020F0502020204030204" pitchFamily="34" charset="0"/>
              </a:rPr>
              <a:t/>
            </a:r>
            <a:br>
              <a:rPr lang="ru-RU" i="1" dirty="0" smtClean="0">
                <a:ea typeface="Calibri" panose="020F0502020204030204" pitchFamily="34" charset="0"/>
              </a:rPr>
            </a:br>
            <a:r>
              <a:rPr lang="ru-RU" i="1" dirty="0" smtClean="0">
                <a:ea typeface="Calibri" panose="020F0502020204030204" pitchFamily="34" charset="0"/>
              </a:rPr>
              <a:t>и </a:t>
            </a:r>
            <a:r>
              <a:rPr lang="ru-RU" i="1" dirty="0">
                <a:ea typeface="Calibri" panose="020F0502020204030204" pitchFamily="34" charset="0"/>
              </a:rPr>
              <a:t>«приемлемое» решение возникшей ситуации, </a:t>
            </a:r>
            <a:r>
              <a:rPr lang="ru-RU" b="1" i="1" dirty="0">
                <a:ea typeface="Calibri" panose="020F0502020204030204" pitchFamily="34" charset="0"/>
              </a:rPr>
              <a:t>«угроза наказания» </a:t>
            </a:r>
            <a:r>
              <a:rPr lang="ru-RU" i="1" dirty="0">
                <a:ea typeface="Calibri" panose="020F0502020204030204" pitchFamily="34" charset="0"/>
              </a:rPr>
              <a:t>за раскрытие информации посторонним или отказ от выполнения требований  и т.п</a:t>
            </a:r>
            <a:r>
              <a:rPr lang="ru-RU" i="1" dirty="0" smtClean="0">
                <a:ea typeface="Calibri" panose="020F0502020204030204" pitchFamily="34" charset="0"/>
              </a:rPr>
              <a:t>.);</a:t>
            </a:r>
          </a:p>
          <a:p>
            <a:pPr marL="285750" indent="-285750" algn="just">
              <a:spcBef>
                <a:spcPts val="600"/>
              </a:spcBef>
              <a:spcAft>
                <a:spcPts val="200"/>
              </a:spcAft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состояние 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</a:rPr>
              <a:t>сильного душевного волнения </a:t>
            </a:r>
            <a:r>
              <a:rPr lang="ru-RU" b="1" dirty="0">
                <a:ea typeface="Calibri" panose="020F0502020204030204" pitchFamily="34" charset="0"/>
              </a:rPr>
              <a:t>от полученной информации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i="1" dirty="0">
                <a:ea typeface="Calibri" panose="020F0502020204030204" pitchFamily="34" charset="0"/>
              </a:rPr>
              <a:t>(страх потерять деньги, эйфория </a:t>
            </a:r>
            <a:r>
              <a:rPr lang="ru-RU" i="1" dirty="0" smtClean="0">
                <a:ea typeface="Calibri" panose="020F0502020204030204" pitchFamily="34" charset="0"/>
              </a:rPr>
              <a:t/>
            </a:r>
            <a:br>
              <a:rPr lang="ru-RU" i="1" dirty="0" smtClean="0">
                <a:ea typeface="Calibri" panose="020F0502020204030204" pitchFamily="34" charset="0"/>
              </a:rPr>
            </a:br>
            <a:r>
              <a:rPr lang="ru-RU" i="1" dirty="0" smtClean="0">
                <a:ea typeface="Calibri" panose="020F0502020204030204" pitchFamily="34" charset="0"/>
              </a:rPr>
              <a:t>от </a:t>
            </a:r>
            <a:r>
              <a:rPr lang="ru-RU" i="1" dirty="0">
                <a:ea typeface="Calibri" panose="020F0502020204030204" pitchFamily="34" charset="0"/>
              </a:rPr>
              <a:t>возможности заработать быстро и много, опасение за своих близких или за здоровье и т.п</a:t>
            </a:r>
            <a:r>
              <a:rPr lang="ru-RU" i="1" dirty="0" smtClean="0">
                <a:ea typeface="Calibri" panose="020F0502020204030204" pitchFamily="34" charset="0"/>
              </a:rPr>
              <a:t>.);</a:t>
            </a:r>
          </a:p>
          <a:p>
            <a:pPr marL="285750" indent="-285750" algn="just">
              <a:spcBef>
                <a:spcPts val="600"/>
              </a:spcBef>
              <a:spcAft>
                <a:spcPts val="200"/>
              </a:spcAft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незнание технологии 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</a:rPr>
              <a:t>работы </a:t>
            </a:r>
            <a:r>
              <a:rPr lang="ru-RU" dirty="0" smtClean="0">
                <a:solidFill>
                  <a:srgbClr val="FF0000"/>
                </a:solidFill>
                <a:ea typeface="Calibri" panose="020F0502020204030204" pitchFamily="34" charset="0"/>
              </a:rPr>
              <a:t>банков, правоохранительных или иных гос. структур</a:t>
            </a:r>
            <a:r>
              <a:rPr lang="ru-RU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: </a:t>
            </a:r>
            <a:r>
              <a:rPr lang="ru-RU" dirty="0" smtClean="0">
                <a:ea typeface="Calibri" panose="020F0502020204030204" pitchFamily="34" charset="0"/>
              </a:rPr>
              <a:t> </a:t>
            </a:r>
            <a:r>
              <a:rPr lang="ru-RU" b="1" dirty="0" smtClean="0">
                <a:ea typeface="Calibri" panose="020F0502020204030204" pitchFamily="34" charset="0"/>
              </a:rPr>
              <a:t>предоставление </a:t>
            </a:r>
            <a:r>
              <a:rPr lang="ru-RU" b="1" dirty="0">
                <a:ea typeface="Calibri" panose="020F0502020204030204" pitchFamily="34" charset="0"/>
              </a:rPr>
              <a:t>критичной информации, осуществление </a:t>
            </a:r>
            <a:r>
              <a:rPr lang="ru-RU" b="1" dirty="0" smtClean="0">
                <a:ea typeface="Calibri" panose="020F0502020204030204" pitchFamily="34" charset="0"/>
              </a:rPr>
              <a:t>иных действий </a:t>
            </a:r>
            <a:r>
              <a:rPr lang="ru-RU" i="1" dirty="0" smtClean="0">
                <a:ea typeface="Calibri" panose="020F0502020204030204" pitchFamily="34" charset="0"/>
              </a:rPr>
              <a:t>(совершение операций со </a:t>
            </a:r>
            <a:r>
              <a:rPr lang="ru-RU" i="1" dirty="0">
                <a:ea typeface="Calibri" panose="020F0502020204030204" pitchFamily="34" charset="0"/>
              </a:rPr>
              <a:t>своими счетами, оформление кредитов, </a:t>
            </a:r>
            <a:r>
              <a:rPr lang="ru-RU" i="1" dirty="0" smtClean="0">
                <a:ea typeface="Calibri" panose="020F0502020204030204" pitchFamily="34" charset="0"/>
              </a:rPr>
              <a:t>передача или пересылка денег, установка </a:t>
            </a:r>
            <a:r>
              <a:rPr lang="ru-RU" i="1" dirty="0">
                <a:ea typeface="Calibri" panose="020F0502020204030204" pitchFamily="34" charset="0"/>
              </a:rPr>
              <a:t>каких-либо приложений на телефон (планшет, </a:t>
            </a:r>
            <a:r>
              <a:rPr lang="ru-RU" i="1" dirty="0" smtClean="0">
                <a:ea typeface="Calibri" panose="020F0502020204030204" pitchFamily="34" charset="0"/>
              </a:rPr>
              <a:t>компьютер) и т.п.) </a:t>
            </a:r>
            <a:r>
              <a:rPr lang="ru-RU" dirty="0" smtClean="0">
                <a:ea typeface="Calibri" panose="020F0502020204030204" pitchFamily="34" charset="0"/>
              </a:rPr>
              <a:t>по </a:t>
            </a:r>
            <a:r>
              <a:rPr lang="ru-RU" dirty="0">
                <a:ea typeface="Calibri" panose="020F0502020204030204" pitchFamily="34" charset="0"/>
              </a:rPr>
              <a:t>указанию </a:t>
            </a:r>
            <a:r>
              <a:rPr lang="ru-RU" dirty="0" smtClean="0">
                <a:ea typeface="Calibri" panose="020F0502020204030204" pitchFamily="34" charset="0"/>
              </a:rPr>
              <a:t>звонящего;</a:t>
            </a:r>
          </a:p>
          <a:p>
            <a:pPr marL="285750" indent="-285750" algn="just">
              <a:spcBef>
                <a:spcPts val="600"/>
              </a:spcBef>
              <a:spcAft>
                <a:spcPts val="200"/>
              </a:spcAft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Недостаточные навыки 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</a:rPr>
              <a:t>критического </a:t>
            </a:r>
            <a:r>
              <a:rPr lang="ru-RU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мышления</a:t>
            </a:r>
            <a:r>
              <a:rPr lang="ru-RU" dirty="0" smtClean="0">
                <a:solidFill>
                  <a:srgbClr val="FF0000"/>
                </a:solidFill>
                <a:ea typeface="Calibri" panose="020F0502020204030204" pitchFamily="34" charset="0"/>
              </a:rPr>
              <a:t>:</a:t>
            </a:r>
            <a:r>
              <a:rPr lang="ru-RU" b="1" i="1" dirty="0" smtClean="0">
                <a:ea typeface="Calibri" panose="020F0502020204030204" pitchFamily="34" charset="0"/>
              </a:rPr>
              <a:t> </a:t>
            </a:r>
            <a:r>
              <a:rPr lang="ru-RU" b="1" dirty="0" smtClean="0">
                <a:ea typeface="Calibri" panose="020F0502020204030204" pitchFamily="34" charset="0"/>
              </a:rPr>
              <a:t>не задумываемся, почему должны верить абоненту, можно ли перепроверить информацию? </a:t>
            </a:r>
            <a:r>
              <a:rPr lang="ru-RU" i="1" dirty="0" smtClean="0">
                <a:ea typeface="Calibri" panose="020F0502020204030204" pitchFamily="34" charset="0"/>
              </a:rPr>
              <a:t>(Почему </a:t>
            </a:r>
            <a:r>
              <a:rPr lang="ru-RU" i="1" dirty="0">
                <a:ea typeface="Calibri" panose="020F0502020204030204" pitchFamily="34" charset="0"/>
              </a:rPr>
              <a:t>нельзя посоветоваться даже с близкими людьми? Зачем переводить куда-то уже снятые наличные деньги? </a:t>
            </a:r>
            <a:r>
              <a:rPr lang="en-US" i="1" dirty="0" smtClean="0">
                <a:ea typeface="Calibri" panose="020F0502020204030204" pitchFamily="34" charset="0"/>
              </a:rPr>
              <a:t> </a:t>
            </a:r>
            <a:r>
              <a:rPr lang="ru-RU" i="1" dirty="0" smtClean="0">
                <a:ea typeface="Calibri" panose="020F0502020204030204" pitchFamily="34" charset="0"/>
              </a:rPr>
              <a:t>Кому передаются деньги? и </a:t>
            </a:r>
            <a:r>
              <a:rPr lang="ru-RU" i="1" dirty="0">
                <a:ea typeface="Calibri" panose="020F0502020204030204" pitchFamily="34" charset="0"/>
              </a:rPr>
              <a:t>т.п</a:t>
            </a:r>
            <a:r>
              <a:rPr lang="ru-RU" i="1" dirty="0" smtClean="0">
                <a:ea typeface="Calibri" panose="020F0502020204030204" pitchFamily="34" charset="0"/>
              </a:rPr>
              <a:t>.);</a:t>
            </a:r>
            <a:endParaRPr lang="ru-RU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4"/>
          <p:cNvSpPr txBox="1"/>
          <p:nvPr/>
        </p:nvSpPr>
        <p:spPr>
          <a:xfrm>
            <a:off x="320511" y="3765495"/>
            <a:ext cx="2883683" cy="2315688"/>
          </a:xfrm>
          <a:prstGeom prst="rect">
            <a:avLst/>
          </a:prstGeom>
          <a:solidFill>
            <a:srgbClr val="FFC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17780" rIns="2667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Вступают в непосредственный контакт</a:t>
            </a:r>
            <a:r>
              <a:rPr lang="ru-RU" sz="1600" kern="1200" dirty="0" smtClean="0">
                <a:solidFill>
                  <a:schemeClr val="tx1"/>
                </a:solidFill>
              </a:rPr>
              <a:t> </a:t>
            </a:r>
            <a:r>
              <a:rPr lang="ru-RU" sz="1600" b="1" kern="1200" dirty="0" smtClean="0">
                <a:solidFill>
                  <a:schemeClr val="tx1"/>
                </a:solidFill>
              </a:rPr>
              <a:t>с целью</a:t>
            </a:r>
            <a:r>
              <a:rPr lang="ru-RU" sz="1600" b="1" dirty="0" smtClean="0">
                <a:solidFill>
                  <a:schemeClr val="tx1"/>
                </a:solidFill>
              </a:rPr>
              <a:t>:</a:t>
            </a:r>
            <a:endParaRPr lang="ru-RU" sz="1600" b="1" kern="12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4"/>
          <p:cNvSpPr txBox="1"/>
          <p:nvPr/>
        </p:nvSpPr>
        <p:spPr>
          <a:xfrm>
            <a:off x="239472" y="1384742"/>
            <a:ext cx="2978741" cy="1739643"/>
          </a:xfrm>
          <a:prstGeom prst="rect">
            <a:avLst/>
          </a:prstGeom>
          <a:solidFill>
            <a:srgbClr val="FFC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17780" rIns="2667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Получают несанкционированный доступ </a:t>
            </a:r>
            <a:br>
              <a:rPr lang="ru-RU" sz="1600" b="1" kern="1200" dirty="0" smtClean="0">
                <a:solidFill>
                  <a:schemeClr val="tx1"/>
                </a:solidFill>
              </a:rPr>
            </a:br>
            <a:r>
              <a:rPr lang="ru-RU" sz="1600" b="1" kern="1200" dirty="0" smtClean="0">
                <a:solidFill>
                  <a:schemeClr val="tx1"/>
                </a:solidFill>
              </a:rPr>
              <a:t>к онлайн-банкингу путем:</a:t>
            </a:r>
            <a:endParaRPr lang="ru-RU" sz="1600" kern="1200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321065" y="5372777"/>
            <a:ext cx="858362" cy="43608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321065" y="4040536"/>
            <a:ext cx="858362" cy="43608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321065" y="2563061"/>
            <a:ext cx="858362" cy="43608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326095" y="1604138"/>
            <a:ext cx="858362" cy="43608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566584" y="1275930"/>
            <a:ext cx="7009474" cy="964876"/>
            <a:chOff x="4570899" y="114013"/>
            <a:chExt cx="3735436" cy="896297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570899" y="114013"/>
              <a:ext cx="3735436" cy="8962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6"/>
            <p:cNvSpPr txBox="1"/>
            <p:nvPr/>
          </p:nvSpPr>
          <p:spPr>
            <a:xfrm>
              <a:off x="4599806" y="140266"/>
              <a:ext cx="3682932" cy="843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вирусного заражения мобильных устройств (вирусные ссылки в </a:t>
              </a:r>
              <a:r>
                <a:rPr lang="en-US" sz="1600" dirty="0" smtClean="0"/>
                <a:t>SMS</a:t>
              </a:r>
              <a:r>
                <a:rPr lang="ru-RU" sz="1600" dirty="0"/>
                <a:t>,</a:t>
              </a:r>
              <a:r>
                <a:rPr lang="ru-RU" sz="1600" dirty="0" smtClean="0"/>
                <a:t> ММ</a:t>
              </a:r>
              <a:r>
                <a:rPr lang="en-US" sz="1600" dirty="0" smtClean="0"/>
                <a:t>S</a:t>
              </a:r>
              <a:r>
                <a:rPr lang="ru-RU" sz="1600" dirty="0" smtClean="0"/>
                <a:t>, установка приложений из непроверенных источников и т.п.)</a:t>
              </a:r>
              <a:endParaRPr lang="ru-RU" sz="1600" kern="1200" dirty="0"/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4634708" y="2438262"/>
            <a:ext cx="6953917" cy="852251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Скругленный прямоугольник 10"/>
          <p:cNvSpPr txBox="1"/>
          <p:nvPr/>
        </p:nvSpPr>
        <p:spPr>
          <a:xfrm>
            <a:off x="4634708" y="2609404"/>
            <a:ext cx="6784641" cy="10895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получения критичной информации по карте (</a:t>
            </a:r>
            <a:r>
              <a:rPr lang="ru-RU" sz="1600" kern="1200" dirty="0" err="1" smtClean="0"/>
              <a:t>фишинговые</a:t>
            </a:r>
            <a:r>
              <a:rPr lang="ru-RU" sz="1600" kern="1200" dirty="0" smtClean="0"/>
              <a:t> сайты/ взлом настоящих сайтов компаний).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4619109" y="5200650"/>
            <a:ext cx="6912668" cy="880533"/>
            <a:chOff x="679372" y="2192122"/>
            <a:chExt cx="2389163" cy="1379119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679372" y="2192122"/>
              <a:ext cx="2379247" cy="13791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6"/>
            <p:cNvSpPr txBox="1"/>
            <p:nvPr/>
          </p:nvSpPr>
          <p:spPr>
            <a:xfrm>
              <a:off x="679372" y="2232517"/>
              <a:ext cx="2389163" cy="1089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заставить жертву отправить деньги на счета преступников, оформить сделку по передаче своего имущества  самостоятельно</a:t>
              </a:r>
              <a:endParaRPr lang="ru-RU" sz="1600" kern="1200" dirty="0"/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4619109" y="3444446"/>
            <a:ext cx="6883979" cy="1626918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Скругленный прямоугольник 8"/>
          <p:cNvSpPr txBox="1"/>
          <p:nvPr/>
        </p:nvSpPr>
        <p:spPr>
          <a:xfrm>
            <a:off x="4634708" y="3540402"/>
            <a:ext cx="6714703" cy="13784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</a:pPr>
            <a:r>
              <a:rPr lang="ru-RU" sz="1600" kern="1200" dirty="0" smtClean="0"/>
              <a:t>получить важную информацию, дающую 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kern="1200" dirty="0" smtClean="0"/>
              <a:t>доступ к банковским </a:t>
            </a:r>
            <a:r>
              <a:rPr lang="ru-RU" sz="1600" dirty="0" smtClean="0"/>
              <a:t>счетам  или личному кабинету в интернет - порталах, позволяющих в </a:t>
            </a:r>
            <a:r>
              <a:rPr lang="ru-RU" sz="1600" dirty="0" err="1" smtClean="0"/>
              <a:t>т.ч</a:t>
            </a:r>
            <a:r>
              <a:rPr lang="ru-RU" sz="1600" dirty="0" smtClean="0"/>
              <a:t> совершать сделки от имени граждан </a:t>
            </a:r>
            <a:r>
              <a:rPr lang="ru-RU" sz="1600" dirty="0"/>
              <a:t>(</a:t>
            </a:r>
            <a:r>
              <a:rPr lang="ru-RU" sz="1600" dirty="0" err="1"/>
              <a:t>Госуслуги</a:t>
            </a:r>
            <a:r>
              <a:rPr lang="ru-RU" sz="1600" dirty="0"/>
              <a:t> и т.п.)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и похитить имущество жертвы</a:t>
            </a:r>
            <a:endParaRPr lang="ru-RU" sz="1600" kern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5014" y="351643"/>
            <a:ext cx="11257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КАК МОШЕННИКИ ПОЛУЧАЮТ ДОСТУП К СРЕДСТВАМ ЛЮДЕЙ?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05" y="115013"/>
            <a:ext cx="11676174" cy="884971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+mn-lt"/>
              </a:rPr>
              <a:t>НЕКОТОРЫЕ ВАРИАНТЫ СОЦИАЛЬНОЙ ИНЖЕНЕРИИ </a:t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>С ЦЕЛЬЮ ХИЩЕНИЯ  ДЕНЕЖНЫХ СРЕДСТВ, ЗАВЛАДЕНИЯ ИМУЩЕСТВОМ</a:t>
            </a:r>
            <a:endParaRPr lang="ru-RU" sz="2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270" y="1136253"/>
            <a:ext cx="11537345" cy="5303878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1800" b="1" u="sng" dirty="0" smtClean="0">
                <a:solidFill>
                  <a:srgbClr val="FF0000"/>
                </a:solidFill>
              </a:rPr>
              <a:t>SMS</a:t>
            </a:r>
            <a:r>
              <a:rPr lang="ru-RU" sz="1800" b="1" u="sng" dirty="0" smtClean="0">
                <a:solidFill>
                  <a:srgbClr val="FF0000"/>
                </a:solidFill>
              </a:rPr>
              <a:t>-мошенничество, </a:t>
            </a:r>
            <a:r>
              <a:rPr lang="ru-RU" sz="1800" b="1" u="sng" dirty="0" err="1" smtClean="0">
                <a:solidFill>
                  <a:srgbClr val="FF0000"/>
                </a:solidFill>
              </a:rPr>
              <a:t>фишинговые</a:t>
            </a:r>
            <a:r>
              <a:rPr lang="ru-RU" sz="1800" b="1" u="sng" dirty="0" smtClean="0">
                <a:solidFill>
                  <a:srgbClr val="FF0000"/>
                </a:solidFill>
              </a:rPr>
              <a:t> </a:t>
            </a:r>
            <a:r>
              <a:rPr lang="ru-RU" sz="1800" b="1" u="sng" dirty="0">
                <a:solidFill>
                  <a:srgbClr val="FF0000"/>
                </a:solidFill>
              </a:rPr>
              <a:t>письма </a:t>
            </a:r>
            <a:r>
              <a:rPr lang="ru-RU" sz="1800" dirty="0" smtClean="0">
                <a:solidFill>
                  <a:schemeClr val="tx1"/>
                </a:solidFill>
              </a:rPr>
              <a:t>– рассылка сообщений (писем) от имени солидной организации (</a:t>
            </a:r>
            <a:r>
              <a:rPr lang="ru-RU" sz="1800" dirty="0" err="1" smtClean="0">
                <a:solidFill>
                  <a:schemeClr val="tx1"/>
                </a:solidFill>
              </a:rPr>
              <a:t>соц.служба</a:t>
            </a:r>
            <a:r>
              <a:rPr lang="ru-RU" sz="1800" dirty="0" smtClean="0">
                <a:solidFill>
                  <a:schemeClr val="tx1"/>
                </a:solidFill>
              </a:rPr>
              <a:t>, банки, правоохранительные структуры, судебные приставы, инвестиционные компании, госучреждения, мобильные операторы  и т.п.) с вложенными гиперссылками, пройдя по которым жертва или загружает ПО (в </a:t>
            </a:r>
            <a:r>
              <a:rPr lang="ru-RU" sz="1800" dirty="0" err="1" smtClean="0">
                <a:solidFill>
                  <a:schemeClr val="tx1"/>
                </a:solidFill>
              </a:rPr>
              <a:t>т.ч</a:t>
            </a:r>
            <a:r>
              <a:rPr lang="ru-RU" sz="1800" dirty="0" smtClean="0">
                <a:solidFill>
                  <a:schemeClr val="tx1"/>
                </a:solidFill>
              </a:rPr>
              <a:t>. вирусное), позволяющее удаленно управлять своим гаджетом, или попадает на </a:t>
            </a:r>
            <a:r>
              <a:rPr lang="ru-RU" sz="1800" dirty="0" err="1" smtClean="0">
                <a:solidFill>
                  <a:schemeClr val="tx1"/>
                </a:solidFill>
              </a:rPr>
              <a:t>фишинговый</a:t>
            </a:r>
            <a:r>
              <a:rPr lang="ru-RU" sz="1800" dirty="0" smtClean="0">
                <a:solidFill>
                  <a:schemeClr val="tx1"/>
                </a:solidFill>
              </a:rPr>
              <a:t> сайт, где вводит критичные реквизиты, позволяющие совершать действия  с деньгами или имуществом.</a:t>
            </a:r>
          </a:p>
          <a:p>
            <a:pPr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800" b="1" u="sng" dirty="0" smtClean="0">
                <a:solidFill>
                  <a:srgbClr val="FF0000"/>
                </a:solidFill>
              </a:rPr>
              <a:t>Мошенничество </a:t>
            </a:r>
            <a:r>
              <a:rPr lang="ru-RU" sz="1800" b="1" u="sng" dirty="0">
                <a:solidFill>
                  <a:srgbClr val="FF0000"/>
                </a:solidFill>
              </a:rPr>
              <a:t>в социальных сетях </a:t>
            </a:r>
            <a:r>
              <a:rPr lang="ru-RU" sz="1800" b="1" dirty="0">
                <a:solidFill>
                  <a:schemeClr val="tx1"/>
                </a:solidFill>
              </a:rPr>
              <a:t>– </a:t>
            </a:r>
            <a:r>
              <a:rPr lang="ru-RU" sz="1800" dirty="0">
                <a:solidFill>
                  <a:schemeClr val="tx1"/>
                </a:solidFill>
              </a:rPr>
              <a:t>взлом </a:t>
            </a:r>
            <a:r>
              <a:rPr lang="ru-RU" sz="1800" dirty="0" smtClean="0">
                <a:solidFill>
                  <a:schemeClr val="tx1"/>
                </a:solidFill>
              </a:rPr>
              <a:t>(копирование) аккаунтов </a:t>
            </a:r>
            <a:r>
              <a:rPr lang="ru-RU" sz="1800" dirty="0">
                <a:solidFill>
                  <a:schemeClr val="tx1"/>
                </a:solidFill>
              </a:rPr>
              <a:t>пользователя </a:t>
            </a:r>
            <a:r>
              <a:rPr lang="ru-RU" sz="1800" dirty="0" err="1">
                <a:solidFill>
                  <a:schemeClr val="tx1"/>
                </a:solidFill>
              </a:rPr>
              <a:t>соц.сети</a:t>
            </a:r>
            <a:r>
              <a:rPr lang="ru-RU" sz="1800" dirty="0">
                <a:solidFill>
                  <a:schemeClr val="tx1"/>
                </a:solidFill>
              </a:rPr>
              <a:t> с последующей рассылкой от его имени сообщений контактам жертвы с просьбой переслать деньги или иную критичную информацию, переписка с «продавцом» («покупателем») , который пересылает </a:t>
            </a:r>
            <a:r>
              <a:rPr lang="ru-RU" sz="1800" dirty="0" err="1">
                <a:solidFill>
                  <a:schemeClr val="tx1"/>
                </a:solidFill>
              </a:rPr>
              <a:t>фишинговую</a:t>
            </a:r>
            <a:r>
              <a:rPr lang="ru-RU" sz="1800" dirty="0">
                <a:solidFill>
                  <a:schemeClr val="tx1"/>
                </a:solidFill>
              </a:rPr>
              <a:t> ссылку на «сайт» для получения критичных реквизитов, позволяющих совершать действия  с деньгами или имуществом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800" b="1" u="sng" dirty="0" smtClean="0">
                <a:solidFill>
                  <a:srgbClr val="FF0000"/>
                </a:solidFill>
              </a:rPr>
              <a:t>Мошенничество </a:t>
            </a:r>
            <a:r>
              <a:rPr lang="ru-RU" sz="1800" b="1" u="sng" dirty="0">
                <a:solidFill>
                  <a:srgbClr val="FF0000"/>
                </a:solidFill>
              </a:rPr>
              <a:t>в Интернет </a:t>
            </a:r>
            <a:r>
              <a:rPr lang="ru-RU" sz="1800" dirty="0">
                <a:solidFill>
                  <a:schemeClr val="tx1"/>
                </a:solidFill>
              </a:rPr>
              <a:t>– использование </a:t>
            </a:r>
            <a:r>
              <a:rPr lang="ru-RU" sz="1800" dirty="0" err="1">
                <a:solidFill>
                  <a:schemeClr val="tx1"/>
                </a:solidFill>
              </a:rPr>
              <a:t>фишинговых</a:t>
            </a:r>
            <a:r>
              <a:rPr lang="ru-RU" sz="1800" dirty="0">
                <a:solidFill>
                  <a:schemeClr val="tx1"/>
                </a:solidFill>
              </a:rPr>
              <a:t> сайтов, где жертва вводит критичные реквизиты, позволяющие совершать действия  с деньгами или имуществом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800" b="1" u="sng" dirty="0">
                <a:solidFill>
                  <a:srgbClr val="FF0000"/>
                </a:solidFill>
              </a:rPr>
              <a:t>QR-коды в общественных местах</a:t>
            </a:r>
            <a:r>
              <a:rPr lang="ru-RU" sz="1800" dirty="0">
                <a:solidFill>
                  <a:srgbClr val="FF0000"/>
                </a:solidFill>
              </a:rPr>
              <a:t>, </a:t>
            </a:r>
            <a:r>
              <a:rPr lang="ru-RU" sz="1800" dirty="0">
                <a:solidFill>
                  <a:schemeClr val="tx1"/>
                </a:solidFill>
              </a:rPr>
              <a:t>при переходе по которым гражданам обещают «гарантированные» </a:t>
            </a:r>
            <a:r>
              <a:rPr lang="ru-RU" sz="1800" dirty="0" err="1">
                <a:solidFill>
                  <a:schemeClr val="tx1"/>
                </a:solidFill>
              </a:rPr>
              <a:t>соцвыплаты</a:t>
            </a:r>
            <a:r>
              <a:rPr lang="ru-RU" sz="1800" dirty="0" smtClean="0">
                <a:solidFill>
                  <a:schemeClr val="tx1"/>
                </a:solidFill>
              </a:rPr>
              <a:t>. Когда </a:t>
            </a:r>
            <a:r>
              <a:rPr lang="ru-RU" sz="1800" dirty="0">
                <a:solidFill>
                  <a:schemeClr val="tx1"/>
                </a:solidFill>
              </a:rPr>
              <a:t>человек сканирует QR-код, он попадает в чат-бот в мессенджере. Далее выясняется, что ему якобы положена </a:t>
            </a:r>
            <a:r>
              <a:rPr lang="ru-RU" sz="1800" dirty="0" smtClean="0">
                <a:solidFill>
                  <a:schemeClr val="tx1"/>
                </a:solidFill>
              </a:rPr>
              <a:t>выплата. </a:t>
            </a:r>
            <a:r>
              <a:rPr lang="ru-RU" sz="1800" dirty="0">
                <a:solidFill>
                  <a:schemeClr val="tx1"/>
                </a:solidFill>
              </a:rPr>
              <a:t>Однако под предлогом оформления пособий мошенники запрашивают персональные данные, которые они используют для </a:t>
            </a:r>
            <a:r>
              <a:rPr lang="ru-RU" sz="1800" dirty="0" smtClean="0">
                <a:solidFill>
                  <a:schemeClr val="tx1"/>
                </a:solidFill>
              </a:rPr>
              <a:t>хищения </a:t>
            </a:r>
            <a:r>
              <a:rPr lang="ru-RU" sz="1800" dirty="0">
                <a:solidFill>
                  <a:schemeClr val="tx1"/>
                </a:solidFill>
              </a:rPr>
              <a:t>денег с банковской карты.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8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 использованием  материалов ПАО Сбербанк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17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005" y="466619"/>
            <a:ext cx="11697195" cy="5022547"/>
          </a:xfrm>
        </p:spPr>
        <p:txBody>
          <a:bodyPr>
            <a:noAutofit/>
          </a:bodyPr>
          <a:lstStyle/>
          <a:p>
            <a:pPr lvl="0" defTabSz="5334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sz="1800" b="1" dirty="0" smtClean="0"/>
          </a:p>
          <a:p>
            <a:pPr algn="just" defTabSz="5334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1800" b="1" u="sng" dirty="0">
                <a:solidFill>
                  <a:srgbClr val="FF0000"/>
                </a:solidFill>
              </a:rPr>
              <a:t>Т</a:t>
            </a:r>
            <a:r>
              <a:rPr lang="ru-RU" sz="1800" b="1" u="sng" dirty="0" smtClean="0">
                <a:solidFill>
                  <a:srgbClr val="FF0000"/>
                </a:solidFill>
              </a:rPr>
              <a:t>елефонное </a:t>
            </a:r>
            <a:r>
              <a:rPr lang="ru-RU" sz="1800" b="1" u="sng" dirty="0">
                <a:solidFill>
                  <a:srgbClr val="FF0000"/>
                </a:solidFill>
              </a:rPr>
              <a:t>мошенничество </a:t>
            </a:r>
            <a:r>
              <a:rPr lang="ru-RU" sz="1800" b="1" u="sng" dirty="0" smtClean="0">
                <a:solidFill>
                  <a:srgbClr val="FF0000"/>
                </a:solidFill>
              </a:rPr>
              <a:t>(социальная инженерия) </a:t>
            </a:r>
            <a:r>
              <a:rPr lang="ru-RU" sz="1800" dirty="0" smtClean="0">
                <a:solidFill>
                  <a:schemeClr val="tx1"/>
                </a:solidFill>
              </a:rPr>
              <a:t>– </a:t>
            </a:r>
            <a:r>
              <a:rPr lang="ru-RU" sz="1800" dirty="0">
                <a:solidFill>
                  <a:schemeClr val="tx1"/>
                </a:solidFill>
              </a:rPr>
              <a:t>в ходе телефонного разговора побуждение к передаче критически важной информации,  дающей доступ к банковским счетам  или личному кабинету в интернет - порталах, позволяющих в </a:t>
            </a:r>
            <a:r>
              <a:rPr lang="ru-RU" sz="1800" dirty="0" err="1">
                <a:solidFill>
                  <a:schemeClr val="tx1"/>
                </a:solidFill>
              </a:rPr>
              <a:t>т.ч</a:t>
            </a:r>
            <a:r>
              <a:rPr lang="ru-RU" sz="1800" dirty="0">
                <a:solidFill>
                  <a:schemeClr val="tx1"/>
                </a:solidFill>
              </a:rPr>
              <a:t> совершать сделки от имени граждан (</a:t>
            </a:r>
            <a:r>
              <a:rPr lang="ru-RU" sz="1800" dirty="0" err="1">
                <a:solidFill>
                  <a:schemeClr val="tx1"/>
                </a:solidFill>
              </a:rPr>
              <a:t>Госуслуги</a:t>
            </a:r>
            <a:r>
              <a:rPr lang="ru-RU" sz="1800" dirty="0">
                <a:solidFill>
                  <a:schemeClr val="tx1"/>
                </a:solidFill>
              </a:rPr>
              <a:t> и т.п.), </a:t>
            </a:r>
            <a:r>
              <a:rPr lang="ru-RU" sz="1800" dirty="0" smtClean="0">
                <a:solidFill>
                  <a:schemeClr val="tx1"/>
                </a:solidFill>
              </a:rPr>
              <a:t>подключению </a:t>
            </a:r>
            <a:r>
              <a:rPr lang="ru-RU" sz="1800" dirty="0">
                <a:solidFill>
                  <a:schemeClr val="tx1"/>
                </a:solidFill>
              </a:rPr>
              <a:t>программ (приложений) или введению кодов, позволяющих удаленно управлять мобильным устройством и установленными на нем банковскими </a:t>
            </a:r>
            <a:r>
              <a:rPr lang="ru-RU" sz="1800" dirty="0" smtClean="0">
                <a:solidFill>
                  <a:schemeClr val="tx1"/>
                </a:solidFill>
              </a:rPr>
              <a:t>приложениями, либо </a:t>
            </a:r>
            <a:r>
              <a:rPr lang="ru-RU" sz="1800" dirty="0">
                <a:solidFill>
                  <a:schemeClr val="tx1"/>
                </a:solidFill>
              </a:rPr>
              <a:t>к переводу денег, </a:t>
            </a:r>
            <a:r>
              <a:rPr lang="ru-RU" sz="1800" b="1" dirty="0">
                <a:solidFill>
                  <a:schemeClr val="tx1"/>
                </a:solidFill>
              </a:rPr>
              <a:t>передаче имущества (в </a:t>
            </a:r>
            <a:r>
              <a:rPr lang="ru-RU" sz="1800" b="1" dirty="0" err="1">
                <a:solidFill>
                  <a:schemeClr val="tx1"/>
                </a:solidFill>
              </a:rPr>
              <a:t>т.ч</a:t>
            </a:r>
            <a:r>
              <a:rPr lang="ru-RU" sz="1800" b="1" dirty="0">
                <a:solidFill>
                  <a:schemeClr val="tx1"/>
                </a:solidFill>
              </a:rPr>
              <a:t>. </a:t>
            </a:r>
            <a:r>
              <a:rPr lang="ru-RU" sz="1800" b="1" dirty="0" smtClean="0">
                <a:solidFill>
                  <a:schemeClr val="tx1"/>
                </a:solidFill>
              </a:rPr>
              <a:t>объектов недвижимости, наличных </a:t>
            </a:r>
            <a:r>
              <a:rPr lang="ru-RU" sz="1800" b="1" dirty="0">
                <a:solidFill>
                  <a:schemeClr val="tx1"/>
                </a:solidFill>
              </a:rPr>
              <a:t>денег) </a:t>
            </a:r>
            <a:r>
              <a:rPr lang="ru-RU" sz="1800" b="1" dirty="0" smtClean="0">
                <a:solidFill>
                  <a:schemeClr val="tx1"/>
                </a:solidFill>
              </a:rPr>
              <a:t>преступникам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lvl="1" defTabSz="5334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1800" u="sng" dirty="0" smtClean="0">
                <a:solidFill>
                  <a:srgbClr val="FF0000"/>
                </a:solidFill>
              </a:rPr>
              <a:t>подвиды </a:t>
            </a:r>
            <a:r>
              <a:rPr lang="ru-RU" sz="1800" u="sng" dirty="0">
                <a:solidFill>
                  <a:srgbClr val="FF0000"/>
                </a:solidFill>
              </a:rPr>
              <a:t>телефонного </a:t>
            </a:r>
            <a:r>
              <a:rPr lang="ru-RU" sz="1800" u="sng" dirty="0" smtClean="0">
                <a:solidFill>
                  <a:srgbClr val="FF0000"/>
                </a:solidFill>
              </a:rPr>
              <a:t>мошенничества: </a:t>
            </a:r>
          </a:p>
          <a:p>
            <a:pPr marL="457200" lvl="1" indent="0" algn="just" defTabSz="53340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		-  </a:t>
            </a:r>
            <a:r>
              <a:rPr lang="ru-RU" sz="1800" b="1" u="sng" dirty="0" smtClean="0">
                <a:solidFill>
                  <a:schemeClr val="tx1"/>
                </a:solidFill>
              </a:rPr>
              <a:t>звонки </a:t>
            </a:r>
            <a:r>
              <a:rPr lang="ru-RU" sz="1800" b="1" u="sng" dirty="0">
                <a:solidFill>
                  <a:schemeClr val="tx1"/>
                </a:solidFill>
              </a:rPr>
              <a:t>через мессенджер</a:t>
            </a:r>
            <a:r>
              <a:rPr lang="ru-RU" sz="1800" dirty="0">
                <a:solidFill>
                  <a:schemeClr val="tx1"/>
                </a:solidFill>
              </a:rPr>
              <a:t>. При таком звонке </a:t>
            </a:r>
            <a:r>
              <a:rPr lang="ru-RU" sz="1800" b="1" dirty="0">
                <a:solidFill>
                  <a:schemeClr val="tx1"/>
                </a:solidFill>
              </a:rPr>
              <a:t>на </a:t>
            </a:r>
            <a:r>
              <a:rPr lang="ru-RU" sz="1800" b="1" dirty="0" err="1">
                <a:solidFill>
                  <a:schemeClr val="tx1"/>
                </a:solidFill>
              </a:rPr>
              <a:t>аватарке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виден </a:t>
            </a:r>
            <a:r>
              <a:rPr lang="ru-RU" sz="1800" b="1" dirty="0">
                <a:solidFill>
                  <a:schemeClr val="tx1"/>
                </a:solidFill>
              </a:rPr>
              <a:t>логотип известного банка или эмблема </a:t>
            </a:r>
            <a:r>
              <a:rPr lang="ru-RU" sz="1800" b="1" dirty="0" smtClean="0">
                <a:solidFill>
                  <a:schemeClr val="tx1"/>
                </a:solidFill>
              </a:rPr>
              <a:t>МВД (ФСБ, Следственного комитета и т.п</a:t>
            </a:r>
            <a:r>
              <a:rPr lang="ru-RU" sz="1800" b="1" dirty="0" smtClean="0"/>
              <a:t>.)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>
                <a:solidFill>
                  <a:schemeClr val="tx1"/>
                </a:solidFill>
              </a:rPr>
              <a:t>или другие легко узнаваемые логотипы. </a:t>
            </a:r>
            <a:r>
              <a:rPr lang="ru-RU" sz="1800" dirty="0" smtClean="0">
                <a:solidFill>
                  <a:schemeClr val="tx1"/>
                </a:solidFill>
              </a:rPr>
              <a:t>В </a:t>
            </a:r>
            <a:r>
              <a:rPr lang="ru-RU" sz="1800" dirty="0">
                <a:solidFill>
                  <a:schemeClr val="tx1"/>
                </a:solidFill>
              </a:rPr>
              <a:t>качестве доказательств злоумышленники присылают </a:t>
            </a:r>
            <a:r>
              <a:rPr lang="ru-RU" sz="1800" dirty="0" smtClean="0">
                <a:solidFill>
                  <a:schemeClr val="tx1"/>
                </a:solidFill>
              </a:rPr>
              <a:t>якобы </a:t>
            </a:r>
            <a:r>
              <a:rPr lang="ru-RU" sz="1800" dirty="0">
                <a:solidFill>
                  <a:schemeClr val="tx1"/>
                </a:solidFill>
              </a:rPr>
              <a:t>договора кредитования или материалы уголовного дела. </a:t>
            </a:r>
            <a:r>
              <a:rPr lang="ru-RU" sz="1800" dirty="0" smtClean="0">
                <a:solidFill>
                  <a:schemeClr val="tx1"/>
                </a:solidFill>
              </a:rPr>
              <a:t>Также </a:t>
            </a:r>
            <a:r>
              <a:rPr lang="ru-RU" sz="1800" dirty="0">
                <a:solidFill>
                  <a:schemeClr val="tx1"/>
                </a:solidFill>
              </a:rPr>
              <a:t>просят </a:t>
            </a:r>
            <a:r>
              <a:rPr lang="ru-RU" sz="1800" dirty="0" smtClean="0">
                <a:solidFill>
                  <a:schemeClr val="tx1"/>
                </a:solidFill>
              </a:rPr>
              <a:t>набрать </a:t>
            </a:r>
            <a:r>
              <a:rPr lang="ru-RU" sz="1800" dirty="0">
                <a:solidFill>
                  <a:schemeClr val="tx1"/>
                </a:solidFill>
              </a:rPr>
              <a:t>определенный номер, если пользователь выполняет требования, то хакеры получают доступ к</a:t>
            </a:r>
            <a:r>
              <a:rPr lang="en-US" sz="1800" dirty="0">
                <a:solidFill>
                  <a:schemeClr val="tx1"/>
                </a:solidFill>
              </a:rPr>
              <a:t> </a:t>
            </a:r>
            <a:r>
              <a:rPr lang="ru-RU" sz="1800" dirty="0">
                <a:solidFill>
                  <a:schemeClr val="tx1"/>
                </a:solidFill>
              </a:rPr>
              <a:t>его учетной </a:t>
            </a:r>
            <a:r>
              <a:rPr lang="ru-RU" sz="1800" dirty="0" smtClean="0">
                <a:solidFill>
                  <a:schemeClr val="tx1"/>
                </a:solidFill>
              </a:rPr>
              <a:t>записи</a:t>
            </a:r>
            <a:r>
              <a:rPr lang="ru-RU" sz="1800" dirty="0"/>
              <a:t>;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457200" lvl="1" indent="0" algn="just" defTabSz="53340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1800" dirty="0" smtClean="0"/>
              <a:t>		</a:t>
            </a:r>
            <a:r>
              <a:rPr lang="ru-RU" sz="1800" b="1" dirty="0" smtClean="0"/>
              <a:t>- </a:t>
            </a:r>
            <a:r>
              <a:rPr lang="ru-RU" sz="1800" b="1" u="sng" dirty="0" err="1" smtClean="0"/>
              <a:t>видеозвонки</a:t>
            </a:r>
            <a:r>
              <a:rPr lang="ru-RU" sz="1800" b="1" u="sng" dirty="0" smtClean="0"/>
              <a:t> </a:t>
            </a:r>
            <a:r>
              <a:rPr lang="ru-RU" sz="1800" b="1" u="sng" dirty="0"/>
              <a:t>через </a:t>
            </a:r>
            <a:r>
              <a:rPr lang="ru-RU" sz="1800" b="1" u="sng" dirty="0" smtClean="0"/>
              <a:t>мессенджер</a:t>
            </a:r>
            <a:r>
              <a:rPr lang="ru-RU" sz="1800" b="1" dirty="0" smtClean="0"/>
              <a:t> – </a:t>
            </a:r>
            <a:r>
              <a:rPr lang="ru-RU" sz="1800" dirty="0" smtClean="0"/>
              <a:t>имитация звонка из офиса банка (подразделения правоохранительных органов и т.п.), с последующими аналогичными действиями;</a:t>
            </a:r>
            <a:endParaRPr lang="ru-RU" sz="1800" dirty="0"/>
          </a:p>
          <a:p>
            <a:pPr marL="457200" lvl="1" indent="0" defTabSz="53340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1800" dirty="0"/>
              <a:t>		</a:t>
            </a:r>
            <a:r>
              <a:rPr lang="ru-RU" sz="1800" b="1" dirty="0" smtClean="0"/>
              <a:t>-     </a:t>
            </a:r>
            <a:r>
              <a:rPr lang="ru-RU" sz="1800" b="1" u="sng" dirty="0" smtClean="0"/>
              <a:t>использование </a:t>
            </a:r>
            <a:r>
              <a:rPr lang="ru-RU" sz="1800" b="1" u="sng" dirty="0"/>
              <a:t>курьеров</a:t>
            </a:r>
            <a:r>
              <a:rPr lang="ru-RU" sz="1800" b="1" dirty="0"/>
              <a:t> </a:t>
            </a:r>
            <a:r>
              <a:rPr lang="ru-RU" sz="1800" dirty="0"/>
              <a:t>для доставки фиктивных писем, получения денег.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800" b="1" u="sng" dirty="0" smtClean="0">
                <a:solidFill>
                  <a:srgbClr val="FF0000"/>
                </a:solidFill>
              </a:rPr>
              <a:t>Технология </a:t>
            </a:r>
            <a:r>
              <a:rPr lang="en-US" sz="1800" b="1" u="sng" dirty="0" err="1">
                <a:solidFill>
                  <a:srgbClr val="FF0000"/>
                </a:solidFill>
              </a:rPr>
              <a:t>DeepFake</a:t>
            </a:r>
            <a:r>
              <a:rPr lang="en-US" sz="1800" b="1" u="sng" dirty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– компьютерные программы по переносу </a:t>
            </a:r>
            <a:r>
              <a:rPr lang="ru-RU" sz="1800" dirty="0">
                <a:solidFill>
                  <a:schemeClr val="tx1"/>
                </a:solidFill>
              </a:rPr>
              <a:t>изображения и голоса </a:t>
            </a:r>
            <a:r>
              <a:rPr lang="ru-RU" sz="1800" dirty="0" smtClean="0">
                <a:solidFill>
                  <a:schemeClr val="tx1"/>
                </a:solidFill>
              </a:rPr>
              <a:t>объекта, значимого для жертвы, на изображение </a:t>
            </a:r>
            <a:r>
              <a:rPr lang="ru-RU" sz="1800" dirty="0">
                <a:solidFill>
                  <a:schemeClr val="tx1"/>
                </a:solidFill>
              </a:rPr>
              <a:t>и </a:t>
            </a:r>
            <a:r>
              <a:rPr lang="ru-RU" sz="1800" dirty="0" smtClean="0">
                <a:solidFill>
                  <a:schemeClr val="tx1"/>
                </a:solidFill>
              </a:rPr>
              <a:t>голос преступника, и побуждение жертвы  к действиям от имени значимого объекта .</a:t>
            </a:r>
            <a:endParaRPr lang="ru-RU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0005" y="79845"/>
            <a:ext cx="11676174" cy="884971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+mn-lt"/>
              </a:rPr>
              <a:t>НЕКОТОРЫЕ ВАРИАНТЫ СОЦИАЛЬНОЙ ИНЖЕНЕРИИ </a:t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>С ЦЕЛЬЮ ХИЩЕНИЯ  ДЕНЕЖНЫХ СРЕДСТВ, ЗАВЛАДЕНИЯ ИМУЩЕСТВОМ</a:t>
            </a:r>
            <a:endParaRPr lang="ru-RU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5385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4404</TotalTime>
  <Words>3248</Words>
  <Application>Microsoft Office PowerPoint</Application>
  <PresentationFormat>Произвольный</PresentationFormat>
  <Paragraphs>459</Paragraphs>
  <Slides>39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  Телефонное мошенничество  и социальная инженерия</vt:lpstr>
      <vt:lpstr>О чем будем говорить</vt:lpstr>
      <vt:lpstr>Социальная инженерия – угроза №1</vt:lpstr>
      <vt:lpstr>Доля преступлений  с использованием методов социальной инженерии  за 10 лет выросла на 827,3%</vt:lpstr>
      <vt:lpstr>Презентация PowerPoint</vt:lpstr>
      <vt:lpstr> ПОЧЕМУ ЭТО СЛУЧИЛОСЬ? </vt:lpstr>
      <vt:lpstr>Презентация PowerPoint</vt:lpstr>
      <vt:lpstr>НЕКОТОРЫЕ ВАРИАНТЫ СОЦИАЛЬНОЙ ИНЖЕНЕРИИ  С ЦЕЛЬЮ ХИЩЕНИЯ  ДЕНЕЖНЫХ СРЕДСТВ, ЗАВЛАДЕНИЯ ИМУЩЕСТВОМ</vt:lpstr>
      <vt:lpstr>НЕКОТОРЫЕ ВАРИАНТЫ СОЦИАЛЬНОЙ ИНЖЕНЕРИИ  С ЦЕЛЬЮ ХИЩЕНИЯ  ДЕНЕЖНЫХ СРЕДСТВ, ЗАВЛАДЕНИЯ ИМУЩЕСТВОМ</vt:lpstr>
      <vt:lpstr>ПРИМЕРЫ  МОШЕННИЧЕСТВА В СЕТИ ИНТЕРНЕТ</vt:lpstr>
      <vt:lpstr>ПРИМЕРЫ  МОШЕННИЧЕСТВА В СЕТИ ИНТЕРНЕТ</vt:lpstr>
      <vt:lpstr>ФИШИНГОВЫЕ САЙТЫ (ПРИМЕРЫ)</vt:lpstr>
      <vt:lpstr>Презентация PowerPoint</vt:lpstr>
      <vt:lpstr>Презентация PowerPoint</vt:lpstr>
      <vt:lpstr>КАК ОНИ НАС ОБМАНЫВАЮТ? Принципиальная схема социальной инженерии</vt:lpstr>
      <vt:lpstr>Некоторые примеры «документов», направленных мошенниками жертве </vt:lpstr>
      <vt:lpstr>Некоторые примеры «документов», направленных мошенниками жертве </vt:lpstr>
      <vt:lpstr>ПОСЛЕДСТВИЯ ДЕЙСТВИЙ ТЕЛЕФОННЫХ МОШЕННИКОВ</vt:lpstr>
      <vt:lpstr>ОРГАНИЗАЦИОННАЯ  СТРУКТУРА МОШЕННИЧЕСКОГО CALL-ЦЕНТРА</vt:lpstr>
      <vt:lpstr>ОРГАНИЗАЦИОННАЯ  СТРУКТУРА МОШЕННИЧЕСКОГО CALL-ЦЕНТРА</vt:lpstr>
      <vt:lpstr>СХЕМА ОБНАЛИЧИВАНИЯ ПОХИЩЕННЫХ ДЕНЕГ</vt:lpstr>
      <vt:lpstr>   САМЫЕ ПРОСТЫЕ ПРАВИЛА ФИНАНСОВОЙ БЕЗОПАСНОСТИ  (очень коротко)  Если Вам позвонили с неизвестного номера  и стали рассказывать о проблемах с Вашими деньгами, имуществом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 помнить о методах социальной инженерии, технологии подмены номеров, используемых преступниками, и мерах противодействия им.</vt:lpstr>
      <vt:lpstr>ВОЗМОЖНЫЕ ВОПРОСЫ ПО ТЕМЕ:</vt:lpstr>
      <vt:lpstr>ВОЗМОЖНЫЕ ВОПРОСЫ ПО ТЕМЕ:</vt:lpstr>
    </vt:vector>
  </TitlesOfParts>
  <Company>ПАО Сбербанк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utp</dc:creator>
  <cp:lastModifiedBy>Татьяна Андреева</cp:lastModifiedBy>
  <cp:revision>875</cp:revision>
  <cp:lastPrinted>2023-09-13T13:20:12Z</cp:lastPrinted>
  <dcterms:created xsi:type="dcterms:W3CDTF">2021-08-02T11:15:37Z</dcterms:created>
  <dcterms:modified xsi:type="dcterms:W3CDTF">2023-09-14T14:08:27Z</dcterms:modified>
</cp:coreProperties>
</file>