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  <p:sldId id="269" r:id="rId6"/>
    <p:sldId id="260" r:id="rId7"/>
    <p:sldId id="270" r:id="rId8"/>
    <p:sldId id="265" r:id="rId9"/>
    <p:sldId id="261" r:id="rId10"/>
    <p:sldId id="262" r:id="rId11"/>
    <p:sldId id="266" r:id="rId12"/>
    <p:sldId id="263" r:id="rId13"/>
    <p:sldId id="264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2A2F4D"/>
    <a:srgbClr val="00FFFF"/>
    <a:srgbClr val="AB0031"/>
    <a:srgbClr val="006F9D"/>
    <a:srgbClr val="2EA061"/>
    <a:srgbClr val="35C611"/>
    <a:srgbClr val="07E8F6"/>
    <a:srgbClr val="FFB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1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tx1"/>
                </a:solidFill>
              </a:rPr>
              <a:t>Исполнение по безвозмездным поступлениям</a:t>
            </a:r>
            <a:endParaRPr lang="ru-RU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9427537182852143"/>
          <c:y val="9.0643404156446714E-2"/>
          <c:w val="0.67794685039370084"/>
          <c:h val="0.794534709196761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'Лист1 (2)'!$B$1</c:f>
              <c:strCache>
                <c:ptCount val="1"/>
                <c:pt idx="0">
                  <c:v>Исполнение по безвозмездным поступлениям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(2)'!$A$2:$A$18</c:f>
              <c:strCache>
                <c:ptCount val="17"/>
                <c:pt idx="0">
                  <c:v>Чурачикское </c:v>
                </c:pt>
                <c:pt idx="1">
                  <c:v>Чиричкасинское</c:v>
                </c:pt>
                <c:pt idx="2">
                  <c:v>Цивильское </c:v>
                </c:pt>
                <c:pt idx="3">
                  <c:v>Тувсинское </c:v>
                </c:pt>
                <c:pt idx="4">
                  <c:v>Таушкасинское </c:v>
                </c:pt>
                <c:pt idx="5">
                  <c:v>Рындинское </c:v>
                </c:pt>
                <c:pt idx="6">
                  <c:v>Поваркасинское </c:v>
                </c:pt>
                <c:pt idx="7">
                  <c:v>Первостепановское </c:v>
                </c:pt>
                <c:pt idx="8">
                  <c:v>Опытное</c:v>
                </c:pt>
                <c:pt idx="9">
                  <c:v>Михайловское</c:v>
                </c:pt>
                <c:pt idx="10">
                  <c:v>Медикасинское </c:v>
                </c:pt>
                <c:pt idx="11">
                  <c:v>Малоянгорчинское </c:v>
                </c:pt>
                <c:pt idx="12">
                  <c:v>Конарское </c:v>
                </c:pt>
                <c:pt idx="13">
                  <c:v>Игорварское</c:v>
                </c:pt>
                <c:pt idx="14">
                  <c:v>Второвурманкасинское</c:v>
                </c:pt>
                <c:pt idx="15">
                  <c:v>Булдеевское </c:v>
                </c:pt>
                <c:pt idx="16">
                  <c:v>Богатыревское</c:v>
                </c:pt>
              </c:strCache>
            </c:strRef>
          </c:cat>
          <c:val>
            <c:numRef>
              <c:f>'Лист1 (2)'!$B$2:$B$18</c:f>
              <c:numCache>
                <c:formatCode>#,##0.00</c:formatCode>
                <c:ptCount val="17"/>
                <c:pt idx="0" formatCode="#,##0.0">
                  <c:v>24890.9</c:v>
                </c:pt>
                <c:pt idx="1">
                  <c:v>6575.9</c:v>
                </c:pt>
                <c:pt idx="2">
                  <c:v>57850.7</c:v>
                </c:pt>
                <c:pt idx="3">
                  <c:v>5866.2</c:v>
                </c:pt>
                <c:pt idx="4">
                  <c:v>10065.200000000001</c:v>
                </c:pt>
                <c:pt idx="5">
                  <c:v>10487.1</c:v>
                </c:pt>
                <c:pt idx="6">
                  <c:v>8416.2999999999993</c:v>
                </c:pt>
                <c:pt idx="7">
                  <c:v>3966.2</c:v>
                </c:pt>
                <c:pt idx="8">
                  <c:v>10076.1</c:v>
                </c:pt>
                <c:pt idx="9">
                  <c:v>2157.6</c:v>
                </c:pt>
                <c:pt idx="10">
                  <c:v>7320.9</c:v>
                </c:pt>
                <c:pt idx="11">
                  <c:v>14148.4</c:v>
                </c:pt>
                <c:pt idx="12">
                  <c:v>27576.400000000001</c:v>
                </c:pt>
                <c:pt idx="13">
                  <c:v>6949.9</c:v>
                </c:pt>
                <c:pt idx="14">
                  <c:v>10177.5</c:v>
                </c:pt>
                <c:pt idx="15">
                  <c:v>6911.2</c:v>
                </c:pt>
                <c:pt idx="16">
                  <c:v>8168.4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A-4F00-B081-8845B4E94121}"/>
            </c:ext>
          </c:extLst>
        </c:ser>
        <c:ser>
          <c:idx val="1"/>
          <c:order val="1"/>
          <c:tx>
            <c:strRef>
              <c:f>'Лист1 (2)'!$C$1</c:f>
              <c:strCache>
                <c:ptCount val="1"/>
                <c:pt idx="0">
                  <c:v>План по безвозмездным поступлениям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(2)'!$A$2:$A$18</c:f>
              <c:strCache>
                <c:ptCount val="17"/>
                <c:pt idx="0">
                  <c:v>Чурачикское </c:v>
                </c:pt>
                <c:pt idx="1">
                  <c:v>Чиричкасинское</c:v>
                </c:pt>
                <c:pt idx="2">
                  <c:v>Цивильское </c:v>
                </c:pt>
                <c:pt idx="3">
                  <c:v>Тувсинское </c:v>
                </c:pt>
                <c:pt idx="4">
                  <c:v>Таушкасинское </c:v>
                </c:pt>
                <c:pt idx="5">
                  <c:v>Рындинское </c:v>
                </c:pt>
                <c:pt idx="6">
                  <c:v>Поваркасинское </c:v>
                </c:pt>
                <c:pt idx="7">
                  <c:v>Первостепановское </c:v>
                </c:pt>
                <c:pt idx="8">
                  <c:v>Опытное</c:v>
                </c:pt>
                <c:pt idx="9">
                  <c:v>Михайловское</c:v>
                </c:pt>
                <c:pt idx="10">
                  <c:v>Медикасинское </c:v>
                </c:pt>
                <c:pt idx="11">
                  <c:v>Малоянгорчинское </c:v>
                </c:pt>
                <c:pt idx="12">
                  <c:v>Конарское </c:v>
                </c:pt>
                <c:pt idx="13">
                  <c:v>Игорварское</c:v>
                </c:pt>
                <c:pt idx="14">
                  <c:v>Второвурманкасинское</c:v>
                </c:pt>
                <c:pt idx="15">
                  <c:v>Булдеевское </c:v>
                </c:pt>
                <c:pt idx="16">
                  <c:v>Богатыревское</c:v>
                </c:pt>
              </c:strCache>
            </c:strRef>
          </c:cat>
          <c:val>
            <c:numRef>
              <c:f>'Лист1 (2)'!$C$2:$C$18</c:f>
              <c:numCache>
                <c:formatCode>#,##0.00</c:formatCode>
                <c:ptCount val="17"/>
                <c:pt idx="0" formatCode="#,##0.0">
                  <c:v>27832.2</c:v>
                </c:pt>
                <c:pt idx="1">
                  <c:v>6575.9</c:v>
                </c:pt>
                <c:pt idx="2">
                  <c:v>105971</c:v>
                </c:pt>
                <c:pt idx="3">
                  <c:v>5866.3</c:v>
                </c:pt>
                <c:pt idx="4">
                  <c:v>15197.3</c:v>
                </c:pt>
                <c:pt idx="5">
                  <c:v>14600.6</c:v>
                </c:pt>
                <c:pt idx="6">
                  <c:v>9141.7000000000007</c:v>
                </c:pt>
                <c:pt idx="7">
                  <c:v>3966.3</c:v>
                </c:pt>
                <c:pt idx="8">
                  <c:v>10076.1</c:v>
                </c:pt>
                <c:pt idx="9">
                  <c:v>2157.6</c:v>
                </c:pt>
                <c:pt idx="10">
                  <c:v>9100.7999999999993</c:v>
                </c:pt>
                <c:pt idx="11">
                  <c:v>18545.900000000001</c:v>
                </c:pt>
                <c:pt idx="12">
                  <c:v>27576.400000000001</c:v>
                </c:pt>
                <c:pt idx="13">
                  <c:v>10575.5</c:v>
                </c:pt>
                <c:pt idx="14">
                  <c:v>17528.2</c:v>
                </c:pt>
                <c:pt idx="15">
                  <c:v>8389</c:v>
                </c:pt>
                <c:pt idx="16">
                  <c:v>11911.2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0A-4F00-B081-8845B4E941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4330304"/>
        <c:axId val="594330632"/>
      </c:barChart>
      <c:catAx>
        <c:axId val="59433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94330632"/>
        <c:crosses val="autoZero"/>
        <c:auto val="1"/>
        <c:lblAlgn val="ctr"/>
        <c:lblOffset val="100"/>
        <c:noMultiLvlLbl val="0"/>
      </c:catAx>
      <c:valAx>
        <c:axId val="594330632"/>
        <c:scaling>
          <c:orientation val="minMax"/>
        </c:scaling>
        <c:delete val="1"/>
        <c:axPos val="b"/>
        <c:numFmt formatCode="#,##0.0" sourceLinked="1"/>
        <c:majorTickMark val="none"/>
        <c:minorTickMark val="none"/>
        <c:tickLblPos val="nextTo"/>
        <c:crossAx val="59433030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880948393405819"/>
          <c:y val="0.91797782025218999"/>
          <c:w val="0.59575964687688154"/>
          <c:h val="6.9156034931076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tx1"/>
                </a:solidFill>
              </a:rPr>
              <a:t>Исполнение по собственным доходам</a:t>
            </a:r>
            <a:endParaRPr lang="ru-RU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789040096466608"/>
          <c:y val="5.5946286378095809E-2"/>
          <c:w val="0.54691042100731324"/>
          <c:h val="0.812286155217711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 по собственным доходам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Чурачикское </c:v>
                </c:pt>
                <c:pt idx="1">
                  <c:v>Чиричкасинское</c:v>
                </c:pt>
                <c:pt idx="2">
                  <c:v>Цивильское </c:v>
                </c:pt>
                <c:pt idx="3">
                  <c:v>Тувсинское </c:v>
                </c:pt>
                <c:pt idx="4">
                  <c:v>Таушкасинское </c:v>
                </c:pt>
                <c:pt idx="5">
                  <c:v>Рындинское </c:v>
                </c:pt>
                <c:pt idx="6">
                  <c:v>Поваркасинское </c:v>
                </c:pt>
                <c:pt idx="7">
                  <c:v>Первостепановское</c:v>
                </c:pt>
                <c:pt idx="8">
                  <c:v>Опытное</c:v>
                </c:pt>
                <c:pt idx="9">
                  <c:v>Михайловское </c:v>
                </c:pt>
                <c:pt idx="10">
                  <c:v>Медикасинское</c:v>
                </c:pt>
                <c:pt idx="11">
                  <c:v>Малоянгорчинское </c:v>
                </c:pt>
                <c:pt idx="12">
                  <c:v>Конарское </c:v>
                </c:pt>
                <c:pt idx="13">
                  <c:v>Игорварское </c:v>
                </c:pt>
                <c:pt idx="14">
                  <c:v>Второвурманкасинское</c:v>
                </c:pt>
                <c:pt idx="15">
                  <c:v>Булдеевское </c:v>
                </c:pt>
                <c:pt idx="16">
                  <c:v>Богатыревское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 formatCode="#,##0.0">
                  <c:v>3299.4</c:v>
                </c:pt>
                <c:pt idx="1">
                  <c:v>2867.5</c:v>
                </c:pt>
                <c:pt idx="2">
                  <c:v>47417.2</c:v>
                </c:pt>
                <c:pt idx="3">
                  <c:v>2458</c:v>
                </c:pt>
                <c:pt idx="4">
                  <c:v>3225.7</c:v>
                </c:pt>
                <c:pt idx="5">
                  <c:v>2484.1</c:v>
                </c:pt>
                <c:pt idx="6">
                  <c:v>2072</c:v>
                </c:pt>
                <c:pt idx="7">
                  <c:v>1817.6</c:v>
                </c:pt>
                <c:pt idx="8">
                  <c:v>3483.8</c:v>
                </c:pt>
                <c:pt idx="9">
                  <c:v>5173.3</c:v>
                </c:pt>
                <c:pt idx="10">
                  <c:v>1888.5</c:v>
                </c:pt>
                <c:pt idx="11">
                  <c:v>2804.8</c:v>
                </c:pt>
                <c:pt idx="12">
                  <c:v>3595</c:v>
                </c:pt>
                <c:pt idx="13">
                  <c:v>3669.1</c:v>
                </c:pt>
                <c:pt idx="14">
                  <c:v>6974.8</c:v>
                </c:pt>
                <c:pt idx="15">
                  <c:v>2675.4</c:v>
                </c:pt>
                <c:pt idx="16">
                  <c:v>4523.2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B-472E-9E44-19E938F57FC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по собственным доходам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Чурачикское </c:v>
                </c:pt>
                <c:pt idx="1">
                  <c:v>Чиричкасинское</c:v>
                </c:pt>
                <c:pt idx="2">
                  <c:v>Цивильское </c:v>
                </c:pt>
                <c:pt idx="3">
                  <c:v>Тувсинское </c:v>
                </c:pt>
                <c:pt idx="4">
                  <c:v>Таушкасинское </c:v>
                </c:pt>
                <c:pt idx="5">
                  <c:v>Рындинское </c:v>
                </c:pt>
                <c:pt idx="6">
                  <c:v>Поваркасинское </c:v>
                </c:pt>
                <c:pt idx="7">
                  <c:v>Первостепановское</c:v>
                </c:pt>
                <c:pt idx="8">
                  <c:v>Опытное</c:v>
                </c:pt>
                <c:pt idx="9">
                  <c:v>Михайловское </c:v>
                </c:pt>
                <c:pt idx="10">
                  <c:v>Медикасинское</c:v>
                </c:pt>
                <c:pt idx="11">
                  <c:v>Малоянгорчинское </c:v>
                </c:pt>
                <c:pt idx="12">
                  <c:v>Конарское </c:v>
                </c:pt>
                <c:pt idx="13">
                  <c:v>Игорварское </c:v>
                </c:pt>
                <c:pt idx="14">
                  <c:v>Второвурманкасинское</c:v>
                </c:pt>
                <c:pt idx="15">
                  <c:v>Булдеевское </c:v>
                </c:pt>
                <c:pt idx="16">
                  <c:v>Богатыревское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 formatCode="#,##0.0">
                  <c:v>3142</c:v>
                </c:pt>
                <c:pt idx="1">
                  <c:v>2723.7</c:v>
                </c:pt>
                <c:pt idx="2">
                  <c:v>43777.2</c:v>
                </c:pt>
                <c:pt idx="3">
                  <c:v>2363.1999999999998</c:v>
                </c:pt>
                <c:pt idx="4">
                  <c:v>2643.1</c:v>
                </c:pt>
                <c:pt idx="5">
                  <c:v>2454.1999999999998</c:v>
                </c:pt>
                <c:pt idx="6">
                  <c:v>1941.6</c:v>
                </c:pt>
                <c:pt idx="7">
                  <c:v>1663.6</c:v>
                </c:pt>
                <c:pt idx="8">
                  <c:v>3128.9</c:v>
                </c:pt>
                <c:pt idx="9">
                  <c:v>4722.8</c:v>
                </c:pt>
                <c:pt idx="10">
                  <c:v>1797.1</c:v>
                </c:pt>
                <c:pt idx="11">
                  <c:v>2700.2</c:v>
                </c:pt>
                <c:pt idx="12">
                  <c:v>3250.5</c:v>
                </c:pt>
                <c:pt idx="13">
                  <c:v>3277</c:v>
                </c:pt>
                <c:pt idx="14">
                  <c:v>6719.4</c:v>
                </c:pt>
                <c:pt idx="15">
                  <c:v>2571.4</c:v>
                </c:pt>
                <c:pt idx="16">
                  <c:v>4118.3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B-472E-9E44-19E938F57F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5946504"/>
        <c:axId val="595953064"/>
      </c:barChart>
      <c:catAx>
        <c:axId val="595946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95953064"/>
        <c:crosses val="autoZero"/>
        <c:auto val="1"/>
        <c:lblAlgn val="ctr"/>
        <c:lblOffset val="100"/>
        <c:noMultiLvlLbl val="0"/>
      </c:catAx>
      <c:valAx>
        <c:axId val="595953064"/>
        <c:scaling>
          <c:orientation val="minMax"/>
        </c:scaling>
        <c:delete val="1"/>
        <c:axPos val="b"/>
        <c:numFmt formatCode="#,##0.0" sourceLinked="1"/>
        <c:majorTickMark val="none"/>
        <c:minorTickMark val="none"/>
        <c:tickLblPos val="nextTo"/>
        <c:crossAx val="595946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589009073753786E-2"/>
          <c:y val="0.89438988808817865"/>
          <c:w val="0.78862542100861233"/>
          <c:h val="9.27439670950879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186660944897646"/>
          <c:y val="6.8836385599081062E-2"/>
          <c:w val="0.5023511776568107"/>
          <c:h val="0.75970668791163465"/>
        </c:manualLayout>
      </c:layout>
      <c:pie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1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67-4D7A-A4D2-BD0D347529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467-4D7A-A4D2-BD0D347529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467-4D7A-A4D2-BD0D347529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467-4D7A-A4D2-BD0D347529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467-4D7A-A4D2-BD0D347529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467-4D7A-A4D2-BD0D347529D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467-4D7A-A4D2-BD0D347529D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467-4D7A-A4D2-BD0D347529D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467-4D7A-A4D2-BD0D347529D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467-4D7A-A4D2-BD0D347529D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467-4D7A-A4D2-BD0D347529DC}"/>
              </c:ext>
            </c:extLst>
          </c:dPt>
          <c:dLbls>
            <c:dLbl>
              <c:idx val="1"/>
              <c:layout>
                <c:manualLayout>
                  <c:x val="1.6508406938730413E-2"/>
                  <c:y val="-1.13480439725087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67-4D7A-A4D2-BD0D347529DC}"/>
                </c:ext>
              </c:extLst>
            </c:dLbl>
            <c:dLbl>
              <c:idx val="2"/>
              <c:layout>
                <c:manualLayout>
                  <c:x val="4.5022928014719306E-2"/>
                  <c:y val="2.72353055340210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67-4D7A-A4D2-BD0D347529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'Лист1 (3)'!$A$2:$A$12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'Лист1 (3)'!$B$2:$B$12</c:f>
              <c:numCache>
                <c:formatCode>General</c:formatCode>
                <c:ptCount val="11"/>
                <c:pt idx="0">
                  <c:v>67040.600000000006</c:v>
                </c:pt>
                <c:pt idx="1">
                  <c:v>1897.1</c:v>
                </c:pt>
                <c:pt idx="2">
                  <c:v>4278.7</c:v>
                </c:pt>
                <c:pt idx="3">
                  <c:v>137893.9</c:v>
                </c:pt>
                <c:pt idx="4">
                  <c:v>56108.5</c:v>
                </c:pt>
                <c:pt idx="5">
                  <c:v>70</c:v>
                </c:pt>
                <c:pt idx="6">
                  <c:v>619856.5</c:v>
                </c:pt>
                <c:pt idx="7">
                  <c:v>53131.3</c:v>
                </c:pt>
                <c:pt idx="8">
                  <c:v>61052.6</c:v>
                </c:pt>
                <c:pt idx="9">
                  <c:v>1829.5</c:v>
                </c:pt>
                <c:pt idx="10" formatCode="#,##0.00">
                  <c:v>98113.4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467-4D7A-A4D2-BD0D347529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95253567121682E-2"/>
          <c:y val="0.87488701101099808"/>
          <c:w val="0.8160948104871516"/>
          <c:h val="0.12511298898900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483481960543942"/>
          <c:y val="2.5814987660731561E-2"/>
          <c:w val="0.71596797139666246"/>
          <c:h val="0.894686307246398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'Лист1 (6)'!$B$1</c:f>
              <c:strCache>
                <c:ptCount val="1"/>
                <c:pt idx="0">
                  <c:v>Исполнение </c:v>
                </c:pt>
              </c:strCache>
            </c:strRef>
          </c:tx>
          <c:spPr>
            <a:solidFill>
              <a:srgbClr val="5B9BD5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(6)'!$A$2:$A$18</c:f>
              <c:strCache>
                <c:ptCount val="17"/>
                <c:pt idx="0">
                  <c:v>Чурачикское </c:v>
                </c:pt>
                <c:pt idx="1">
                  <c:v>Чиричкасинское</c:v>
                </c:pt>
                <c:pt idx="2">
                  <c:v>Цивильское </c:v>
                </c:pt>
                <c:pt idx="3">
                  <c:v>Тувсинское </c:v>
                </c:pt>
                <c:pt idx="4">
                  <c:v>Таушкасинское </c:v>
                </c:pt>
                <c:pt idx="5">
                  <c:v>Рындинское </c:v>
                </c:pt>
                <c:pt idx="6">
                  <c:v>Поваркасинское </c:v>
                </c:pt>
                <c:pt idx="7">
                  <c:v>Первостепановское</c:v>
                </c:pt>
                <c:pt idx="8">
                  <c:v>Опытное</c:v>
                </c:pt>
                <c:pt idx="9">
                  <c:v>Михайловское </c:v>
                </c:pt>
                <c:pt idx="10">
                  <c:v>Медикасинское</c:v>
                </c:pt>
                <c:pt idx="11">
                  <c:v>Малоянгорчинское </c:v>
                </c:pt>
                <c:pt idx="12">
                  <c:v>Конарское </c:v>
                </c:pt>
                <c:pt idx="13">
                  <c:v>Игорварское </c:v>
                </c:pt>
                <c:pt idx="14">
                  <c:v>Второвурманкасинское</c:v>
                </c:pt>
                <c:pt idx="15">
                  <c:v>Булдеевское </c:v>
                </c:pt>
                <c:pt idx="16">
                  <c:v>Богатыревское </c:v>
                </c:pt>
              </c:strCache>
            </c:strRef>
          </c:cat>
          <c:val>
            <c:numRef>
              <c:f>'Лист1 (6)'!$B$2:$B$18</c:f>
              <c:numCache>
                <c:formatCode>#,##0.00</c:formatCode>
                <c:ptCount val="17"/>
                <c:pt idx="0" formatCode="#,##0.0">
                  <c:v>28357.9</c:v>
                </c:pt>
                <c:pt idx="1">
                  <c:v>9003.2999999999993</c:v>
                </c:pt>
                <c:pt idx="2">
                  <c:v>104715.7</c:v>
                </c:pt>
                <c:pt idx="3">
                  <c:v>8335.9</c:v>
                </c:pt>
                <c:pt idx="4">
                  <c:v>13080.8</c:v>
                </c:pt>
                <c:pt idx="5">
                  <c:v>12530.8</c:v>
                </c:pt>
                <c:pt idx="6">
                  <c:v>10065.4</c:v>
                </c:pt>
                <c:pt idx="7">
                  <c:v>5561.1</c:v>
                </c:pt>
                <c:pt idx="8">
                  <c:v>13116.5</c:v>
                </c:pt>
                <c:pt idx="9">
                  <c:v>26163.7</c:v>
                </c:pt>
                <c:pt idx="10">
                  <c:v>9079.7999999999993</c:v>
                </c:pt>
                <c:pt idx="11">
                  <c:v>17409.599999999999</c:v>
                </c:pt>
                <c:pt idx="12">
                  <c:v>30980.400000000001</c:v>
                </c:pt>
                <c:pt idx="13">
                  <c:v>9986.2999999999993</c:v>
                </c:pt>
                <c:pt idx="14">
                  <c:v>16211.6</c:v>
                </c:pt>
                <c:pt idx="15">
                  <c:v>9588.7999999999993</c:v>
                </c:pt>
                <c:pt idx="16">
                  <c:v>12520.8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BA-4BD2-BE53-BFAFEAFDCD0B}"/>
            </c:ext>
          </c:extLst>
        </c:ser>
        <c:ser>
          <c:idx val="1"/>
          <c:order val="1"/>
          <c:tx>
            <c:strRef>
              <c:f>'Лист1 (6)'!$C$1</c:f>
              <c:strCache>
                <c:ptCount val="1"/>
                <c:pt idx="0">
                  <c:v>План </c:v>
                </c:pt>
              </c:strCache>
            </c:strRef>
          </c:tx>
          <c:spPr>
            <a:solidFill>
              <a:srgbClr val="4472C4">
                <a:lumMod val="5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(6)'!$A$2:$A$18</c:f>
              <c:strCache>
                <c:ptCount val="17"/>
                <c:pt idx="0">
                  <c:v>Чурачикское </c:v>
                </c:pt>
                <c:pt idx="1">
                  <c:v>Чиричкасинское</c:v>
                </c:pt>
                <c:pt idx="2">
                  <c:v>Цивильское </c:v>
                </c:pt>
                <c:pt idx="3">
                  <c:v>Тувсинское </c:v>
                </c:pt>
                <c:pt idx="4">
                  <c:v>Таушкасинское </c:v>
                </c:pt>
                <c:pt idx="5">
                  <c:v>Рындинское </c:v>
                </c:pt>
                <c:pt idx="6">
                  <c:v>Поваркасинское </c:v>
                </c:pt>
                <c:pt idx="7">
                  <c:v>Первостепановское</c:v>
                </c:pt>
                <c:pt idx="8">
                  <c:v>Опытное</c:v>
                </c:pt>
                <c:pt idx="9">
                  <c:v>Михайловское </c:v>
                </c:pt>
                <c:pt idx="10">
                  <c:v>Медикасинское</c:v>
                </c:pt>
                <c:pt idx="11">
                  <c:v>Малоянгорчинское </c:v>
                </c:pt>
                <c:pt idx="12">
                  <c:v>Конарское </c:v>
                </c:pt>
                <c:pt idx="13">
                  <c:v>Игорварское </c:v>
                </c:pt>
                <c:pt idx="14">
                  <c:v>Второвурманкасинское</c:v>
                </c:pt>
                <c:pt idx="15">
                  <c:v>Булдеевское </c:v>
                </c:pt>
                <c:pt idx="16">
                  <c:v>Богатыревское </c:v>
                </c:pt>
              </c:strCache>
            </c:strRef>
          </c:cat>
          <c:val>
            <c:numRef>
              <c:f>'Лист1 (6)'!$C$2:$C$18</c:f>
              <c:numCache>
                <c:formatCode>#,##0.00</c:formatCode>
                <c:ptCount val="17"/>
                <c:pt idx="0" formatCode="#,##0.0">
                  <c:v>31338</c:v>
                </c:pt>
                <c:pt idx="1">
                  <c:v>9087.9</c:v>
                </c:pt>
                <c:pt idx="2">
                  <c:v>153180.20000000001</c:v>
                </c:pt>
                <c:pt idx="3">
                  <c:v>8502.7999999999993</c:v>
                </c:pt>
                <c:pt idx="4">
                  <c:v>18243</c:v>
                </c:pt>
                <c:pt idx="5">
                  <c:v>16740</c:v>
                </c:pt>
                <c:pt idx="6">
                  <c:v>10857.5</c:v>
                </c:pt>
                <c:pt idx="7">
                  <c:v>5644.1</c:v>
                </c:pt>
                <c:pt idx="8">
                  <c:v>13138.6</c:v>
                </c:pt>
                <c:pt idx="9">
                  <c:v>26201.599999999999</c:v>
                </c:pt>
                <c:pt idx="10">
                  <c:v>10997.7</c:v>
                </c:pt>
                <c:pt idx="11">
                  <c:v>22022.5</c:v>
                </c:pt>
                <c:pt idx="12">
                  <c:v>30991.200000000001</c:v>
                </c:pt>
                <c:pt idx="13">
                  <c:v>13646.2</c:v>
                </c:pt>
                <c:pt idx="14">
                  <c:v>23599.200000000001</c:v>
                </c:pt>
                <c:pt idx="15">
                  <c:v>11101.5</c:v>
                </c:pt>
                <c:pt idx="16">
                  <c:v>16293.6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BA-4BD2-BE53-BFAFEAFDC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0995576"/>
        <c:axId val="600994264"/>
      </c:barChart>
      <c:catAx>
        <c:axId val="600995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00994264"/>
        <c:crosses val="autoZero"/>
        <c:auto val="1"/>
        <c:lblAlgn val="ctr"/>
        <c:lblOffset val="100"/>
        <c:noMultiLvlLbl val="0"/>
      </c:catAx>
      <c:valAx>
        <c:axId val="600994264"/>
        <c:scaling>
          <c:orientation val="minMax"/>
        </c:scaling>
        <c:delete val="1"/>
        <c:axPos val="b"/>
        <c:numFmt formatCode="#,##0.0" sourceLinked="1"/>
        <c:majorTickMark val="none"/>
        <c:minorTickMark val="none"/>
        <c:tickLblPos val="nextTo"/>
        <c:crossAx val="600995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850989231293677"/>
          <c:y val="4.1244847438719333E-2"/>
          <c:w val="0.57031997735185003"/>
          <c:h val="0.845761049979066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'Лист1 (5)'!$B$1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44546A">
                <a:lumMod val="40000"/>
                <a:lumOff val="60000"/>
              </a:srgb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(5)'!$A$2:$A$4</c:f>
              <c:strCache>
                <c:ptCount val="3"/>
                <c:pt idx="0">
                  <c:v>Иные 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'Лист1 (5)'!$B$2:$B$4</c:f>
              <c:numCache>
                <c:formatCode>General</c:formatCode>
                <c:ptCount val="3"/>
                <c:pt idx="0">
                  <c:v>44923.6</c:v>
                </c:pt>
                <c:pt idx="1">
                  <c:v>490508.3</c:v>
                </c:pt>
                <c:pt idx="2">
                  <c:v>345998.5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5F-4C26-8E22-005D2C2D08C8}"/>
            </c:ext>
          </c:extLst>
        </c:ser>
        <c:ser>
          <c:idx val="1"/>
          <c:order val="1"/>
          <c:tx>
            <c:strRef>
              <c:f>'Лист1 (5)'!$C$1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5B9BD5">
                <a:lumMod val="75000"/>
              </a:srgb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(5)'!$A$2:$A$4</c:f>
              <c:strCache>
                <c:ptCount val="3"/>
                <c:pt idx="0">
                  <c:v>Иные 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'Лист1 (5)'!$C$2:$C$4</c:f>
              <c:numCache>
                <c:formatCode>#,##0.00</c:formatCode>
                <c:ptCount val="3"/>
                <c:pt idx="0">
                  <c:v>44923.6</c:v>
                </c:pt>
                <c:pt idx="1">
                  <c:v>490934.4</c:v>
                </c:pt>
                <c:pt idx="2">
                  <c:v>346366.4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5F-4C26-8E22-005D2C2D08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0036048"/>
        <c:axId val="430033424"/>
      </c:barChart>
      <c:catAx>
        <c:axId val="430036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033424"/>
        <c:crosses val="autoZero"/>
        <c:auto val="1"/>
        <c:lblAlgn val="ctr"/>
        <c:lblOffset val="100"/>
        <c:noMultiLvlLbl val="0"/>
      </c:catAx>
      <c:valAx>
        <c:axId val="430033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003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28438208362419"/>
          <c:y val="0.89066741013298489"/>
          <c:w val="0.29777149650317786"/>
          <c:h val="0.109332589867015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CC538-1BCC-43E1-AD89-F4C7D171772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AEF345-8F26-47CD-AA63-65E5911139C9}">
      <dgm:prSet phldrT="[Текст]" custT="1"/>
      <dgm:spPr>
        <a:xfrm>
          <a:off x="2060417" y="2204525"/>
          <a:ext cx="3855405" cy="1159473"/>
        </a:xfrm>
        <a:prstGeom prst="ellipse">
          <a:avLst/>
        </a:prstGeom>
        <a:solidFill>
          <a:srgbClr val="3F5378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400" b="1" dirty="0" smtClean="0">
              <a:solidFill>
                <a:srgbClr val="FFFFFF"/>
              </a:solidFill>
              <a:latin typeface="Times New Roman" pitchFamily="18" charset="0"/>
              <a:ea typeface="+mn-ea"/>
              <a:cs typeface="Times New Roman" pitchFamily="18" charset="0"/>
            </a:rPr>
            <a:t>НАЦИОНАЛЬНЫЕ ПРОЕКТЫ</a:t>
          </a:r>
        </a:p>
        <a:p>
          <a:r>
            <a:rPr lang="ru-RU" sz="1400" b="1" dirty="0" smtClean="0">
              <a:solidFill>
                <a:srgbClr val="FFFFFF"/>
              </a:solidFill>
              <a:latin typeface="Times New Roman" pitchFamily="18" charset="0"/>
              <a:ea typeface="+mn-ea"/>
              <a:cs typeface="Times New Roman" pitchFamily="18" charset="0"/>
            </a:rPr>
            <a:t>32 928,0</a:t>
          </a:r>
          <a:endParaRPr lang="ru-RU" sz="1400" b="1" dirty="0">
            <a:solidFill>
              <a:srgbClr val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97E8B158-9252-4104-9341-EB31807EFA2C}" type="parTrans" cxnId="{6AFA9B2F-0895-4177-97B0-1B37D8C0872B}">
      <dgm:prSet/>
      <dgm:spPr/>
      <dgm:t>
        <a:bodyPr/>
        <a:lstStyle/>
        <a:p>
          <a:endParaRPr lang="ru-RU"/>
        </a:p>
      </dgm:t>
    </dgm:pt>
    <dgm:pt modelId="{83334AF0-E90A-468E-87E0-73983C9177A1}" type="sibTrans" cxnId="{6AFA9B2F-0895-4177-97B0-1B37D8C0872B}">
      <dgm:prSet/>
      <dgm:spPr/>
      <dgm:t>
        <a:bodyPr/>
        <a:lstStyle/>
        <a:p>
          <a:endParaRPr lang="ru-RU"/>
        </a:p>
      </dgm:t>
    </dgm:pt>
    <dgm:pt modelId="{FD90D5F2-D8A4-40A1-8EC0-C3DC97879381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xfrm>
          <a:off x="265887" y="3999216"/>
          <a:ext cx="3004689" cy="1106577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ru-RU" sz="1400" b="1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ЖИЛЬЕ И ГОРОДСКАЯ СРЕДА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мероприятий регионального проекта «Формирование комфортной городской среды»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11 418,0</a:t>
          </a:r>
          <a:endParaRPr lang="ru-RU" sz="1200" dirty="0">
            <a:solidFill>
              <a:srgbClr val="263248"/>
            </a:solidFill>
            <a:latin typeface="Arial"/>
            <a:ea typeface="+mn-ea"/>
            <a:cs typeface="+mn-cs"/>
          </a:endParaRPr>
        </a:p>
      </dgm:t>
    </dgm:pt>
    <dgm:pt modelId="{8AC75CB6-ACE7-4816-AA5E-F1FA86B562B0}" type="parTrans" cxnId="{3FA0724D-0CF3-44EF-AACA-5DC28DA29FAF}">
      <dgm:prSet/>
      <dgm:spPr>
        <a:xfrm rot="18981650">
          <a:off x="2499020" y="3368459"/>
          <a:ext cx="709541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99E85A6F-9840-452D-9417-C1A03079638D}" type="sibTrans" cxnId="{3FA0724D-0CF3-44EF-AACA-5DC28DA29FAF}">
      <dgm:prSet/>
      <dgm:spPr/>
      <dgm:t>
        <a:bodyPr/>
        <a:lstStyle/>
        <a:p>
          <a:endParaRPr lang="ru-RU"/>
        </a:p>
      </dgm:t>
    </dgm:pt>
    <dgm:pt modelId="{578A48C0-5B7E-4468-AEB4-340ECBC2D92D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xfrm>
          <a:off x="265871" y="675755"/>
          <a:ext cx="3005712" cy="905112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ru-RU" sz="1400" b="1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ДЕМОГРАФИЯ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мероприятий регионального проекта «Содействие занятости»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8 676,0</a:t>
          </a:r>
          <a:endParaRPr lang="ru-RU" sz="1200" dirty="0">
            <a:solidFill>
              <a:srgbClr val="263248"/>
            </a:solidFill>
            <a:latin typeface="Arial"/>
            <a:ea typeface="+mn-ea"/>
            <a:cs typeface="+mn-cs"/>
          </a:endParaRPr>
        </a:p>
      </dgm:t>
    </dgm:pt>
    <dgm:pt modelId="{4674BF90-0263-4D47-AE7C-96D46EEF2813}" type="parTrans" cxnId="{58EF7976-2B73-4585-8CAF-A92476B04717}">
      <dgm:prSet/>
      <dgm:spPr>
        <a:xfrm rot="2324459">
          <a:off x="2434205" y="1623583"/>
          <a:ext cx="726382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5FBDDAEC-0718-4192-ACB1-8C379F1A9C7C}" type="sibTrans" cxnId="{58EF7976-2B73-4585-8CAF-A92476B04717}">
      <dgm:prSet/>
      <dgm:spPr/>
      <dgm:t>
        <a:bodyPr/>
        <a:lstStyle/>
        <a:p>
          <a:endParaRPr lang="ru-RU"/>
        </a:p>
      </dgm:t>
    </dgm:pt>
    <dgm:pt modelId="{A994A2C9-BF85-43C8-97E1-A5D4ABF17A2F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xfrm>
          <a:off x="4797311" y="675764"/>
          <a:ext cx="3005467" cy="90388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ru-RU" sz="1400" b="1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ОБРАЗОВАНИЕ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 мероприятий регионального проекта «Успех каждого ребенка»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12 574,0</a:t>
          </a:r>
          <a:endParaRPr lang="ru-RU" sz="1200" dirty="0">
            <a:solidFill>
              <a:srgbClr val="263248"/>
            </a:solidFill>
            <a:latin typeface="Arial"/>
            <a:ea typeface="+mn-ea"/>
            <a:cs typeface="+mn-cs"/>
          </a:endParaRPr>
        </a:p>
      </dgm:t>
    </dgm:pt>
    <dgm:pt modelId="{115CD4A8-FE22-4DB4-875B-0791D737CDAC}" type="parTrans" cxnId="{508196F0-E775-4DD2-B6A2-700CED1C0723}">
      <dgm:prSet/>
      <dgm:spPr>
        <a:xfrm rot="8467510">
          <a:off x="4783990" y="1607163"/>
          <a:ext cx="684091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35A3ADBC-7EFC-4201-9BD6-86177837A50D}" type="sibTrans" cxnId="{508196F0-E775-4DD2-B6A2-700CED1C0723}">
      <dgm:prSet/>
      <dgm:spPr/>
      <dgm:t>
        <a:bodyPr/>
        <a:lstStyle/>
        <a:p>
          <a:endParaRPr lang="ru-RU"/>
        </a:p>
      </dgm:t>
    </dgm:pt>
    <dgm:pt modelId="{C1ACCF00-6DB1-4290-BE11-1388AC69B7C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xfrm>
          <a:off x="4797048" y="3999209"/>
          <a:ext cx="3005733" cy="110498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ru-RU" sz="1400" b="1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КУЛЬТУРА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мероприятий регионального проекта «Культурная среда»</a:t>
          </a:r>
        </a:p>
        <a:p>
          <a:r>
            <a:rPr lang="ru-RU" sz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 260</a:t>
          </a:r>
          <a:endParaRPr lang="ru-RU" sz="1200" dirty="0">
            <a:solidFill>
              <a:srgbClr val="263248"/>
            </a:solidFill>
            <a:latin typeface="Arial"/>
            <a:ea typeface="+mn-ea"/>
            <a:cs typeface="+mn-cs"/>
          </a:endParaRPr>
        </a:p>
      </dgm:t>
    </dgm:pt>
    <dgm:pt modelId="{DE3A05F8-EC99-406A-B0DB-8ACD84EAF6AD}" type="parTrans" cxnId="{88E1FE26-88B7-4AE5-BF49-8B3704DD9C47}">
      <dgm:prSet/>
      <dgm:spPr>
        <a:xfrm rot="2816137" flipH="1">
          <a:off x="4681537" y="3369271"/>
          <a:ext cx="743955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CF945B83-A29E-423F-8100-1220D82B74A5}" type="sibTrans" cxnId="{88E1FE26-88B7-4AE5-BF49-8B3704DD9C47}">
      <dgm:prSet/>
      <dgm:spPr/>
      <dgm:t>
        <a:bodyPr/>
        <a:lstStyle/>
        <a:p>
          <a:endParaRPr lang="ru-RU"/>
        </a:p>
      </dgm:t>
    </dgm:pt>
    <dgm:pt modelId="{C8567B20-2580-46C9-99AE-D577421E4840}" type="pres">
      <dgm:prSet presAssocID="{C74CC538-1BCC-43E1-AD89-F4C7D171772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2B5B43-46AE-4D58-A2A5-AF8F3D3C98FE}" type="pres">
      <dgm:prSet presAssocID="{77AEF345-8F26-47CD-AA63-65E5911139C9}" presName="centerShape" presStyleLbl="node0" presStyleIdx="0" presStyleCnt="1" custScaleX="179022" custScaleY="53839" custLinFactNeighborX="4" custLinFactNeighborY="-20840"/>
      <dgm:spPr/>
      <dgm:t>
        <a:bodyPr/>
        <a:lstStyle/>
        <a:p>
          <a:endParaRPr lang="ru-RU"/>
        </a:p>
      </dgm:t>
    </dgm:pt>
    <dgm:pt modelId="{3367D757-6FE4-4041-8F82-74BC01DBBA44}" type="pres">
      <dgm:prSet presAssocID="{8AC75CB6-ACE7-4816-AA5E-F1FA86B562B0}" presName="parTrans" presStyleLbl="bgSibTrans2D1" presStyleIdx="0" presStyleCnt="4" custAng="10493987" custScaleX="38161" custLinFactNeighborX="19275" custLinFactNeighborY="-48541"/>
      <dgm:spPr/>
      <dgm:t>
        <a:bodyPr/>
        <a:lstStyle/>
        <a:p>
          <a:endParaRPr lang="ru-RU"/>
        </a:p>
      </dgm:t>
    </dgm:pt>
    <dgm:pt modelId="{07328115-8FEC-4EB2-8CCB-28FD7B2210CD}" type="pres">
      <dgm:prSet presAssocID="{FD90D5F2-D8A4-40A1-8EC0-C3DC97879381}" presName="node" presStyleLbl="node1" presStyleIdx="0" presStyleCnt="4" custScaleX="170718" custScaleY="67609" custRadScaleRad="74076" custRadScaleInc="-60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802E6-0602-4811-8D41-0C4B39E252C5}" type="pres">
      <dgm:prSet presAssocID="{4674BF90-0263-4D47-AE7C-96D46EEF2813}" presName="parTrans" presStyleLbl="bgSibTrans2D1" presStyleIdx="1" presStyleCnt="4" custAng="10920801" custScaleX="41106" custLinFactNeighborX="18138" custLinFactNeighborY="44607"/>
      <dgm:spPr/>
      <dgm:t>
        <a:bodyPr/>
        <a:lstStyle/>
        <a:p>
          <a:endParaRPr lang="ru-RU"/>
        </a:p>
      </dgm:t>
    </dgm:pt>
    <dgm:pt modelId="{D2E9BD5A-D729-4667-9BC2-C3F5E0460C81}" type="pres">
      <dgm:prSet presAssocID="{578A48C0-5B7E-4468-AEB4-340ECBC2D92D}" presName="node" presStyleLbl="node1" presStyleIdx="1" presStyleCnt="4" custScaleX="166679" custScaleY="55300" custRadScaleRad="119913" custRadScaleInc="-26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9B5ED-E21E-4BB2-B633-8E75402FA0FB}" type="pres">
      <dgm:prSet presAssocID="{115CD4A8-FE22-4DB4-875B-0791D737CDAC}" presName="parTrans" presStyleLbl="bgSibTrans2D1" presStyleIdx="2" presStyleCnt="4" custAng="10604865" custScaleX="37579" custLinFactNeighborX="-23848" custLinFactNeighborY="41742"/>
      <dgm:spPr/>
      <dgm:t>
        <a:bodyPr/>
        <a:lstStyle/>
        <a:p>
          <a:endParaRPr lang="ru-RU"/>
        </a:p>
      </dgm:t>
    </dgm:pt>
    <dgm:pt modelId="{B5BDCD9A-A862-4D73-A20D-B878E223B9D5}" type="pres">
      <dgm:prSet presAssocID="{A994A2C9-BF85-43C8-97E1-A5D4ABF17A2F}" presName="node" presStyleLbl="node1" presStyleIdx="2" presStyleCnt="4" custScaleX="173328" custScaleY="55225" custRadScaleRad="116878" custRadScaleInc="22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425EE-874D-46F6-B463-8664B3B29931}" type="pres">
      <dgm:prSet presAssocID="{DE3A05F8-EC99-406A-B0DB-8ACD84EAF6AD}" presName="parTrans" presStyleLbl="bgSibTrans2D1" presStyleIdx="3" presStyleCnt="4" custAng="16539918" custFlipHor="1" custScaleX="38939" custLinFactNeighborX="-25516" custLinFactNeighborY="-48119"/>
      <dgm:spPr/>
      <dgm:t>
        <a:bodyPr/>
        <a:lstStyle/>
        <a:p>
          <a:endParaRPr lang="ru-RU"/>
        </a:p>
      </dgm:t>
    </dgm:pt>
    <dgm:pt modelId="{88FA7285-78C6-49E0-9DFD-FFD5B27C3C9C}" type="pres">
      <dgm:prSet presAssocID="{C1ACCF00-6DB1-4290-BE11-1388AC69B7CA}" presName="node" presStyleLbl="node1" presStyleIdx="3" presStyleCnt="4" custScaleX="175665" custScaleY="67512" custRadScaleRad="70962" custRadScaleInc="63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69EA76-A3B5-430A-B1D6-191F6472D84E}" type="presOf" srcId="{115CD4A8-FE22-4DB4-875B-0791D737CDAC}" destId="{6279B5ED-E21E-4BB2-B633-8E75402FA0FB}" srcOrd="0" destOrd="0" presId="urn:microsoft.com/office/officeart/2005/8/layout/radial4"/>
    <dgm:cxn modelId="{63E753FF-5B6D-4B17-9441-C810A02D1754}" type="presOf" srcId="{C1ACCF00-6DB1-4290-BE11-1388AC69B7CA}" destId="{88FA7285-78C6-49E0-9DFD-FFD5B27C3C9C}" srcOrd="0" destOrd="0" presId="urn:microsoft.com/office/officeart/2005/8/layout/radial4"/>
    <dgm:cxn modelId="{3FA0724D-0CF3-44EF-AACA-5DC28DA29FAF}" srcId="{77AEF345-8F26-47CD-AA63-65E5911139C9}" destId="{FD90D5F2-D8A4-40A1-8EC0-C3DC97879381}" srcOrd="0" destOrd="0" parTransId="{8AC75CB6-ACE7-4816-AA5E-F1FA86B562B0}" sibTransId="{99E85A6F-9840-452D-9417-C1A03079638D}"/>
    <dgm:cxn modelId="{DCAAD90C-A052-4924-813D-FBF2EEA3A351}" type="presOf" srcId="{FD90D5F2-D8A4-40A1-8EC0-C3DC97879381}" destId="{07328115-8FEC-4EB2-8CCB-28FD7B2210CD}" srcOrd="0" destOrd="0" presId="urn:microsoft.com/office/officeart/2005/8/layout/radial4"/>
    <dgm:cxn modelId="{409EDC51-1970-4FB2-82A8-E17F2C4E2EF9}" type="presOf" srcId="{A994A2C9-BF85-43C8-97E1-A5D4ABF17A2F}" destId="{B5BDCD9A-A862-4D73-A20D-B878E223B9D5}" srcOrd="0" destOrd="0" presId="urn:microsoft.com/office/officeart/2005/8/layout/radial4"/>
    <dgm:cxn modelId="{28961EB8-481F-4BB2-8325-1ACF58125A99}" type="presOf" srcId="{77AEF345-8F26-47CD-AA63-65E5911139C9}" destId="{722B5B43-46AE-4D58-A2A5-AF8F3D3C98FE}" srcOrd="0" destOrd="0" presId="urn:microsoft.com/office/officeart/2005/8/layout/radial4"/>
    <dgm:cxn modelId="{58EF7976-2B73-4585-8CAF-A92476B04717}" srcId="{77AEF345-8F26-47CD-AA63-65E5911139C9}" destId="{578A48C0-5B7E-4468-AEB4-340ECBC2D92D}" srcOrd="1" destOrd="0" parTransId="{4674BF90-0263-4D47-AE7C-96D46EEF2813}" sibTransId="{5FBDDAEC-0718-4192-ACB1-8C379F1A9C7C}"/>
    <dgm:cxn modelId="{A88B8730-A02A-41C2-A46F-8D16483A4F36}" type="presOf" srcId="{578A48C0-5B7E-4468-AEB4-340ECBC2D92D}" destId="{D2E9BD5A-D729-4667-9BC2-C3F5E0460C81}" srcOrd="0" destOrd="0" presId="urn:microsoft.com/office/officeart/2005/8/layout/radial4"/>
    <dgm:cxn modelId="{6AFA9B2F-0895-4177-97B0-1B37D8C0872B}" srcId="{C74CC538-1BCC-43E1-AD89-F4C7D1717729}" destId="{77AEF345-8F26-47CD-AA63-65E5911139C9}" srcOrd="0" destOrd="0" parTransId="{97E8B158-9252-4104-9341-EB31807EFA2C}" sibTransId="{83334AF0-E90A-468E-87E0-73983C9177A1}"/>
    <dgm:cxn modelId="{88E1FE26-88B7-4AE5-BF49-8B3704DD9C47}" srcId="{77AEF345-8F26-47CD-AA63-65E5911139C9}" destId="{C1ACCF00-6DB1-4290-BE11-1388AC69B7CA}" srcOrd="3" destOrd="0" parTransId="{DE3A05F8-EC99-406A-B0DB-8ACD84EAF6AD}" sibTransId="{CF945B83-A29E-423F-8100-1220D82B74A5}"/>
    <dgm:cxn modelId="{1F6EA118-6267-4D3C-A0AD-FF563E0088BA}" type="presOf" srcId="{DE3A05F8-EC99-406A-B0DB-8ACD84EAF6AD}" destId="{FA3425EE-874D-46F6-B463-8664B3B29931}" srcOrd="0" destOrd="0" presId="urn:microsoft.com/office/officeart/2005/8/layout/radial4"/>
    <dgm:cxn modelId="{508196F0-E775-4DD2-B6A2-700CED1C0723}" srcId="{77AEF345-8F26-47CD-AA63-65E5911139C9}" destId="{A994A2C9-BF85-43C8-97E1-A5D4ABF17A2F}" srcOrd="2" destOrd="0" parTransId="{115CD4A8-FE22-4DB4-875B-0791D737CDAC}" sibTransId="{35A3ADBC-7EFC-4201-9BD6-86177837A50D}"/>
    <dgm:cxn modelId="{55D97DF9-D728-49A6-970B-7C80E0956B2A}" type="presOf" srcId="{4674BF90-0263-4D47-AE7C-96D46EEF2813}" destId="{18C802E6-0602-4811-8D41-0C4B39E252C5}" srcOrd="0" destOrd="0" presId="urn:microsoft.com/office/officeart/2005/8/layout/radial4"/>
    <dgm:cxn modelId="{33FF1ECB-8E32-498C-BD43-A052668625C2}" type="presOf" srcId="{8AC75CB6-ACE7-4816-AA5E-F1FA86B562B0}" destId="{3367D757-6FE4-4041-8F82-74BC01DBBA44}" srcOrd="0" destOrd="0" presId="urn:microsoft.com/office/officeart/2005/8/layout/radial4"/>
    <dgm:cxn modelId="{3BED035F-9858-476E-B3A4-5D5B754F1938}" type="presOf" srcId="{C74CC538-1BCC-43E1-AD89-F4C7D1717729}" destId="{C8567B20-2580-46C9-99AE-D577421E4840}" srcOrd="0" destOrd="0" presId="urn:microsoft.com/office/officeart/2005/8/layout/radial4"/>
    <dgm:cxn modelId="{F6060023-6A38-461F-9581-C3ED5390FDAA}" type="presParOf" srcId="{C8567B20-2580-46C9-99AE-D577421E4840}" destId="{722B5B43-46AE-4D58-A2A5-AF8F3D3C98FE}" srcOrd="0" destOrd="0" presId="urn:microsoft.com/office/officeart/2005/8/layout/radial4"/>
    <dgm:cxn modelId="{29F04562-13D0-400C-B6A9-5A989E2F6584}" type="presParOf" srcId="{C8567B20-2580-46C9-99AE-D577421E4840}" destId="{3367D757-6FE4-4041-8F82-74BC01DBBA44}" srcOrd="1" destOrd="0" presId="urn:microsoft.com/office/officeart/2005/8/layout/radial4"/>
    <dgm:cxn modelId="{8F858E1B-06DA-4B03-9A68-A9A24203E8A7}" type="presParOf" srcId="{C8567B20-2580-46C9-99AE-D577421E4840}" destId="{07328115-8FEC-4EB2-8CCB-28FD7B2210CD}" srcOrd="2" destOrd="0" presId="urn:microsoft.com/office/officeart/2005/8/layout/radial4"/>
    <dgm:cxn modelId="{EB377132-AE69-40B3-8A32-6AE08831E6C1}" type="presParOf" srcId="{C8567B20-2580-46C9-99AE-D577421E4840}" destId="{18C802E6-0602-4811-8D41-0C4B39E252C5}" srcOrd="3" destOrd="0" presId="urn:microsoft.com/office/officeart/2005/8/layout/radial4"/>
    <dgm:cxn modelId="{A0F1EF3F-F411-4877-95C8-BA218B138FA5}" type="presParOf" srcId="{C8567B20-2580-46C9-99AE-D577421E4840}" destId="{D2E9BD5A-D729-4667-9BC2-C3F5E0460C81}" srcOrd="4" destOrd="0" presId="urn:microsoft.com/office/officeart/2005/8/layout/radial4"/>
    <dgm:cxn modelId="{DF5BFDD0-584B-4D48-90B0-7F0E8EC78F9A}" type="presParOf" srcId="{C8567B20-2580-46C9-99AE-D577421E4840}" destId="{6279B5ED-E21E-4BB2-B633-8E75402FA0FB}" srcOrd="5" destOrd="0" presId="urn:microsoft.com/office/officeart/2005/8/layout/radial4"/>
    <dgm:cxn modelId="{3E86DB0D-CF08-4140-A1F0-6E6CCDCA2371}" type="presParOf" srcId="{C8567B20-2580-46C9-99AE-D577421E4840}" destId="{B5BDCD9A-A862-4D73-A20D-B878E223B9D5}" srcOrd="6" destOrd="0" presId="urn:microsoft.com/office/officeart/2005/8/layout/radial4"/>
    <dgm:cxn modelId="{D2FE5B86-9224-4CA4-BFE0-109A016B6902}" type="presParOf" srcId="{C8567B20-2580-46C9-99AE-D577421E4840}" destId="{FA3425EE-874D-46F6-B463-8664B3B29931}" srcOrd="7" destOrd="0" presId="urn:microsoft.com/office/officeart/2005/8/layout/radial4"/>
    <dgm:cxn modelId="{910CD7EA-75FF-4CC1-9054-254A3DD7CD7C}" type="presParOf" srcId="{C8567B20-2580-46C9-99AE-D577421E4840}" destId="{88FA7285-78C6-49E0-9DFD-FFD5B27C3C9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B5B43-46AE-4D58-A2A5-AF8F3D3C98FE}">
      <dsp:nvSpPr>
        <dsp:cNvPr id="0" name=""/>
        <dsp:cNvSpPr/>
      </dsp:nvSpPr>
      <dsp:spPr>
        <a:xfrm>
          <a:off x="2035375" y="2204525"/>
          <a:ext cx="3855405" cy="1159473"/>
        </a:xfrm>
        <a:prstGeom prst="ellipse">
          <a:avLst/>
        </a:prstGeom>
        <a:solidFill>
          <a:srgbClr val="3F5378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FFFF"/>
              </a:solidFill>
              <a:latin typeface="Times New Roman" pitchFamily="18" charset="0"/>
              <a:ea typeface="+mn-ea"/>
              <a:cs typeface="Times New Roman" pitchFamily="18" charset="0"/>
            </a:rPr>
            <a:t>НАЦИОНАЛЬНЫЕ ПРОЕКТЫ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FFFF"/>
              </a:solidFill>
              <a:latin typeface="Times New Roman" pitchFamily="18" charset="0"/>
              <a:ea typeface="+mn-ea"/>
              <a:cs typeface="Times New Roman" pitchFamily="18" charset="0"/>
            </a:rPr>
            <a:t>32 928,0</a:t>
          </a:r>
          <a:endParaRPr lang="ru-RU" sz="1400" b="1" kern="1200" dirty="0">
            <a:solidFill>
              <a:srgbClr val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599986" y="2374326"/>
        <a:ext cx="2726183" cy="819871"/>
      </dsp:txXfrm>
    </dsp:sp>
    <dsp:sp modelId="{3367D757-6FE4-4041-8F82-74BC01DBBA44}">
      <dsp:nvSpPr>
        <dsp:cNvPr id="0" name=""/>
        <dsp:cNvSpPr/>
      </dsp:nvSpPr>
      <dsp:spPr>
        <a:xfrm rot="18981650">
          <a:off x="2473978" y="3368459"/>
          <a:ext cx="709541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28115-8FEC-4EB2-8CCB-28FD7B2210CD}">
      <dsp:nvSpPr>
        <dsp:cNvPr id="0" name=""/>
        <dsp:cNvSpPr/>
      </dsp:nvSpPr>
      <dsp:spPr>
        <a:xfrm>
          <a:off x="-3181" y="3999216"/>
          <a:ext cx="3492742" cy="1106577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ЖИЛЬЕ И ГОРОДСКАЯ СРЕДА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мероприятий регионального проекта «Формирование комфортной городской среды»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11 418,0</a:t>
          </a:r>
          <a:endParaRPr lang="ru-RU" sz="1200" kern="1200" dirty="0">
            <a:solidFill>
              <a:srgbClr val="263248"/>
            </a:solidFill>
            <a:latin typeface="Arial"/>
            <a:ea typeface="+mn-ea"/>
            <a:cs typeface="+mn-cs"/>
          </a:endParaRPr>
        </a:p>
      </dsp:txBody>
      <dsp:txXfrm>
        <a:off x="29230" y="4031627"/>
        <a:ext cx="3427920" cy="1041755"/>
      </dsp:txXfrm>
    </dsp:sp>
    <dsp:sp modelId="{18C802E6-0602-4811-8D41-0C4B39E252C5}">
      <dsp:nvSpPr>
        <dsp:cNvPr id="0" name=""/>
        <dsp:cNvSpPr/>
      </dsp:nvSpPr>
      <dsp:spPr>
        <a:xfrm rot="2324459">
          <a:off x="2409163" y="1623583"/>
          <a:ext cx="726382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E9BD5A-D729-4667-9BC2-C3F5E0460C81}">
      <dsp:nvSpPr>
        <dsp:cNvPr id="0" name=""/>
        <dsp:cNvSpPr/>
      </dsp:nvSpPr>
      <dsp:spPr>
        <a:xfrm>
          <a:off x="38631" y="675755"/>
          <a:ext cx="3410108" cy="905112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ДЕМОГРАФИЯ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мероприятий регионального проекта «Содействие занятости»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8 676,0</a:t>
          </a:r>
          <a:endParaRPr lang="ru-RU" sz="1200" kern="1200" dirty="0">
            <a:solidFill>
              <a:srgbClr val="263248"/>
            </a:solidFill>
            <a:latin typeface="Arial"/>
            <a:ea typeface="+mn-ea"/>
            <a:cs typeface="+mn-cs"/>
          </a:endParaRPr>
        </a:p>
      </dsp:txBody>
      <dsp:txXfrm>
        <a:off x="65141" y="702265"/>
        <a:ext cx="3357088" cy="852092"/>
      </dsp:txXfrm>
    </dsp:sp>
    <dsp:sp modelId="{6279B5ED-E21E-4BB2-B633-8E75402FA0FB}">
      <dsp:nvSpPr>
        <dsp:cNvPr id="0" name=""/>
        <dsp:cNvSpPr/>
      </dsp:nvSpPr>
      <dsp:spPr>
        <a:xfrm rot="8276555">
          <a:off x="4652793" y="1603172"/>
          <a:ext cx="631021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DCD9A-A862-4D73-A20D-B878E223B9D5}">
      <dsp:nvSpPr>
        <dsp:cNvPr id="0" name=""/>
        <dsp:cNvSpPr/>
      </dsp:nvSpPr>
      <dsp:spPr>
        <a:xfrm>
          <a:off x="4249965" y="675764"/>
          <a:ext cx="3546140" cy="90388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ОБРАЗОВАНИЕ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 мероприятий регионального проекта «Успех каждого ребенка»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12 574,0</a:t>
          </a:r>
          <a:endParaRPr lang="ru-RU" sz="1200" kern="1200" dirty="0">
            <a:solidFill>
              <a:srgbClr val="263248"/>
            </a:solidFill>
            <a:latin typeface="Arial"/>
            <a:ea typeface="+mn-ea"/>
            <a:cs typeface="+mn-cs"/>
          </a:endParaRPr>
        </a:p>
      </dsp:txBody>
      <dsp:txXfrm>
        <a:off x="4276439" y="702238"/>
        <a:ext cx="3493192" cy="850936"/>
      </dsp:txXfrm>
    </dsp:sp>
    <dsp:sp modelId="{FA3425EE-874D-46F6-B463-8664B3B29931}">
      <dsp:nvSpPr>
        <dsp:cNvPr id="0" name=""/>
        <dsp:cNvSpPr/>
      </dsp:nvSpPr>
      <dsp:spPr>
        <a:xfrm rot="2644376" flipH="1">
          <a:off x="4564626" y="3385415"/>
          <a:ext cx="709223" cy="613774"/>
        </a:xfrm>
        <a:prstGeom prst="leftArrow">
          <a:avLst>
            <a:gd name="adj1" fmla="val 60000"/>
            <a:gd name="adj2" fmla="val 50000"/>
          </a:avLst>
        </a:prstGeom>
        <a:solidFill>
          <a:srgbClr val="3F5378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A7285-78C6-49E0-9DFD-FFD5B27C3C9C}">
      <dsp:nvSpPr>
        <dsp:cNvPr id="0" name=""/>
        <dsp:cNvSpPr/>
      </dsp:nvSpPr>
      <dsp:spPr>
        <a:xfrm>
          <a:off x="4281944" y="4023707"/>
          <a:ext cx="3593953" cy="110498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263248">
                <a:tint val="50000"/>
                <a:satMod val="300000"/>
              </a:srgbClr>
            </a:gs>
            <a:gs pos="35000">
              <a:srgbClr val="263248">
                <a:tint val="37000"/>
                <a:satMod val="300000"/>
              </a:srgbClr>
            </a:gs>
            <a:gs pos="100000">
              <a:srgbClr val="263248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263248">
              <a:shade val="95000"/>
              <a:satMod val="105000"/>
            </a:srgb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КУЛЬТУРА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Реализация мероприятий регионального проекта «Культурная среда»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263248"/>
              </a:solidFill>
              <a:latin typeface="Arial"/>
              <a:ea typeface="+mn-ea"/>
              <a:cs typeface="+mn-cs"/>
            </a:rPr>
            <a:t> 260</a:t>
          </a:r>
          <a:endParaRPr lang="ru-RU" sz="1200" kern="1200" dirty="0">
            <a:solidFill>
              <a:srgbClr val="263248"/>
            </a:solidFill>
            <a:latin typeface="Arial"/>
            <a:ea typeface="+mn-ea"/>
            <a:cs typeface="+mn-cs"/>
          </a:endParaRPr>
        </a:p>
      </dsp:txBody>
      <dsp:txXfrm>
        <a:off x="4314308" y="4056071"/>
        <a:ext cx="3529225" cy="104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66165" y="383056"/>
            <a:ext cx="8220635" cy="6116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563" y="1379913"/>
            <a:ext cx="7494815" cy="3072517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sz="40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Бюджет для граждан</a:t>
            </a:r>
            <a:br>
              <a:rPr lang="ru-RU" sz="40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об и</a:t>
            </a:r>
            <a:r>
              <a:rPr lang="ru-RU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сполнение </a:t>
            </a:r>
            <a:r>
              <a:rPr lang="ru-RU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бюджета</a:t>
            </a:r>
            <a:br>
              <a:rPr lang="ru-RU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Цивильского района </a:t>
            </a:r>
            <a:br>
              <a:rPr lang="ru-RU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Чувашской </a:t>
            </a:r>
            <a:r>
              <a:rPr lang="ru-RU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Республики и бюджетов поселений Цивильского района Чувашской Республики </a:t>
            </a:r>
            <a:br>
              <a:rPr lang="ru-RU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за 2022 </a:t>
            </a:r>
            <a:r>
              <a:rPr lang="ru-RU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год</a:t>
            </a:r>
            <a:endParaRPr lang="en-US" sz="28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 Demi" pitchFamily="34" charset="0"/>
            </a:endParaRPr>
          </a:p>
        </p:txBody>
      </p:sp>
      <p:pic>
        <p:nvPicPr>
          <p:cNvPr id="5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14712" y="4995948"/>
            <a:ext cx="2776728" cy="131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49" y="204108"/>
            <a:ext cx="7633607" cy="563335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Бюджетные инвестиции в соответствии с инвестиционной программой Цивильского района, тыс. рублей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                                                                  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                                                                 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ПЛАН                      ФАКТ</a:t>
            </a:r>
            <a:endParaRPr lang="en-US" sz="12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056067" y="1272459"/>
            <a:ext cx="360040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455104" y="1072018"/>
            <a:ext cx="4500614" cy="763360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200" dirty="0">
                <a:effectLst/>
                <a:latin typeface="Times New Roman"/>
                <a:ea typeface="Calibri"/>
              </a:rPr>
              <a:t>Строительство объекта «Дошкольное образовательное учреждение на 240 мест в г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. Цивильск» (корректировка проектно-сметной документации, экспертное сопровождение строительства)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8891" y="2178398"/>
            <a:ext cx="1234507" cy="542559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8 676,0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123861" y="2303869"/>
            <a:ext cx="360040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487392" y="2232333"/>
            <a:ext cx="4500614" cy="542559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altLang="ru-RU" sz="12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Исполнение бюджета Цивильского района по расходам за 2022 год, тыс. рублей</a:t>
            </a:r>
            <a:br>
              <a:rPr lang="ru-RU" altLang="ru-RU" sz="12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</a:b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603873" y="3351232"/>
            <a:ext cx="1234507" cy="568926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178,6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5119782" y="3449235"/>
            <a:ext cx="360040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495120" y="3326841"/>
            <a:ext cx="4500611" cy="570063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ru-RU" sz="1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здания под размещение учреждения культуры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96146" y="4448286"/>
            <a:ext cx="1234507" cy="539560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11 920,1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119782" y="4624661"/>
            <a:ext cx="360040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487395" y="4380336"/>
            <a:ext cx="4516063" cy="715366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жилыми помещениями детей-сирот и детей, оставшихся без попечения родителей, лиц из числа детей-сирот и детей, оставшихся без попечения родителей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 bwMode="auto">
          <a:xfrm>
            <a:off x="455100" y="5509534"/>
            <a:ext cx="4500618" cy="426047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ru-RU" sz="1200" dirty="0" smtClean="0">
                <a:effectLst/>
                <a:latin typeface="Times New Roman"/>
                <a:ea typeface="Calibri"/>
              </a:rPr>
              <a:t>Итого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098834" y="5626011"/>
            <a:ext cx="360040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588893" y="5501661"/>
            <a:ext cx="1234507" cy="441792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21 219,0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588890" y="1253418"/>
            <a:ext cx="1234507" cy="395996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444,3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137384" y="1292440"/>
            <a:ext cx="1234507" cy="395996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444,3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137384" y="2176246"/>
            <a:ext cx="1234507" cy="542559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8 676,0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137384" y="3327978"/>
            <a:ext cx="1234507" cy="568926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178,6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137386" y="4468239"/>
            <a:ext cx="1234507" cy="539560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11 920,1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137386" y="5491960"/>
            <a:ext cx="1234507" cy="441792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21 219,0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49" y="204108"/>
            <a:ext cx="7633607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Резервный фонд администрации Цивильского района,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тыс. рублей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641391" y="1403527"/>
            <a:ext cx="1269802" cy="570063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13 866,9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101782" y="1397526"/>
            <a:ext cx="3246918" cy="576064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92A8C8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План</a:t>
            </a:r>
            <a:endParaRPr kumimoji="0" lang="ru-RU" sz="280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641391" y="2421031"/>
            <a:ext cx="1269803" cy="572951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42,0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429267" y="1567705"/>
            <a:ext cx="628633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80464" y="2220686"/>
            <a:ext cx="4689556" cy="883389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92A8C8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На проведение аварийно-восстановительных работ и иных мероприятий, связанных с ликвидацией последствий стихийных</a:t>
            </a:r>
            <a:r>
              <a:rPr kumimoji="0" lang="ru-RU" sz="1200" i="0" u="none" strike="noStrike" kern="1200" cap="none" spc="0" normalizeH="0" noProof="0" dirty="0" smtClean="0">
                <a:ln w="6350">
                  <a:noFill/>
                </a:ln>
                <a:solidFill>
                  <a:srgbClr val="92A8C8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бедствий и других чрезвычайных ситуаций</a:t>
            </a:r>
            <a:endParaRPr kumimoji="0" lang="ru-RU" sz="120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73354" y="3556317"/>
            <a:ext cx="1337839" cy="570063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10 963,0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429265" y="4818503"/>
            <a:ext cx="628634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380463" y="3432075"/>
            <a:ext cx="4689557" cy="818549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92A8C8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На финансовое обеспечение непредвиденных расходов, возникающих при выполнении полномочий органов местного самоуправления Цивильского района</a:t>
            </a:r>
            <a:endParaRPr kumimoji="0" lang="ru-RU" sz="120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73353" y="4677488"/>
            <a:ext cx="1337840" cy="570063"/>
          </a:xfrm>
          <a:prstGeom prst="roundRect">
            <a:avLst/>
          </a:prstGeom>
          <a:gradFill rotWithShape="1">
            <a:gsLst>
              <a:gs pos="0">
                <a:srgbClr val="263248">
                  <a:tint val="100000"/>
                  <a:shade val="100000"/>
                  <a:satMod val="130000"/>
                </a:srgbClr>
              </a:gs>
              <a:gs pos="100000">
                <a:srgbClr val="263248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2 861,9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5429266" y="3779447"/>
            <a:ext cx="628633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025444" y="4647979"/>
            <a:ext cx="3244480" cy="570063"/>
          </a:xfrm>
          <a:prstGeom prst="rect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92A8C8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Остаток</a:t>
            </a:r>
            <a:endParaRPr kumimoji="0" lang="ru-RU" sz="2800" i="0" u="none" strike="noStrike" kern="1200" cap="none" spc="0" normalizeH="0" baseline="0" noProof="0" dirty="0">
              <a:ln w="6350">
                <a:noFill/>
              </a:ln>
              <a:solidFill>
                <a:srgbClr val="92A8C8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5429267" y="2563491"/>
            <a:ext cx="628633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16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49" y="204108"/>
            <a:ext cx="7633607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Национальные проекты, тыс. рублей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900602"/>
              </p:ext>
            </p:extLst>
          </p:nvPr>
        </p:nvGraphicFramePr>
        <p:xfrm>
          <a:off x="583865" y="476672"/>
          <a:ext cx="7976271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2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" y="204108"/>
            <a:ext cx="8164285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Результат исполнения бюджета Цивильского района за 2022 год,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 тыс. рублей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824021" y="2713318"/>
            <a:ext cx="720852" cy="1203975"/>
            <a:chOff x="4983988" y="1986914"/>
            <a:chExt cx="727075" cy="219265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4" name="object 24"/>
            <p:cNvSpPr/>
            <p:nvPr/>
          </p:nvSpPr>
          <p:spPr>
            <a:xfrm>
              <a:off x="4990338" y="1993264"/>
              <a:ext cx="714375" cy="2179955"/>
            </a:xfrm>
            <a:custGeom>
              <a:avLst/>
              <a:gdLst/>
              <a:ahLst/>
              <a:cxnLst/>
              <a:rect l="l" t="t" r="r" b="b"/>
              <a:pathLst>
                <a:path w="714375" h="2179954">
                  <a:moveTo>
                    <a:pt x="714375" y="0"/>
                  </a:moveTo>
                  <a:lnTo>
                    <a:pt x="0" y="0"/>
                  </a:lnTo>
                  <a:lnTo>
                    <a:pt x="0" y="2179827"/>
                  </a:lnTo>
                  <a:lnTo>
                    <a:pt x="714375" y="2179827"/>
                  </a:lnTo>
                  <a:lnTo>
                    <a:pt x="71437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4990338" y="1993264"/>
              <a:ext cx="714375" cy="2179955"/>
            </a:xfrm>
            <a:custGeom>
              <a:avLst/>
              <a:gdLst/>
              <a:ahLst/>
              <a:cxnLst/>
              <a:rect l="l" t="t" r="r" b="b"/>
              <a:pathLst>
                <a:path w="714375" h="2179954">
                  <a:moveTo>
                    <a:pt x="0" y="2179827"/>
                  </a:moveTo>
                  <a:lnTo>
                    <a:pt x="714375" y="2179827"/>
                  </a:lnTo>
                  <a:lnTo>
                    <a:pt x="714375" y="0"/>
                  </a:lnTo>
                  <a:lnTo>
                    <a:pt x="0" y="0"/>
                  </a:lnTo>
                  <a:lnTo>
                    <a:pt x="0" y="2179827"/>
                  </a:lnTo>
                  <a:close/>
                </a:path>
              </a:pathLst>
            </a:custGeom>
            <a:grpFill/>
            <a:ln w="12700">
              <a:solidFill>
                <a:srgbClr val="5868A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2155371" y="1066245"/>
            <a:ext cx="1417645" cy="986075"/>
            <a:chOff x="3598164" y="1219200"/>
            <a:chExt cx="935736" cy="429767"/>
          </a:xfrm>
        </p:grpSpPr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21862" y="1343787"/>
              <a:ext cx="681227" cy="173354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98164" y="1219200"/>
              <a:ext cx="935736" cy="429767"/>
            </a:xfrm>
            <a:prstGeom prst="rect">
              <a:avLst/>
            </a:prstGeom>
          </p:spPr>
        </p:pic>
      </p:grpSp>
      <p:grpSp>
        <p:nvGrpSpPr>
          <p:cNvPr id="29" name="object 29"/>
          <p:cNvGrpSpPr/>
          <p:nvPr/>
        </p:nvGrpSpPr>
        <p:grpSpPr>
          <a:xfrm>
            <a:off x="5291298" y="1117133"/>
            <a:ext cx="1573913" cy="884297"/>
            <a:chOff x="4901184" y="1229867"/>
            <a:chExt cx="1010919" cy="429895"/>
          </a:xfrm>
        </p:grpSpPr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29327" y="1355216"/>
              <a:ext cx="750824" cy="158623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01184" y="1229867"/>
              <a:ext cx="1010412" cy="429767"/>
            </a:xfrm>
            <a:prstGeom prst="rect">
              <a:avLst/>
            </a:prstGeom>
          </p:spPr>
        </p:pic>
      </p:grpSp>
      <p:grpSp>
        <p:nvGrpSpPr>
          <p:cNvPr id="32" name="object 32"/>
          <p:cNvGrpSpPr/>
          <p:nvPr/>
        </p:nvGrpSpPr>
        <p:grpSpPr>
          <a:xfrm>
            <a:off x="3689089" y="4207488"/>
            <a:ext cx="2024902" cy="289662"/>
            <a:chOff x="3695185" y="4238523"/>
            <a:chExt cx="2024902" cy="289662"/>
          </a:xfrm>
          <a:solidFill>
            <a:schemeClr val="accent2"/>
          </a:solidFill>
        </p:grpSpPr>
        <p:sp>
          <p:nvSpPr>
            <p:cNvPr id="33" name="object 33"/>
            <p:cNvSpPr/>
            <p:nvPr/>
          </p:nvSpPr>
          <p:spPr>
            <a:xfrm>
              <a:off x="4473321" y="4373880"/>
              <a:ext cx="468630" cy="154305"/>
            </a:xfrm>
            <a:custGeom>
              <a:avLst/>
              <a:gdLst/>
              <a:ahLst/>
              <a:cxnLst/>
              <a:rect l="l" t="t" r="r" b="b"/>
              <a:pathLst>
                <a:path w="468629" h="154304">
                  <a:moveTo>
                    <a:pt x="234187" y="0"/>
                  </a:moveTo>
                  <a:lnTo>
                    <a:pt x="0" y="154178"/>
                  </a:lnTo>
                  <a:lnTo>
                    <a:pt x="468249" y="154178"/>
                  </a:lnTo>
                  <a:lnTo>
                    <a:pt x="23418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4473321" y="4373880"/>
              <a:ext cx="468630" cy="154305"/>
            </a:xfrm>
            <a:custGeom>
              <a:avLst/>
              <a:gdLst/>
              <a:ahLst/>
              <a:cxnLst/>
              <a:rect l="l" t="t" r="r" b="b"/>
              <a:pathLst>
                <a:path w="468629" h="154304">
                  <a:moveTo>
                    <a:pt x="0" y="154178"/>
                  </a:moveTo>
                  <a:lnTo>
                    <a:pt x="234187" y="0"/>
                  </a:lnTo>
                  <a:lnTo>
                    <a:pt x="468249" y="154178"/>
                  </a:lnTo>
                  <a:lnTo>
                    <a:pt x="0" y="154178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 flipV="1">
              <a:off x="3695185" y="4238523"/>
              <a:ext cx="2024902" cy="189064"/>
            </a:xfrm>
            <a:custGeom>
              <a:avLst/>
              <a:gdLst/>
              <a:ahLst/>
              <a:cxnLst/>
              <a:rect l="l" t="t" r="r" b="b"/>
              <a:pathLst>
                <a:path w="1987550" h="100329">
                  <a:moveTo>
                    <a:pt x="0" y="0"/>
                  </a:moveTo>
                  <a:lnTo>
                    <a:pt x="1987423" y="100203"/>
                  </a:lnTo>
                </a:path>
              </a:pathLst>
            </a:custGeom>
            <a:grpFill/>
            <a:ln w="793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2457451" y="4600725"/>
            <a:ext cx="2155370" cy="360045"/>
            <a:chOff x="3374326" y="4616894"/>
            <a:chExt cx="1229995" cy="360045"/>
          </a:xfrm>
        </p:grpSpPr>
        <p:sp>
          <p:nvSpPr>
            <p:cNvPr id="37" name="object 37"/>
            <p:cNvSpPr/>
            <p:nvPr/>
          </p:nvSpPr>
          <p:spPr>
            <a:xfrm>
              <a:off x="3382264" y="4624832"/>
              <a:ext cx="1214120" cy="344170"/>
            </a:xfrm>
            <a:custGeom>
              <a:avLst/>
              <a:gdLst/>
              <a:ahLst/>
              <a:cxnLst/>
              <a:rect l="l" t="t" r="r" b="b"/>
              <a:pathLst>
                <a:path w="1214120" h="344170">
                  <a:moveTo>
                    <a:pt x="1042035" y="0"/>
                  </a:moveTo>
                  <a:lnTo>
                    <a:pt x="0" y="0"/>
                  </a:lnTo>
                  <a:lnTo>
                    <a:pt x="0" y="343916"/>
                  </a:lnTo>
                  <a:lnTo>
                    <a:pt x="1042035" y="343916"/>
                  </a:lnTo>
                  <a:lnTo>
                    <a:pt x="1213993" y="171958"/>
                  </a:lnTo>
                  <a:lnTo>
                    <a:pt x="1042035" y="0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3382264" y="4624832"/>
              <a:ext cx="1214120" cy="344170"/>
            </a:xfrm>
            <a:custGeom>
              <a:avLst/>
              <a:gdLst/>
              <a:ahLst/>
              <a:cxnLst/>
              <a:rect l="l" t="t" r="r" b="b"/>
              <a:pathLst>
                <a:path w="1214120" h="344170">
                  <a:moveTo>
                    <a:pt x="0" y="0"/>
                  </a:moveTo>
                  <a:lnTo>
                    <a:pt x="1042035" y="0"/>
                  </a:lnTo>
                  <a:lnTo>
                    <a:pt x="1213993" y="171958"/>
                  </a:lnTo>
                  <a:lnTo>
                    <a:pt x="1042035" y="343916"/>
                  </a:lnTo>
                  <a:lnTo>
                    <a:pt x="0" y="343916"/>
                  </a:lnTo>
                  <a:lnTo>
                    <a:pt x="0" y="0"/>
                  </a:lnTo>
                  <a:close/>
                </a:path>
              </a:pathLst>
            </a:custGeom>
            <a:ln w="15875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709949" y="4661051"/>
            <a:ext cx="154616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smtClean="0">
                <a:latin typeface="Times New Roman"/>
                <a:cs typeface="Times New Roman"/>
              </a:rPr>
              <a:t>Профицит</a:t>
            </a:r>
            <a:endParaRPr sz="1400" dirty="0">
              <a:latin typeface="Times New Roman"/>
              <a:cs typeface="Times New Roman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5256783" y="4586540"/>
            <a:ext cx="1618923" cy="372110"/>
            <a:chOff x="4652581" y="4604956"/>
            <a:chExt cx="1224280" cy="372110"/>
          </a:xfrm>
        </p:grpSpPr>
        <p:sp>
          <p:nvSpPr>
            <p:cNvPr id="41" name="object 41"/>
            <p:cNvSpPr/>
            <p:nvPr/>
          </p:nvSpPr>
          <p:spPr>
            <a:xfrm>
              <a:off x="4660519" y="4612894"/>
              <a:ext cx="1208405" cy="356235"/>
            </a:xfrm>
            <a:custGeom>
              <a:avLst/>
              <a:gdLst/>
              <a:ahLst/>
              <a:cxnLst/>
              <a:rect l="l" t="t" r="r" b="b"/>
              <a:pathLst>
                <a:path w="1208404" h="356235">
                  <a:moveTo>
                    <a:pt x="1030096" y="0"/>
                  </a:moveTo>
                  <a:lnTo>
                    <a:pt x="0" y="0"/>
                  </a:lnTo>
                  <a:lnTo>
                    <a:pt x="177926" y="177926"/>
                  </a:lnTo>
                  <a:lnTo>
                    <a:pt x="0" y="355853"/>
                  </a:lnTo>
                  <a:lnTo>
                    <a:pt x="1030096" y="355853"/>
                  </a:lnTo>
                  <a:lnTo>
                    <a:pt x="1208023" y="177926"/>
                  </a:lnTo>
                  <a:lnTo>
                    <a:pt x="1030096" y="0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4660519" y="4612894"/>
              <a:ext cx="1208405" cy="356235"/>
            </a:xfrm>
            <a:custGeom>
              <a:avLst/>
              <a:gdLst/>
              <a:ahLst/>
              <a:cxnLst/>
              <a:rect l="l" t="t" r="r" b="b"/>
              <a:pathLst>
                <a:path w="1208404" h="356235">
                  <a:moveTo>
                    <a:pt x="0" y="0"/>
                  </a:moveTo>
                  <a:lnTo>
                    <a:pt x="1030096" y="0"/>
                  </a:lnTo>
                  <a:lnTo>
                    <a:pt x="1208023" y="177926"/>
                  </a:lnTo>
                  <a:lnTo>
                    <a:pt x="1030096" y="355853"/>
                  </a:lnTo>
                  <a:lnTo>
                    <a:pt x="0" y="355853"/>
                  </a:lnTo>
                  <a:lnTo>
                    <a:pt x="177926" y="177926"/>
                  </a:lnTo>
                  <a:lnTo>
                    <a:pt x="0" y="0"/>
                  </a:lnTo>
                  <a:close/>
                </a:path>
              </a:pathLst>
            </a:custGeom>
            <a:ln w="15875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492237" y="4657695"/>
            <a:ext cx="10223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dirty="0" smtClean="0">
                <a:latin typeface="Times New Roman"/>
                <a:cs typeface="Times New Roman"/>
              </a:rPr>
              <a:t>82 323,7</a:t>
            </a:r>
            <a:endParaRPr sz="1400" b="1" dirty="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527578" y="2415599"/>
            <a:ext cx="742634" cy="507831"/>
          </a:xfrm>
          <a:prstGeom prst="rect">
            <a:avLst/>
          </a:prstGeom>
          <a:solidFill>
            <a:srgbClr val="FBD9D2"/>
          </a:solidFill>
          <a:ln w="12700">
            <a:solidFill>
              <a:srgbClr val="368B5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ct val="100000"/>
              </a:lnSpc>
            </a:pPr>
            <a:endParaRPr lang="ru-RU" sz="1100" b="1" i="1" dirty="0" smtClean="0">
              <a:latin typeface="Times New Roman"/>
              <a:cs typeface="Times New Roman"/>
            </a:endParaRPr>
          </a:p>
          <a:p>
            <a:pPr marL="97155">
              <a:lnSpc>
                <a:spcPct val="100000"/>
              </a:lnSpc>
            </a:pPr>
            <a:r>
              <a:rPr lang="ru-RU" sz="1100" b="1" i="1" dirty="0" smtClean="0">
                <a:latin typeface="Times New Roman"/>
                <a:cs typeface="Times New Roman"/>
              </a:rPr>
              <a:t>267 962,3</a:t>
            </a:r>
            <a:endParaRPr lang="ru-RU" sz="1100" b="1" i="1" dirty="0">
              <a:latin typeface="Times New Roman"/>
              <a:cs typeface="Times New Roman"/>
            </a:endParaRPr>
          </a:p>
          <a:p>
            <a:pPr marL="113664">
              <a:lnSpc>
                <a:spcPct val="100000"/>
              </a:lnSpc>
            </a:pPr>
            <a:endParaRPr lang="ru-RU" sz="1100" b="1" i="1" dirty="0" smtClean="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527578" y="2923430"/>
            <a:ext cx="748412" cy="913712"/>
          </a:xfrm>
          <a:prstGeom prst="rect">
            <a:avLst/>
          </a:prstGeom>
          <a:solidFill>
            <a:schemeClr val="accent1">
              <a:lumMod val="60000"/>
              <a:lumOff val="40000"/>
              <a:alpha val="60784"/>
            </a:schemeClr>
          </a:solidFill>
          <a:ln w="12700">
            <a:solidFill>
              <a:srgbClr val="368B5D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525"/>
              </a:spcBef>
            </a:pPr>
            <a:r>
              <a:rPr lang="ru-RU" sz="1100" b="1" i="1" dirty="0" smtClean="0">
                <a:latin typeface="Times New Roman"/>
                <a:cs typeface="Times New Roman"/>
              </a:rPr>
              <a:t>995 274,8</a:t>
            </a:r>
          </a:p>
          <a:p>
            <a:pPr marL="153670">
              <a:lnSpc>
                <a:spcPct val="100000"/>
              </a:lnSpc>
              <a:spcBef>
                <a:spcPts val="5"/>
              </a:spcBef>
            </a:pPr>
            <a:endParaRPr lang="ru-RU" sz="1100" b="1" i="1" dirty="0">
              <a:latin typeface="Times New Roman"/>
              <a:cs typeface="Times New Roman"/>
            </a:endParaRPr>
          </a:p>
          <a:p>
            <a:pPr marL="153670">
              <a:lnSpc>
                <a:spcPct val="100000"/>
              </a:lnSpc>
              <a:spcBef>
                <a:spcPts val="5"/>
              </a:spcBef>
            </a:pPr>
            <a:endParaRPr lang="ru-RU" sz="1100" b="1" i="1" dirty="0" smtClean="0">
              <a:latin typeface="Times New Roman"/>
              <a:cs typeface="Times New Roman"/>
            </a:endParaRPr>
          </a:p>
          <a:p>
            <a:pPr marL="153670">
              <a:lnSpc>
                <a:spcPct val="100000"/>
              </a:lnSpc>
              <a:spcBef>
                <a:spcPts val="5"/>
              </a:spcBef>
            </a:pPr>
            <a:endParaRPr lang="ru-RU" sz="1100" b="1" i="1" dirty="0">
              <a:latin typeface="Times New Roman"/>
              <a:cs typeface="Times New Roman"/>
            </a:endParaRPr>
          </a:p>
          <a:p>
            <a:pPr marL="153670"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Times New Roman"/>
              <a:cs typeface="Times New Roman"/>
            </a:endParaRPr>
          </a:p>
        </p:txBody>
      </p:sp>
      <p:grpSp>
        <p:nvGrpSpPr>
          <p:cNvPr id="75" name="object 77"/>
          <p:cNvGrpSpPr/>
          <p:nvPr/>
        </p:nvGrpSpPr>
        <p:grpSpPr>
          <a:xfrm>
            <a:off x="609334" y="3917293"/>
            <a:ext cx="2528570" cy="580390"/>
            <a:chOff x="361022" y="5224945"/>
            <a:chExt cx="2528570" cy="580390"/>
          </a:xfrm>
        </p:grpSpPr>
        <p:sp>
          <p:nvSpPr>
            <p:cNvPr id="76" name="object 78"/>
            <p:cNvSpPr/>
            <p:nvPr/>
          </p:nvSpPr>
          <p:spPr>
            <a:xfrm>
              <a:off x="361022" y="5224945"/>
              <a:ext cx="2528570" cy="580390"/>
            </a:xfrm>
            <a:custGeom>
              <a:avLst/>
              <a:gdLst/>
              <a:ahLst/>
              <a:cxnLst/>
              <a:rect l="l" t="t" r="r" b="b"/>
              <a:pathLst>
                <a:path w="2528570" h="580389">
                  <a:moveTo>
                    <a:pt x="2528062" y="0"/>
                  </a:moveTo>
                  <a:lnTo>
                    <a:pt x="0" y="0"/>
                  </a:lnTo>
                  <a:lnTo>
                    <a:pt x="0" y="580313"/>
                  </a:lnTo>
                  <a:lnTo>
                    <a:pt x="2528062" y="580313"/>
                  </a:lnTo>
                  <a:lnTo>
                    <a:pt x="25280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object 79"/>
            <p:cNvSpPr/>
            <p:nvPr/>
          </p:nvSpPr>
          <p:spPr>
            <a:xfrm>
              <a:off x="479488" y="5285879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5">
                  <a:moveTo>
                    <a:pt x="144005" y="0"/>
                  </a:moveTo>
                  <a:lnTo>
                    <a:pt x="0" y="0"/>
                  </a:lnTo>
                  <a:lnTo>
                    <a:pt x="0" y="144005"/>
                  </a:lnTo>
                  <a:lnTo>
                    <a:pt x="144005" y="144005"/>
                  </a:lnTo>
                  <a:lnTo>
                    <a:pt x="144005" y="0"/>
                  </a:lnTo>
                  <a:close/>
                </a:path>
              </a:pathLst>
            </a:custGeom>
            <a:solidFill>
              <a:srgbClr val="FBD9D2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object 80"/>
            <p:cNvSpPr/>
            <p:nvPr/>
          </p:nvSpPr>
          <p:spPr>
            <a:xfrm>
              <a:off x="479488" y="5285879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5">
                  <a:moveTo>
                    <a:pt x="0" y="144005"/>
                  </a:moveTo>
                  <a:lnTo>
                    <a:pt x="144005" y="144005"/>
                  </a:lnTo>
                  <a:lnTo>
                    <a:pt x="144005" y="0"/>
                  </a:lnTo>
                  <a:lnTo>
                    <a:pt x="0" y="0"/>
                  </a:lnTo>
                  <a:lnTo>
                    <a:pt x="0" y="144005"/>
                  </a:lnTo>
                  <a:close/>
                </a:path>
              </a:pathLst>
            </a:custGeom>
            <a:ln w="12700">
              <a:solidFill>
                <a:srgbClr val="368B5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object 81"/>
            <p:cNvSpPr/>
            <p:nvPr/>
          </p:nvSpPr>
          <p:spPr>
            <a:xfrm>
              <a:off x="476275" y="5581091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5">
                  <a:moveTo>
                    <a:pt x="144005" y="0"/>
                  </a:moveTo>
                  <a:lnTo>
                    <a:pt x="0" y="0"/>
                  </a:lnTo>
                  <a:lnTo>
                    <a:pt x="0" y="144005"/>
                  </a:lnTo>
                  <a:lnTo>
                    <a:pt x="144005" y="144005"/>
                  </a:lnTo>
                  <a:lnTo>
                    <a:pt x="144005" y="0"/>
                  </a:lnTo>
                  <a:close/>
                </a:path>
              </a:pathLst>
            </a:custGeom>
            <a:solidFill>
              <a:srgbClr val="9EDFF8">
                <a:alpha val="67842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object 82"/>
            <p:cNvSpPr/>
            <p:nvPr/>
          </p:nvSpPr>
          <p:spPr>
            <a:xfrm>
              <a:off x="476275" y="5581091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5">
                  <a:moveTo>
                    <a:pt x="0" y="144005"/>
                  </a:moveTo>
                  <a:lnTo>
                    <a:pt x="144005" y="144005"/>
                  </a:lnTo>
                  <a:lnTo>
                    <a:pt x="144005" y="0"/>
                  </a:lnTo>
                  <a:lnTo>
                    <a:pt x="0" y="0"/>
                  </a:lnTo>
                  <a:lnTo>
                    <a:pt x="0" y="144005"/>
                  </a:lnTo>
                  <a:close/>
                </a:path>
              </a:pathLst>
            </a:custGeom>
            <a:ln w="12700">
              <a:solidFill>
                <a:srgbClr val="368B5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1" name="object 83"/>
          <p:cNvSpPr txBox="1"/>
          <p:nvPr/>
        </p:nvSpPr>
        <p:spPr>
          <a:xfrm>
            <a:off x="608862" y="3947795"/>
            <a:ext cx="2528570" cy="580390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22275">
              <a:lnSpc>
                <a:spcPct val="100000"/>
              </a:lnSpc>
              <a:spcBef>
                <a:spcPts val="355"/>
              </a:spcBef>
            </a:pPr>
            <a:r>
              <a:rPr sz="1100" b="1" dirty="0">
                <a:latin typeface="Times New Roman"/>
                <a:cs typeface="Times New Roman"/>
              </a:rPr>
              <a:t>Собственные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доходы</a:t>
            </a:r>
            <a:endParaRPr sz="1100" dirty="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865"/>
              </a:spcBef>
            </a:pPr>
            <a:r>
              <a:rPr sz="1100" b="1" dirty="0">
                <a:latin typeface="Times New Roman"/>
                <a:cs typeface="Times New Roman"/>
              </a:rPr>
              <a:t>Безвозмездные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поступления</a:t>
            </a:r>
            <a:endParaRPr sz="1100" dirty="0">
              <a:latin typeface="Times New Roman"/>
              <a:cs typeface="Times New Roman"/>
            </a:endParaRPr>
          </a:p>
        </p:txBody>
      </p:sp>
      <p:pic>
        <p:nvPicPr>
          <p:cNvPr id="82" name="object 8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80232" y="5090159"/>
            <a:ext cx="2642616" cy="1668780"/>
          </a:xfrm>
          <a:prstGeom prst="rect">
            <a:avLst/>
          </a:prstGeom>
        </p:spPr>
      </p:pic>
      <p:grpSp>
        <p:nvGrpSpPr>
          <p:cNvPr id="91" name="object 94"/>
          <p:cNvGrpSpPr/>
          <p:nvPr/>
        </p:nvGrpSpPr>
        <p:grpSpPr>
          <a:xfrm>
            <a:off x="1887291" y="1926362"/>
            <a:ext cx="1953804" cy="387350"/>
            <a:chOff x="3374326" y="1614106"/>
            <a:chExt cx="1294130" cy="387350"/>
          </a:xfrm>
        </p:grpSpPr>
        <p:sp>
          <p:nvSpPr>
            <p:cNvPr id="92" name="object 95"/>
            <p:cNvSpPr/>
            <p:nvPr/>
          </p:nvSpPr>
          <p:spPr>
            <a:xfrm>
              <a:off x="3382264" y="1622044"/>
              <a:ext cx="1278255" cy="371475"/>
            </a:xfrm>
            <a:custGeom>
              <a:avLst/>
              <a:gdLst/>
              <a:ahLst/>
              <a:cxnLst/>
              <a:rect l="l" t="t" r="r" b="b"/>
              <a:pathLst>
                <a:path w="1278254" h="371475">
                  <a:moveTo>
                    <a:pt x="639190" y="0"/>
                  </a:moveTo>
                  <a:lnTo>
                    <a:pt x="569536" y="1088"/>
                  </a:lnTo>
                  <a:lnTo>
                    <a:pt x="502056" y="4278"/>
                  </a:lnTo>
                  <a:lnTo>
                    <a:pt x="437140" y="9457"/>
                  </a:lnTo>
                  <a:lnTo>
                    <a:pt x="375177" y="16512"/>
                  </a:lnTo>
                  <a:lnTo>
                    <a:pt x="316559" y="25329"/>
                  </a:lnTo>
                  <a:lnTo>
                    <a:pt x="261673" y="35795"/>
                  </a:lnTo>
                  <a:lnTo>
                    <a:pt x="210911" y="47798"/>
                  </a:lnTo>
                  <a:lnTo>
                    <a:pt x="164661" y="61223"/>
                  </a:lnTo>
                  <a:lnTo>
                    <a:pt x="123313" y="75959"/>
                  </a:lnTo>
                  <a:lnTo>
                    <a:pt x="87258" y="91891"/>
                  </a:lnTo>
                  <a:lnTo>
                    <a:pt x="32582" y="126894"/>
                  </a:lnTo>
                  <a:lnTo>
                    <a:pt x="3750" y="165327"/>
                  </a:lnTo>
                  <a:lnTo>
                    <a:pt x="0" y="185546"/>
                  </a:lnTo>
                  <a:lnTo>
                    <a:pt x="3750" y="205768"/>
                  </a:lnTo>
                  <a:lnTo>
                    <a:pt x="32582" y="244212"/>
                  </a:lnTo>
                  <a:lnTo>
                    <a:pt x="87258" y="279235"/>
                  </a:lnTo>
                  <a:lnTo>
                    <a:pt x="123313" y="295179"/>
                  </a:lnTo>
                  <a:lnTo>
                    <a:pt x="164661" y="309927"/>
                  </a:lnTo>
                  <a:lnTo>
                    <a:pt x="210911" y="323365"/>
                  </a:lnTo>
                  <a:lnTo>
                    <a:pt x="261673" y="335380"/>
                  </a:lnTo>
                  <a:lnTo>
                    <a:pt x="316559" y="345858"/>
                  </a:lnTo>
                  <a:lnTo>
                    <a:pt x="375177" y="354686"/>
                  </a:lnTo>
                  <a:lnTo>
                    <a:pt x="437140" y="361749"/>
                  </a:lnTo>
                  <a:lnTo>
                    <a:pt x="502056" y="366935"/>
                  </a:lnTo>
                  <a:lnTo>
                    <a:pt x="569536" y="370130"/>
                  </a:lnTo>
                  <a:lnTo>
                    <a:pt x="639190" y="371220"/>
                  </a:lnTo>
                  <a:lnTo>
                    <a:pt x="708821" y="370130"/>
                  </a:lnTo>
                  <a:lnTo>
                    <a:pt x="776281" y="366935"/>
                  </a:lnTo>
                  <a:lnTo>
                    <a:pt x="841179" y="361749"/>
                  </a:lnTo>
                  <a:lnTo>
                    <a:pt x="903127" y="354686"/>
                  </a:lnTo>
                  <a:lnTo>
                    <a:pt x="961733" y="345858"/>
                  </a:lnTo>
                  <a:lnTo>
                    <a:pt x="1016608" y="335380"/>
                  </a:lnTo>
                  <a:lnTo>
                    <a:pt x="1067362" y="323365"/>
                  </a:lnTo>
                  <a:lnTo>
                    <a:pt x="1113606" y="309927"/>
                  </a:lnTo>
                  <a:lnTo>
                    <a:pt x="1154949" y="295179"/>
                  </a:lnTo>
                  <a:lnTo>
                    <a:pt x="1191001" y="279235"/>
                  </a:lnTo>
                  <a:lnTo>
                    <a:pt x="1245673" y="244212"/>
                  </a:lnTo>
                  <a:lnTo>
                    <a:pt x="1274504" y="205768"/>
                  </a:lnTo>
                  <a:lnTo>
                    <a:pt x="1278255" y="185546"/>
                  </a:lnTo>
                  <a:lnTo>
                    <a:pt x="1274504" y="165327"/>
                  </a:lnTo>
                  <a:lnTo>
                    <a:pt x="1245673" y="126894"/>
                  </a:lnTo>
                  <a:lnTo>
                    <a:pt x="1191001" y="91891"/>
                  </a:lnTo>
                  <a:lnTo>
                    <a:pt x="1154949" y="75959"/>
                  </a:lnTo>
                  <a:lnTo>
                    <a:pt x="1113606" y="61223"/>
                  </a:lnTo>
                  <a:lnTo>
                    <a:pt x="1067362" y="47798"/>
                  </a:lnTo>
                  <a:lnTo>
                    <a:pt x="1016608" y="35795"/>
                  </a:lnTo>
                  <a:lnTo>
                    <a:pt x="961733" y="25329"/>
                  </a:lnTo>
                  <a:lnTo>
                    <a:pt x="903127" y="16512"/>
                  </a:lnTo>
                  <a:lnTo>
                    <a:pt x="841179" y="9457"/>
                  </a:lnTo>
                  <a:lnTo>
                    <a:pt x="776281" y="4278"/>
                  </a:lnTo>
                  <a:lnTo>
                    <a:pt x="708821" y="1088"/>
                  </a:lnTo>
                  <a:lnTo>
                    <a:pt x="6391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object 96"/>
            <p:cNvSpPr/>
            <p:nvPr/>
          </p:nvSpPr>
          <p:spPr>
            <a:xfrm>
              <a:off x="3382264" y="1622044"/>
              <a:ext cx="1278255" cy="371475"/>
            </a:xfrm>
            <a:custGeom>
              <a:avLst/>
              <a:gdLst/>
              <a:ahLst/>
              <a:cxnLst/>
              <a:rect l="l" t="t" r="r" b="b"/>
              <a:pathLst>
                <a:path w="1278254" h="371475">
                  <a:moveTo>
                    <a:pt x="0" y="185546"/>
                  </a:moveTo>
                  <a:lnTo>
                    <a:pt x="14740" y="145738"/>
                  </a:lnTo>
                  <a:lnTo>
                    <a:pt x="56884" y="108907"/>
                  </a:lnTo>
                  <a:lnTo>
                    <a:pt x="123313" y="75959"/>
                  </a:lnTo>
                  <a:lnTo>
                    <a:pt x="164661" y="61223"/>
                  </a:lnTo>
                  <a:lnTo>
                    <a:pt x="210911" y="47798"/>
                  </a:lnTo>
                  <a:lnTo>
                    <a:pt x="261673" y="35795"/>
                  </a:lnTo>
                  <a:lnTo>
                    <a:pt x="316559" y="25329"/>
                  </a:lnTo>
                  <a:lnTo>
                    <a:pt x="375177" y="16512"/>
                  </a:lnTo>
                  <a:lnTo>
                    <a:pt x="437140" y="9457"/>
                  </a:lnTo>
                  <a:lnTo>
                    <a:pt x="502056" y="4278"/>
                  </a:lnTo>
                  <a:lnTo>
                    <a:pt x="569536" y="1088"/>
                  </a:lnTo>
                  <a:lnTo>
                    <a:pt x="639190" y="0"/>
                  </a:lnTo>
                  <a:lnTo>
                    <a:pt x="708821" y="1088"/>
                  </a:lnTo>
                  <a:lnTo>
                    <a:pt x="776281" y="4278"/>
                  </a:lnTo>
                  <a:lnTo>
                    <a:pt x="841179" y="9457"/>
                  </a:lnTo>
                  <a:lnTo>
                    <a:pt x="903127" y="16512"/>
                  </a:lnTo>
                  <a:lnTo>
                    <a:pt x="961733" y="25329"/>
                  </a:lnTo>
                  <a:lnTo>
                    <a:pt x="1016608" y="35795"/>
                  </a:lnTo>
                  <a:lnTo>
                    <a:pt x="1067362" y="47798"/>
                  </a:lnTo>
                  <a:lnTo>
                    <a:pt x="1113606" y="61223"/>
                  </a:lnTo>
                  <a:lnTo>
                    <a:pt x="1154949" y="75959"/>
                  </a:lnTo>
                  <a:lnTo>
                    <a:pt x="1191001" y="91891"/>
                  </a:lnTo>
                  <a:lnTo>
                    <a:pt x="1245673" y="126894"/>
                  </a:lnTo>
                  <a:lnTo>
                    <a:pt x="1274504" y="165327"/>
                  </a:lnTo>
                  <a:lnTo>
                    <a:pt x="1278255" y="185546"/>
                  </a:lnTo>
                  <a:lnTo>
                    <a:pt x="1274504" y="205768"/>
                  </a:lnTo>
                  <a:lnTo>
                    <a:pt x="1245673" y="244212"/>
                  </a:lnTo>
                  <a:lnTo>
                    <a:pt x="1191001" y="279235"/>
                  </a:lnTo>
                  <a:lnTo>
                    <a:pt x="1154949" y="295179"/>
                  </a:lnTo>
                  <a:lnTo>
                    <a:pt x="1113606" y="309927"/>
                  </a:lnTo>
                  <a:lnTo>
                    <a:pt x="1067362" y="323365"/>
                  </a:lnTo>
                  <a:lnTo>
                    <a:pt x="1016608" y="335380"/>
                  </a:lnTo>
                  <a:lnTo>
                    <a:pt x="961733" y="345858"/>
                  </a:lnTo>
                  <a:lnTo>
                    <a:pt x="903127" y="354686"/>
                  </a:lnTo>
                  <a:lnTo>
                    <a:pt x="841179" y="361749"/>
                  </a:lnTo>
                  <a:lnTo>
                    <a:pt x="776281" y="366935"/>
                  </a:lnTo>
                  <a:lnTo>
                    <a:pt x="708821" y="370130"/>
                  </a:lnTo>
                  <a:lnTo>
                    <a:pt x="639190" y="371220"/>
                  </a:lnTo>
                  <a:lnTo>
                    <a:pt x="569536" y="370130"/>
                  </a:lnTo>
                  <a:lnTo>
                    <a:pt x="502056" y="366935"/>
                  </a:lnTo>
                  <a:lnTo>
                    <a:pt x="437140" y="361749"/>
                  </a:lnTo>
                  <a:lnTo>
                    <a:pt x="375177" y="354686"/>
                  </a:lnTo>
                  <a:lnTo>
                    <a:pt x="316559" y="345858"/>
                  </a:lnTo>
                  <a:lnTo>
                    <a:pt x="261673" y="335380"/>
                  </a:lnTo>
                  <a:lnTo>
                    <a:pt x="210911" y="323365"/>
                  </a:lnTo>
                  <a:lnTo>
                    <a:pt x="164661" y="309927"/>
                  </a:lnTo>
                  <a:lnTo>
                    <a:pt x="123313" y="295179"/>
                  </a:lnTo>
                  <a:lnTo>
                    <a:pt x="87258" y="279235"/>
                  </a:lnTo>
                  <a:lnTo>
                    <a:pt x="32582" y="244212"/>
                  </a:lnTo>
                  <a:lnTo>
                    <a:pt x="3750" y="205768"/>
                  </a:lnTo>
                  <a:lnTo>
                    <a:pt x="0" y="185546"/>
                  </a:lnTo>
                  <a:close/>
                </a:path>
              </a:pathLst>
            </a:custGeom>
            <a:ln w="158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4" name="object 97"/>
          <p:cNvSpPr txBox="1"/>
          <p:nvPr/>
        </p:nvSpPr>
        <p:spPr>
          <a:xfrm>
            <a:off x="2237014" y="2023104"/>
            <a:ext cx="114321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dirty="0" smtClean="0">
                <a:latin typeface="Times New Roman"/>
                <a:cs typeface="Times New Roman"/>
              </a:rPr>
              <a:t>1 183 595,7</a:t>
            </a:r>
            <a:endParaRPr sz="1400" b="1" dirty="0">
              <a:latin typeface="Times New Roman"/>
              <a:cs typeface="Times New Roman"/>
            </a:endParaRPr>
          </a:p>
        </p:txBody>
      </p:sp>
      <p:grpSp>
        <p:nvGrpSpPr>
          <p:cNvPr id="95" name="object 98"/>
          <p:cNvGrpSpPr/>
          <p:nvPr/>
        </p:nvGrpSpPr>
        <p:grpSpPr>
          <a:xfrm>
            <a:off x="5267280" y="1920393"/>
            <a:ext cx="1819320" cy="402911"/>
            <a:chOff x="4743767" y="1553400"/>
            <a:chExt cx="1132840" cy="333375"/>
          </a:xfrm>
        </p:grpSpPr>
        <p:sp>
          <p:nvSpPr>
            <p:cNvPr id="96" name="object 99"/>
            <p:cNvSpPr/>
            <p:nvPr/>
          </p:nvSpPr>
          <p:spPr>
            <a:xfrm>
              <a:off x="4751704" y="1561338"/>
              <a:ext cx="1116965" cy="317500"/>
            </a:xfrm>
            <a:custGeom>
              <a:avLst/>
              <a:gdLst/>
              <a:ahLst/>
              <a:cxnLst/>
              <a:rect l="l" t="t" r="r" b="b"/>
              <a:pathLst>
                <a:path w="1116964" h="317500">
                  <a:moveTo>
                    <a:pt x="558419" y="0"/>
                  </a:moveTo>
                  <a:lnTo>
                    <a:pt x="488357" y="1237"/>
                  </a:lnTo>
                  <a:lnTo>
                    <a:pt x="420896" y="4851"/>
                  </a:lnTo>
                  <a:lnTo>
                    <a:pt x="356559" y="10691"/>
                  </a:lnTo>
                  <a:lnTo>
                    <a:pt x="295869" y="18608"/>
                  </a:lnTo>
                  <a:lnTo>
                    <a:pt x="239348" y="28455"/>
                  </a:lnTo>
                  <a:lnTo>
                    <a:pt x="187519" y="40080"/>
                  </a:lnTo>
                  <a:lnTo>
                    <a:pt x="140905" y="53335"/>
                  </a:lnTo>
                  <a:lnTo>
                    <a:pt x="100029" y="68072"/>
                  </a:lnTo>
                  <a:lnTo>
                    <a:pt x="65412" y="84140"/>
                  </a:lnTo>
                  <a:lnTo>
                    <a:pt x="17050" y="119676"/>
                  </a:lnTo>
                  <a:lnTo>
                    <a:pt x="0" y="158750"/>
                  </a:lnTo>
                  <a:lnTo>
                    <a:pt x="4349" y="178679"/>
                  </a:lnTo>
                  <a:lnTo>
                    <a:pt x="37578" y="216160"/>
                  </a:lnTo>
                  <a:lnTo>
                    <a:pt x="100029" y="249483"/>
                  </a:lnTo>
                  <a:lnTo>
                    <a:pt x="140905" y="264215"/>
                  </a:lnTo>
                  <a:lnTo>
                    <a:pt x="187519" y="277463"/>
                  </a:lnTo>
                  <a:lnTo>
                    <a:pt x="239348" y="289079"/>
                  </a:lnTo>
                  <a:lnTo>
                    <a:pt x="295869" y="298916"/>
                  </a:lnTo>
                  <a:lnTo>
                    <a:pt x="356559" y="306824"/>
                  </a:lnTo>
                  <a:lnTo>
                    <a:pt x="420896" y="312656"/>
                  </a:lnTo>
                  <a:lnTo>
                    <a:pt x="488357" y="316264"/>
                  </a:lnTo>
                  <a:lnTo>
                    <a:pt x="558419" y="317500"/>
                  </a:lnTo>
                  <a:lnTo>
                    <a:pt x="628456" y="316264"/>
                  </a:lnTo>
                  <a:lnTo>
                    <a:pt x="695899" y="312656"/>
                  </a:lnTo>
                  <a:lnTo>
                    <a:pt x="760226" y="306824"/>
                  </a:lnTo>
                  <a:lnTo>
                    <a:pt x="820912" y="298916"/>
                  </a:lnTo>
                  <a:lnTo>
                    <a:pt x="877433" y="289079"/>
                  </a:lnTo>
                  <a:lnTo>
                    <a:pt x="929267" y="277463"/>
                  </a:lnTo>
                  <a:lnTo>
                    <a:pt x="975888" y="264215"/>
                  </a:lnTo>
                  <a:lnTo>
                    <a:pt x="1016774" y="249483"/>
                  </a:lnTo>
                  <a:lnTo>
                    <a:pt x="1051400" y="233415"/>
                  </a:lnTo>
                  <a:lnTo>
                    <a:pt x="1099780" y="197865"/>
                  </a:lnTo>
                  <a:lnTo>
                    <a:pt x="1116838" y="158750"/>
                  </a:lnTo>
                  <a:lnTo>
                    <a:pt x="1112486" y="138845"/>
                  </a:lnTo>
                  <a:lnTo>
                    <a:pt x="1079243" y="101391"/>
                  </a:lnTo>
                  <a:lnTo>
                    <a:pt x="1016774" y="68072"/>
                  </a:lnTo>
                  <a:lnTo>
                    <a:pt x="975888" y="53335"/>
                  </a:lnTo>
                  <a:lnTo>
                    <a:pt x="929267" y="40080"/>
                  </a:lnTo>
                  <a:lnTo>
                    <a:pt x="877433" y="28455"/>
                  </a:lnTo>
                  <a:lnTo>
                    <a:pt x="820912" y="18608"/>
                  </a:lnTo>
                  <a:lnTo>
                    <a:pt x="760226" y="10691"/>
                  </a:lnTo>
                  <a:lnTo>
                    <a:pt x="695899" y="4851"/>
                  </a:lnTo>
                  <a:lnTo>
                    <a:pt x="628456" y="1237"/>
                  </a:lnTo>
                  <a:lnTo>
                    <a:pt x="5584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object 100"/>
            <p:cNvSpPr/>
            <p:nvPr/>
          </p:nvSpPr>
          <p:spPr>
            <a:xfrm>
              <a:off x="4751704" y="1561338"/>
              <a:ext cx="1116965" cy="317500"/>
            </a:xfrm>
            <a:custGeom>
              <a:avLst/>
              <a:gdLst/>
              <a:ahLst/>
              <a:cxnLst/>
              <a:rect l="l" t="t" r="r" b="b"/>
              <a:pathLst>
                <a:path w="1116964" h="317500">
                  <a:moveTo>
                    <a:pt x="0" y="158750"/>
                  </a:moveTo>
                  <a:lnTo>
                    <a:pt x="17050" y="119676"/>
                  </a:lnTo>
                  <a:lnTo>
                    <a:pt x="65412" y="84140"/>
                  </a:lnTo>
                  <a:lnTo>
                    <a:pt x="100029" y="68072"/>
                  </a:lnTo>
                  <a:lnTo>
                    <a:pt x="140905" y="53335"/>
                  </a:lnTo>
                  <a:lnTo>
                    <a:pt x="187519" y="40080"/>
                  </a:lnTo>
                  <a:lnTo>
                    <a:pt x="239348" y="28455"/>
                  </a:lnTo>
                  <a:lnTo>
                    <a:pt x="295869" y="18608"/>
                  </a:lnTo>
                  <a:lnTo>
                    <a:pt x="356559" y="10691"/>
                  </a:lnTo>
                  <a:lnTo>
                    <a:pt x="420896" y="4851"/>
                  </a:lnTo>
                  <a:lnTo>
                    <a:pt x="488357" y="1237"/>
                  </a:lnTo>
                  <a:lnTo>
                    <a:pt x="558419" y="0"/>
                  </a:lnTo>
                  <a:lnTo>
                    <a:pt x="628456" y="1237"/>
                  </a:lnTo>
                  <a:lnTo>
                    <a:pt x="695899" y="4851"/>
                  </a:lnTo>
                  <a:lnTo>
                    <a:pt x="760226" y="10691"/>
                  </a:lnTo>
                  <a:lnTo>
                    <a:pt x="820912" y="18608"/>
                  </a:lnTo>
                  <a:lnTo>
                    <a:pt x="877433" y="28455"/>
                  </a:lnTo>
                  <a:lnTo>
                    <a:pt x="929267" y="40080"/>
                  </a:lnTo>
                  <a:lnTo>
                    <a:pt x="975888" y="53335"/>
                  </a:lnTo>
                  <a:lnTo>
                    <a:pt x="1016774" y="68072"/>
                  </a:lnTo>
                  <a:lnTo>
                    <a:pt x="1051400" y="84140"/>
                  </a:lnTo>
                  <a:lnTo>
                    <a:pt x="1099780" y="119676"/>
                  </a:lnTo>
                  <a:lnTo>
                    <a:pt x="1116838" y="158750"/>
                  </a:lnTo>
                  <a:lnTo>
                    <a:pt x="1112486" y="178679"/>
                  </a:lnTo>
                  <a:lnTo>
                    <a:pt x="1079243" y="216160"/>
                  </a:lnTo>
                  <a:lnTo>
                    <a:pt x="1016774" y="249483"/>
                  </a:lnTo>
                  <a:lnTo>
                    <a:pt x="975888" y="264215"/>
                  </a:lnTo>
                  <a:lnTo>
                    <a:pt x="929267" y="277463"/>
                  </a:lnTo>
                  <a:lnTo>
                    <a:pt x="877433" y="289079"/>
                  </a:lnTo>
                  <a:lnTo>
                    <a:pt x="820912" y="298916"/>
                  </a:lnTo>
                  <a:lnTo>
                    <a:pt x="760226" y="306824"/>
                  </a:lnTo>
                  <a:lnTo>
                    <a:pt x="695899" y="312656"/>
                  </a:lnTo>
                  <a:lnTo>
                    <a:pt x="628456" y="316264"/>
                  </a:lnTo>
                  <a:lnTo>
                    <a:pt x="558419" y="317500"/>
                  </a:lnTo>
                  <a:lnTo>
                    <a:pt x="488357" y="316264"/>
                  </a:lnTo>
                  <a:lnTo>
                    <a:pt x="420896" y="312656"/>
                  </a:lnTo>
                  <a:lnTo>
                    <a:pt x="356559" y="306824"/>
                  </a:lnTo>
                  <a:lnTo>
                    <a:pt x="295869" y="298916"/>
                  </a:lnTo>
                  <a:lnTo>
                    <a:pt x="239348" y="289079"/>
                  </a:lnTo>
                  <a:lnTo>
                    <a:pt x="187519" y="277463"/>
                  </a:lnTo>
                  <a:lnTo>
                    <a:pt x="140905" y="264215"/>
                  </a:lnTo>
                  <a:lnTo>
                    <a:pt x="100029" y="249483"/>
                  </a:lnTo>
                  <a:lnTo>
                    <a:pt x="65412" y="233415"/>
                  </a:lnTo>
                  <a:lnTo>
                    <a:pt x="17050" y="197865"/>
                  </a:lnTo>
                  <a:lnTo>
                    <a:pt x="0" y="158750"/>
                  </a:lnTo>
                  <a:close/>
                </a:path>
              </a:pathLst>
            </a:custGeom>
            <a:ln w="158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8" name="object 101"/>
          <p:cNvSpPr txBox="1"/>
          <p:nvPr/>
        </p:nvSpPr>
        <p:spPr>
          <a:xfrm>
            <a:off x="5568044" y="2023104"/>
            <a:ext cx="123280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Times New Roman"/>
                <a:cs typeface="Times New Roman"/>
              </a:rPr>
              <a:t> </a:t>
            </a:r>
            <a:r>
              <a:rPr lang="ru-RU" sz="1400" b="1" dirty="0" smtClean="0">
                <a:latin typeface="Times New Roman"/>
                <a:cs typeface="Times New Roman"/>
              </a:rPr>
              <a:t>1 101 272,0</a:t>
            </a:r>
            <a:endParaRPr sz="1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26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" y="204108"/>
            <a:ext cx="8164285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Результат исполнения бюджетов поселений Цивильского района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за 2022 год, тыс. рублей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051538"/>
              </p:ext>
            </p:extLst>
          </p:nvPr>
        </p:nvGraphicFramePr>
        <p:xfrm>
          <a:off x="631767" y="873580"/>
          <a:ext cx="7955280" cy="5623692"/>
        </p:xfrm>
        <a:graphic>
          <a:graphicData uri="http://schemas.openxmlformats.org/drawingml/2006/table">
            <a:tbl>
              <a:tblPr/>
              <a:tblGrid>
                <a:gridCol w="3118005">
                  <a:extLst>
                    <a:ext uri="{9D8B030D-6E8A-4147-A177-3AD203B41FA5}">
                      <a16:colId xmlns:a16="http://schemas.microsoft.com/office/drawing/2014/main" val="1314183539"/>
                    </a:ext>
                  </a:extLst>
                </a:gridCol>
                <a:gridCol w="1282169">
                  <a:extLst>
                    <a:ext uri="{9D8B030D-6E8A-4147-A177-3AD203B41FA5}">
                      <a16:colId xmlns:a16="http://schemas.microsoft.com/office/drawing/2014/main" val="742297111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1493955843"/>
                    </a:ext>
                  </a:extLst>
                </a:gridCol>
                <a:gridCol w="2039815">
                  <a:extLst>
                    <a:ext uri="{9D8B030D-6E8A-4147-A177-3AD203B41FA5}">
                      <a16:colId xmlns:a16="http://schemas.microsoft.com/office/drawing/2014/main" val="1781531105"/>
                    </a:ext>
                  </a:extLst>
                </a:gridCol>
              </a:tblGrid>
              <a:tr h="820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Дефицит/профицит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545080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Богатыревское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12 691,6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12 520,8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170,8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96551"/>
                  </a:ext>
                </a:extLst>
              </a:tr>
              <a:tr h="3251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Булдеевское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9 586,60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9 588,80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-2,2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194955"/>
                  </a:ext>
                </a:extLst>
              </a:tr>
              <a:tr h="4305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Второвурманкасинское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17 152,30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16 211,60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940,7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29864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Игорварское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10 619,00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9 986,30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632,7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235827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Конарское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31 171,40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30 980,40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191,0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068688"/>
                  </a:ext>
                </a:extLst>
              </a:tr>
              <a:tr h="4305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Малоянгорчинское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16 953,20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17 409,60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-456,4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766106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Медикасинское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9 209,40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9 079,80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129,6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33721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Михайловское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7 330,90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26 163,70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-18 832,8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266339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Опытное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13 559,90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13 116,50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443,4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796261"/>
                  </a:ext>
                </a:extLst>
              </a:tr>
              <a:tr h="4305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Первостепановское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5 783,80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5 561,10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222,7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441174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Поваркасинское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10 488,30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10 065,40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422,9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010603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Рындинское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12 971,20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12 530,80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440,4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329972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Таушкасинское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13 290,90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13 080,80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210,1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83801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Тувсинское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8 324,20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8 335,90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-11,7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883892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Цивильское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105 267,90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104 715,70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552,2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68252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Чиричкасинское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9 443,40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9 003,30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440,1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842543"/>
                  </a:ext>
                </a:extLst>
              </a:tr>
              <a:tr h="244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Чурачикское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поселение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28 190,30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28 357,90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-167,6</a:t>
                      </a:r>
                    </a:p>
                  </a:txBody>
                  <a:tcPr marL="8314" marR="8314" marT="83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98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8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49" y="204108"/>
            <a:ext cx="7633607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Итоги исполнения бюджета Цивильского района по доходам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за 2022 год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171475"/>
              </p:ext>
            </p:extLst>
          </p:nvPr>
        </p:nvGraphicFramePr>
        <p:xfrm>
          <a:off x="473529" y="1014124"/>
          <a:ext cx="8270421" cy="5503832"/>
        </p:xfrm>
        <a:graphic>
          <a:graphicData uri="http://schemas.openxmlformats.org/drawingml/2006/table">
            <a:tbl>
              <a:tblPr firstRow="1" firstCol="1" bandRow="1"/>
              <a:tblGrid>
                <a:gridCol w="4178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4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118">
                <a:tc>
                  <a:txBody>
                    <a:bodyPr/>
                    <a:lstStyle/>
                    <a:p>
                      <a:pPr algn="ctr"/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pc="2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 </a:t>
                      </a:r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год,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тыс. рублей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pc="2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2022 </a:t>
                      </a:r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год,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тыс. рублей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Темп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роста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(снижения),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b="1" spc="20" dirty="0">
                          <a:effectLst/>
                          <a:latin typeface="Times New Roman"/>
                          <a:ea typeface="Calibri"/>
                        </a:rPr>
                        <a:t>Налоговые доходы, всего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248 326,4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283 889,6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53">
                <a:tc>
                  <a:txBody>
                    <a:bodyPr/>
                    <a:lstStyle/>
                    <a:p>
                      <a:pPr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из них: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налог на доходы физических лиц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212 642,4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244 315,9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870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7 103,0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8 579,9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налоги на совокупный доход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22 495,3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24 160,5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транспортный налог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2 447,0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3 265,6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государственная пошлина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2 845,7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3 291,9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b="1" spc="20" dirty="0">
                          <a:effectLst/>
                          <a:latin typeface="Times New Roman"/>
                          <a:ea typeface="Calibri"/>
                        </a:rPr>
                        <a:t>Неналоговые доходы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19 635,9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26 985,9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201">
                <a:tc>
                  <a:txBody>
                    <a:bodyPr/>
                    <a:lstStyle/>
                    <a:p>
                      <a:pPr algn="just"/>
                      <a:r>
                        <a:rPr lang="ru-RU" sz="1400" b="1" spc="20" dirty="0">
                          <a:effectLst/>
                          <a:latin typeface="Times New Roman"/>
                          <a:ea typeface="Calibri"/>
                        </a:rPr>
                        <a:t>Налоговые и неналоговые доходы – всего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267 962,3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310 875,5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b="1" spc="20" dirty="0">
                          <a:effectLst/>
                          <a:latin typeface="Times New Roman"/>
                          <a:ea typeface="Calibri"/>
                        </a:rPr>
                        <a:t>Безвозмездные поступления, всего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995 274,8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872 720,2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     из них: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дотации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субсидии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565 271,0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345 998,8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субвенции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452 260,5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490 508,3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957">
                <a:tc>
                  <a:txBody>
                    <a:bodyPr/>
                    <a:lstStyle/>
                    <a:p>
                      <a:pPr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иные межбюджетные трансферты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51 572,3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44 923,6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7913">
                <a:tc>
                  <a:txBody>
                    <a:bodyPr/>
                    <a:lstStyle/>
                    <a:p>
                      <a:pPr algn="just"/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прочие </a:t>
                      </a:r>
                      <a:r>
                        <a:rPr lang="ru-RU" sz="1400" spc="20" dirty="0" smtClean="0">
                          <a:effectLst/>
                          <a:latin typeface="Times New Roman"/>
                          <a:ea typeface="Calibri"/>
                        </a:rPr>
                        <a:t>безвозмездные </a:t>
                      </a:r>
                      <a:r>
                        <a:rPr lang="ru-RU" sz="1400" spc="20" dirty="0">
                          <a:effectLst/>
                          <a:latin typeface="Times New Roman"/>
                          <a:ea typeface="Calibri"/>
                        </a:rPr>
                        <a:t>поступления (с учетом остатков)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-73 829,0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-8 710,5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8808">
                <a:tc>
                  <a:txBody>
                    <a:bodyPr/>
                    <a:lstStyle/>
                    <a:p>
                      <a:pPr algn="just"/>
                      <a:r>
                        <a:rPr lang="ru-RU" sz="1600" b="1" spc="20" dirty="0">
                          <a:effectLst/>
                          <a:latin typeface="Times New Roman"/>
                          <a:ea typeface="Calibri"/>
                        </a:rPr>
                        <a:t>Доходы – всего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2526" marR="62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1 263 237,1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1 183 595,7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24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49" y="204108"/>
            <a:ext cx="7633607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Динамика доходов по отношению к первоначальным плановым назначениям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96888"/>
              </p:ext>
            </p:extLst>
          </p:nvPr>
        </p:nvGraphicFramePr>
        <p:xfrm>
          <a:off x="482138" y="1028701"/>
          <a:ext cx="8246227" cy="5366475"/>
        </p:xfrm>
        <a:graphic>
          <a:graphicData uri="http://schemas.openxmlformats.org/drawingml/2006/table">
            <a:tbl>
              <a:tblPr firstRow="1" firstCol="1" bandRow="1"/>
              <a:tblGrid>
                <a:gridCol w="263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3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3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3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4256">
                <a:tc>
                  <a:txBody>
                    <a:bodyPr/>
                    <a:lstStyle/>
                    <a:p>
                      <a:pPr indent="450215" algn="ctr"/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Бюджетные назначения в первоначальном Решении о бюджете,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тыс. рублей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Бюджетные назначения с учетом уточнений,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тыс. рублей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Фактическое исполнение, </a:t>
                      </a:r>
                      <a:endParaRPr lang="ru-RU" sz="1100" b="1" spc="2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тыс</a:t>
                      </a: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рублей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исполнения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 уточненному </a:t>
                      </a:r>
                      <a:r>
                        <a:rPr lang="ru-RU" sz="1100" b="1" spc="2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плану</a:t>
                      </a:r>
                      <a:endParaRPr lang="ru-RU" sz="1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72">
                <a:tc>
                  <a:txBody>
                    <a:bodyPr/>
                    <a:lstStyle/>
                    <a:p>
                      <a:pPr algn="just"/>
                      <a:r>
                        <a:rPr lang="ru-RU" sz="12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Налоговые доходы, всего,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250 255,5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275 288,0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283 889,6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72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0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751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000" spc="2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217 499,5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238 160,0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244 315,9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599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000" spc="2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акцизы по подакцизным товарам (продукции), производимым на территории Российской Федерации, всего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7 405,3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7 925,3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8 579,9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751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000" spc="2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19 246,7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22 741,9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24 160,5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72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000" spc="2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транспортный налог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2 579,0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3 054,0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3 265,6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941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000" spc="2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3 525,0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3 175,0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3 291,9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103,7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570">
                <a:tc>
                  <a:txBody>
                    <a:bodyPr/>
                    <a:lstStyle/>
                    <a:p>
                      <a:pPr algn="just"/>
                      <a:r>
                        <a:rPr lang="ru-RU" sz="12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11 135,1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24 280,1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26 985,9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111,1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751">
                <a:tc>
                  <a:txBody>
                    <a:bodyPr/>
                    <a:lstStyle/>
                    <a:p>
                      <a:pPr algn="just"/>
                      <a:r>
                        <a:rPr lang="ru-RU" sz="12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Налоговые и неналоговые доходы, всего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261 390,6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299 568,1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310 875,5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103,8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751">
                <a:tc>
                  <a:txBody>
                    <a:bodyPr/>
                    <a:lstStyle/>
                    <a:p>
                      <a:pPr algn="just"/>
                      <a:r>
                        <a:rPr lang="ru-RU" sz="12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Безвозмездные поступления, всего,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656 136,6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873 514,2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872 720,2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272">
                <a:tc>
                  <a:txBody>
                    <a:bodyPr/>
                    <a:lstStyle/>
                    <a:p>
                      <a:pPr indent="120015" algn="just"/>
                      <a:r>
                        <a:rPr lang="ru-RU" sz="10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272">
                <a:tc>
                  <a:txBody>
                    <a:bodyPr/>
                    <a:lstStyle/>
                    <a:p>
                      <a:pPr indent="299720" algn="just"/>
                      <a:r>
                        <a:rPr lang="ru-RU" sz="10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167 241,7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346 366,4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345 998,5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272">
                <a:tc>
                  <a:txBody>
                    <a:bodyPr/>
                    <a:lstStyle/>
                    <a:p>
                      <a:pPr indent="299720" algn="just"/>
                      <a:r>
                        <a:rPr lang="ru-RU" sz="10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субвенции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452 590,3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490 934,4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490 508,3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7128">
                <a:tc>
                  <a:txBody>
                    <a:bodyPr/>
                    <a:lstStyle/>
                    <a:p>
                      <a:pPr indent="299720" algn="just"/>
                      <a:r>
                        <a:rPr lang="ru-RU" sz="10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иные межбюджетные трансферты, имеющие целевое назначение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36 304,6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44 923,6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44 923,6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7128">
                <a:tc>
                  <a:txBody>
                    <a:bodyPr/>
                    <a:lstStyle/>
                    <a:p>
                      <a:pPr indent="299720" algn="just"/>
                      <a:r>
                        <a:rPr lang="ru-RU" sz="1000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прочие безвозмездные поступления (с учетом остатков) 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-8 710,2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-8 710,2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272">
                <a:tc>
                  <a:txBody>
                    <a:bodyPr/>
                    <a:lstStyle/>
                    <a:p>
                      <a:pPr indent="299720" algn="just"/>
                      <a:r>
                        <a:rPr lang="ru-RU" sz="1200" b="1" spc="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 – всего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856" marR="49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917 527,2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spc="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1 173 082,3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1 183 595,7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100,9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5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663" y="212272"/>
            <a:ext cx="7633607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Плательщики налога на доходы физических лиц в бюджет Цивильского района Чувашской Республики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                                                                                            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003984"/>
              </p:ext>
            </p:extLst>
          </p:nvPr>
        </p:nvGraphicFramePr>
        <p:xfrm>
          <a:off x="538842" y="881746"/>
          <a:ext cx="8041821" cy="5764715"/>
        </p:xfrm>
        <a:graphic>
          <a:graphicData uri="http://schemas.openxmlformats.org/drawingml/2006/table">
            <a:tbl>
              <a:tblPr firstRow="1" firstCol="1" bandRow="1"/>
              <a:tblGrid>
                <a:gridCol w="3455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8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Поступило,</a:t>
                      </a:r>
                      <a:r>
                        <a:rPr lang="ru-RU" sz="1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ыс. рублей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общем объеме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 на доходы физических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лиц, всего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275 813,4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в том числе</a:t>
                      </a:r>
                      <a:r>
                        <a:rPr lang="en-US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ООО «ГК "ЭСТЕТ"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44 574,9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"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Воддострой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"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923,2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АО "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Транснефть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Прикамье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"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357,6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 «ЗИТ»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184,9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«ПМК-8»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191,1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1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ФКУ-ИК-9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УФСИН России по Чувашской Республике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510,9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1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ФКУ  СИЗО-2 УФСИН России по  Чувашской Республике-Чувашии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629,8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Филиал ООО "Авангард"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Цивильский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Бекон"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860,9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«Продовольственный Фонд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Чувашской Республики»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294,5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«МЕКО»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896,2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Прочие организации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68 389,4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20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121" y="41564"/>
            <a:ext cx="7633607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Итоги исполнения бюджетов поселений Цивильского района по доходам за 2022 год, тыс. рублей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                                                                                           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659749"/>
              </p:ext>
            </p:extLst>
          </p:nvPr>
        </p:nvGraphicFramePr>
        <p:xfrm>
          <a:off x="4015047" y="606829"/>
          <a:ext cx="4896196" cy="6026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377267"/>
              </p:ext>
            </p:extLst>
          </p:nvPr>
        </p:nvGraphicFramePr>
        <p:xfrm>
          <a:off x="241069" y="606829"/>
          <a:ext cx="4164675" cy="6026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49" y="260340"/>
            <a:ext cx="8360229" cy="669472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Исполнение бюджета Цивильского района по расходам за 2022 год, тыс. рублей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489779"/>
              </p:ext>
            </p:extLst>
          </p:nvPr>
        </p:nvGraphicFramePr>
        <p:xfrm>
          <a:off x="161949" y="929812"/>
          <a:ext cx="8836428" cy="5736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443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275" y="282000"/>
            <a:ext cx="7886700" cy="66565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Исполнение бюджетов поселений Цивильского района 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за 2022 год по расходам, тыс. рублей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131589"/>
              </p:ext>
            </p:extLst>
          </p:nvPr>
        </p:nvGraphicFramePr>
        <p:xfrm>
          <a:off x="922713" y="947652"/>
          <a:ext cx="7938654" cy="571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247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49" y="326571"/>
            <a:ext cx="7633607" cy="702130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Межбюджетные трансферты, передаваемые в бюджеты поселений Цивильского района, тыс. рублей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375382"/>
              </p:ext>
            </p:extLst>
          </p:nvPr>
        </p:nvGraphicFramePr>
        <p:xfrm>
          <a:off x="789708" y="1396539"/>
          <a:ext cx="7531331" cy="479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03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49" y="204108"/>
            <a:ext cx="7633607" cy="587828"/>
          </a:xfrm>
        </p:spPr>
        <p:txBody>
          <a:bodyPr anchor="ctr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/>
            </a:r>
            <a:b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Расходы бюджета Цивильского района 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на дорожную деятельность, тыс. рублей</a:t>
            </a:r>
            <a:b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endParaRPr lang="en-US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716662" y="1891251"/>
            <a:ext cx="3200242" cy="539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Расходы</a:t>
            </a:r>
            <a:r>
              <a:rPr kumimoji="0" lang="ru-RU" sz="1200" b="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муниципального дорожного фонда (всего)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10452" y="2671622"/>
            <a:ext cx="3200242" cy="8134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Капитальный ремонт автомобильных дорог общего пользования местного значения вне границ населенных</a:t>
            </a:r>
            <a:r>
              <a:rPr kumimoji="0" lang="ru-RU" sz="1200" b="0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пунктов в границах муниципального района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16662" y="3736942"/>
            <a:ext cx="3200242" cy="570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Содержание автомобильных дорог общего пользования </a:t>
            </a:r>
            <a:r>
              <a:rPr kumimoji="0" lang="ru-RU" sz="1200" b="0" i="0" u="none" strike="noStrike" kern="1200" cap="none" spc="0" normalizeH="0" baseline="0" noProof="0" dirty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границах муниципального </a:t>
            </a:r>
            <a:r>
              <a:rPr kumimoji="0" lang="ru-RU" sz="1200" b="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района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6662" y="4622196"/>
            <a:ext cx="3200241" cy="570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Обустройство и совершенствование опасных участков улично-дорожной сети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716662" y="5549827"/>
            <a:ext cx="3194032" cy="834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ru-RU" sz="1200" b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Межбюджетные трансферты бюджетам </a:t>
            </a:r>
            <a:r>
              <a:rPr lang="ru-RU" sz="12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поселений Цивильского района </a:t>
            </a:r>
            <a:r>
              <a:rPr lang="ru-RU" sz="1200" b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на </a:t>
            </a:r>
            <a:r>
              <a:rPr lang="ru-RU" sz="12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дорожную деятельность</a:t>
            </a:r>
            <a:endParaRPr kumimoji="0" lang="ru-RU" sz="1200" b="0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023753" y="2017015"/>
            <a:ext cx="332345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0" cap="none" spc="0" normalizeH="0" baseline="0" noProof="0" smtClean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023751" y="3877957"/>
            <a:ext cx="332345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0" cap="none" spc="0" normalizeH="0" baseline="0" noProof="0" smtClean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017233" y="2963192"/>
            <a:ext cx="332345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0" cap="none" spc="0" normalizeH="0" baseline="0" noProof="0" smtClean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023753" y="4763211"/>
            <a:ext cx="332345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0" cap="none" spc="0" normalizeH="0" baseline="0" noProof="0" smtClean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4023753" y="5765881"/>
            <a:ext cx="332345" cy="288032"/>
          </a:xfrm>
          <a:prstGeom prst="rightArrow">
            <a:avLst/>
          </a:prstGeom>
          <a:gradFill rotWithShape="1">
            <a:gsLst>
              <a:gs pos="0">
                <a:srgbClr val="263248">
                  <a:tint val="50000"/>
                  <a:satMod val="300000"/>
                </a:srgbClr>
              </a:gs>
              <a:gs pos="35000">
                <a:srgbClr val="263248">
                  <a:tint val="37000"/>
                  <a:satMod val="300000"/>
                </a:srgbClr>
              </a:gs>
              <a:gs pos="100000">
                <a:srgbClr val="263248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0" cap="none" spc="0" normalizeH="0" baseline="0" noProof="0" smtClean="0">
              <a:ln>
                <a:noFill/>
              </a:ln>
              <a:solidFill>
                <a:srgbClr val="26324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33208" y="945368"/>
            <a:ext cx="1228612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Республиканский </a:t>
            </a:r>
          </a:p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бюджет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22268" y="1916180"/>
            <a:ext cx="1139548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116 094,1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22274" y="2825177"/>
            <a:ext cx="1112981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35 007,1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548835" y="3728699"/>
            <a:ext cx="1112981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25 696,9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22271" y="4622196"/>
            <a:ext cx="1139545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0,0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931409" y="945370"/>
            <a:ext cx="1171521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A2F4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Местный бюджет </a:t>
            </a:r>
          </a:p>
        </p:txBody>
      </p:sp>
      <p:sp>
        <p:nvSpPr>
          <p:cNvPr id="20" name="Равно 19"/>
          <p:cNvSpPr/>
          <p:nvPr/>
        </p:nvSpPr>
        <p:spPr>
          <a:xfrm>
            <a:off x="7143746" y="1096483"/>
            <a:ext cx="228600" cy="266771"/>
          </a:xfrm>
          <a:prstGeom prst="mathEqua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388679" y="945370"/>
            <a:ext cx="1139545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kern="0" noProof="0" dirty="0" smtClean="0">
                <a:latin typeface="Times New Roman" pitchFamily="18" charset="0"/>
                <a:cs typeface="Times New Roman" pitchFamily="18" charset="0"/>
              </a:rPr>
              <a:t>Всего расходов</a:t>
            </a:r>
            <a:r>
              <a:rPr kumimoji="0" lang="ru-RU" sz="1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Плюс 21"/>
          <p:cNvSpPr/>
          <p:nvPr/>
        </p:nvSpPr>
        <p:spPr>
          <a:xfrm>
            <a:off x="5688380" y="1157484"/>
            <a:ext cx="200079" cy="157342"/>
          </a:xfrm>
          <a:prstGeom prst="mathPlu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22274" y="5682117"/>
            <a:ext cx="1139545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55</a:t>
            </a:r>
            <a:r>
              <a:rPr kumimoji="0" lang="ru-RU" sz="1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390,1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931409" y="1929362"/>
            <a:ext cx="1130699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A2F4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16 910,1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931409" y="2830195"/>
            <a:ext cx="1139548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12 880,6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931409" y="3728698"/>
            <a:ext cx="1139548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3 430,2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31409" y="4635378"/>
            <a:ext cx="1139548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599,3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931409" y="5682117"/>
            <a:ext cx="1139548" cy="570063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0,0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388679" y="1916180"/>
            <a:ext cx="1139548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133 004,2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388676" y="2830194"/>
            <a:ext cx="1139548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>
                <a:latin typeface="Arial"/>
              </a:rPr>
              <a:t> </a:t>
            </a:r>
            <a:r>
              <a:rPr lang="ru-RU" sz="1400" kern="0" dirty="0" smtClean="0">
                <a:latin typeface="Arial"/>
              </a:rPr>
              <a:t>47 887,7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388679" y="3728697"/>
            <a:ext cx="1139548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29 127,1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88679" y="4635378"/>
            <a:ext cx="1139548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599,3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388676" y="5678329"/>
            <a:ext cx="1139548" cy="570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rgbClr val="26324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107262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55 390,1</a:t>
            </a:r>
          </a:p>
        </p:txBody>
      </p:sp>
    </p:spTree>
    <p:extLst>
      <p:ext uri="{BB962C8B-B14F-4D97-AF65-F5344CB8AC3E}">
        <p14:creationId xmlns:p14="http://schemas.microsoft.com/office/powerpoint/2010/main" val="89316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2060</TotalTime>
  <Words>873</Words>
  <Application>Microsoft Office PowerPoint</Application>
  <PresentationFormat>Экран (4:3)</PresentationFormat>
  <Paragraphs>377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Berlin Sans FB Demi</vt:lpstr>
      <vt:lpstr>Calibri</vt:lpstr>
      <vt:lpstr>Calibri Light</vt:lpstr>
      <vt:lpstr>Times New Roman</vt:lpstr>
      <vt:lpstr>Office Theme</vt:lpstr>
      <vt:lpstr>Бюджет для граждан об исполнение бюджета Цивильского района  Чувашской Республики и бюджетов поселений Цивильского района Чувашской Республики  за 2022 год</vt:lpstr>
      <vt:lpstr>  Итоги исполнения бюджета Цивильского района по доходам  за 2022 год  </vt:lpstr>
      <vt:lpstr>  Динамика доходов по отношению к первоначальным плановым назначениям </vt:lpstr>
      <vt:lpstr>  Плательщики налога на доходы физических лиц в бюджет Цивильского района Чувашской Республики                                                                                               </vt:lpstr>
      <vt:lpstr>  Итоги исполнения бюджетов поселений Цивильского района по доходам за 2022 год, тыс. рублей                                                                                               </vt:lpstr>
      <vt:lpstr>  Исполнение бюджета Цивильского района по расходам за 2022 год, тыс. рублей </vt:lpstr>
      <vt:lpstr>Исполнение бюджетов поселений Цивильского района  за 2022 год по расходам, тыс. рублей </vt:lpstr>
      <vt:lpstr> Межбюджетные трансферты, передаваемые в бюджеты поселений Цивильского района, тыс. рублей </vt:lpstr>
      <vt:lpstr>  Расходы бюджета Цивильского района  на дорожную деятельность, тыс. рублей       </vt:lpstr>
      <vt:lpstr> Бюджетные инвестиции в соответствии с инвестиционной программой Цивильского района, тыс. рублей                                                                                                                                       ПЛАН                      ФАКТ</vt:lpstr>
      <vt:lpstr>  Резервный фонд администрации Цивильского района,  тыс. рублей </vt:lpstr>
      <vt:lpstr>  Национальные проекты, тыс. рублей </vt:lpstr>
      <vt:lpstr>  Результат исполнения бюджета Цивильского района за 2022 год,  тыс. рублей </vt:lpstr>
      <vt:lpstr>  Результат исполнения бюджетов поселений Цивильского района  за 2022 год, тыс. рублей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198</cp:revision>
  <dcterms:created xsi:type="dcterms:W3CDTF">2018-09-04T12:10:47Z</dcterms:created>
  <dcterms:modified xsi:type="dcterms:W3CDTF">2023-05-05T15:34:20Z</dcterms:modified>
</cp:coreProperties>
</file>