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6" r:id="rId2"/>
  </p:sldMasterIdLst>
  <p:notesMasterIdLst>
    <p:notesMasterId r:id="rId9"/>
  </p:notesMasterIdLst>
  <p:sldIdLst>
    <p:sldId id="274" r:id="rId3"/>
    <p:sldId id="317" r:id="rId4"/>
    <p:sldId id="305" r:id="rId5"/>
    <p:sldId id="301" r:id="rId6"/>
    <p:sldId id="307" r:id="rId7"/>
    <p:sldId id="287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7620"/>
    <a:srgbClr val="FFFF66"/>
    <a:srgbClr val="FFFF99"/>
    <a:srgbClr val="CCFF33"/>
    <a:srgbClr val="20310D"/>
    <a:srgbClr val="00CCFF"/>
    <a:srgbClr val="1C8694"/>
    <a:srgbClr val="8E3E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93698297786732"/>
          <c:y val="7.3476288704240153E-2"/>
          <c:w val="0.87205150378686636"/>
          <c:h val="0.734140651038773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Валовый сбор, тыс. тонн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44,58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822789521516477E-2"/>
                  <c:y val="-4.186983426798671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68,8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5227853859631252E-2"/>
                  <c:y val="-2.0934917133993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Лист1!$A$6:$A$8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Лист1!$B$6:$B$8</c:f>
              <c:numCache>
                <c:formatCode>General</c:formatCode>
                <c:ptCount val="3"/>
                <c:pt idx="0">
                  <c:v>44.58</c:v>
                </c:pt>
                <c:pt idx="1">
                  <c:v>74</c:v>
                </c:pt>
                <c:pt idx="2">
                  <c:v>68.8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Урожайность, ц/га</c:v>
                </c:pt>
              </c:strCache>
            </c:strRef>
          </c:tx>
          <c:spPr>
            <a:solidFill>
              <a:srgbClr val="FFFF66"/>
            </a:solidFill>
          </c:spPr>
          <c:invertIfNegative val="0"/>
          <c:dLbls>
            <c:dLbl>
              <c:idx val="0"/>
              <c:layout>
                <c:manualLayout>
                  <c:x val="3.0424055606045171E-2"/>
                  <c:y val="-5.233729283498339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19,65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018991267930397E-2"/>
                  <c:y val="-2.616864641749170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64367164513321E-2"/>
                  <c:y val="-1.96422286262614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1632918197746026E-2"/>
                  <c:y val="-1.683619596536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Лист1!$A$6:$A$8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Лист1!$C$6:$C$8</c:f>
              <c:numCache>
                <c:formatCode>General</c:formatCode>
                <c:ptCount val="3"/>
                <c:pt idx="0">
                  <c:v>19.649999999999999</c:v>
                </c:pt>
                <c:pt idx="1">
                  <c:v>32.799999999999997</c:v>
                </c:pt>
                <c:pt idx="2">
                  <c:v>34.1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314432"/>
        <c:axId val="131315968"/>
        <c:axId val="0"/>
      </c:bar3DChart>
      <c:catAx>
        <c:axId val="1313144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31315968"/>
        <c:crosses val="autoZero"/>
        <c:auto val="1"/>
        <c:lblAlgn val="ctr"/>
        <c:lblOffset val="100"/>
        <c:noMultiLvlLbl val="0"/>
      </c:catAx>
      <c:valAx>
        <c:axId val="131315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3144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E96339-1D32-4048-8907-3C01BD467E15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9CB20A61-57D3-48FD-A8CC-8CEAA38EEFE4}" type="pres">
      <dgm:prSet presAssocID="{BAE96339-1D32-4048-8907-3C01BD467E1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EA0441B-1D61-4CA5-B52D-0EEA9582D749}" type="presOf" srcId="{BAE96339-1D32-4048-8907-3C01BD467E15}" destId="{9CB20A61-57D3-48FD-A8CC-8CEAA38EEFE4}" srcOrd="0" destOrd="0" presId="urn:microsoft.com/office/officeart/2005/8/layout/default"/>
  </dgm:cxnLst>
  <dgm:bg>
    <a:blipFill>
      <a:blip xmlns:r="http://schemas.openxmlformats.org/officeDocument/2006/relationships" r:embed="rId1"/>
      <a:stretch>
        <a:fillRect/>
      </a:stretch>
    </a:blipFill>
    <a:effectLst>
      <a:glow rad="685800">
        <a:schemeClr val="bg1">
          <a:lumMod val="95000"/>
          <a:alpha val="26000"/>
        </a:schemeClr>
      </a:glow>
      <a:softEdge rad="63500"/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0.08658</cdr:x>
      <cdr:y>0.8209</cdr:y>
    </cdr:from>
    <cdr:to>
      <cdr:x>0.89548</cdr:x>
      <cdr:y>0.8806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92051" y="3960440"/>
          <a:ext cx="646542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0.08658</cdr:x>
      <cdr:y>0.80597</cdr:y>
    </cdr:from>
    <cdr:to>
      <cdr:x>0.90449</cdr:x>
      <cdr:y>0.89552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92051" y="3888432"/>
          <a:ext cx="6537429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                  2021 год                  2022 год                       2023 год</a:t>
          </a:r>
          <a:endParaRPr lang="ru-RU" sz="18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5C2C5-8EAD-4BBE-833A-EAC9DB6FC613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222AA-D6C6-4B21-97CB-DD2A1798A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716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969622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222AA-D6C6-4B21-97CB-DD2A1798A96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07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222AA-D6C6-4B21-97CB-DD2A1798A96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606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2091055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34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0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04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1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15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24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23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89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43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48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0"/>
                <a:lumMod val="20000"/>
                <a:lumOff val="80000"/>
              </a:srgbClr>
            </a:gs>
            <a:gs pos="74000">
              <a:srgbClr val="E5E581"/>
            </a:gs>
            <a:gs pos="83000">
              <a:srgbClr val="D4F4AE"/>
            </a:gs>
            <a:gs pos="100000">
              <a:srgbClr val="92D050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>
                <a:alpha val="0"/>
                <a:lumMod val="20000"/>
                <a:lumOff val="80000"/>
              </a:srgbClr>
            </a:gs>
            <a:gs pos="74000">
              <a:srgbClr val="E5E581"/>
            </a:gs>
            <a:gs pos="83000">
              <a:srgbClr val="D4F4AE"/>
            </a:gs>
            <a:gs pos="100000">
              <a:srgbClr val="92D050"/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06.09.2023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60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Описание: Канашский район Чувашской Республи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828800"/>
            <a:ext cx="1068404" cy="10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731521" y="510139"/>
            <a:ext cx="7440879" cy="10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Канашский муниципальный округ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95150" y="3205214"/>
            <a:ext cx="7493274" cy="2926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 предварительных итогах работы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агропромышленного комплекса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Канашского муниципального округа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Чувашской Республики за 2023 год.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 Light" panose="020F0302020204030204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9861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86758" y="188640"/>
            <a:ext cx="8243450" cy="2897811"/>
          </a:xfrm>
          <a:prstGeom prst="roundRect">
            <a:avLst/>
          </a:prstGeom>
          <a:solidFill>
            <a:srgbClr val="FFFF00">
              <a:alpha val="29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оперативным данным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текущем году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округе  убрано зерновых и зернобобовых культур с площади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га,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составляет 100%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плана.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урожай 2024 года посеяно  5585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озимых культур,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плана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культуры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убраны 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 2902 га т. е 57 % от плана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(план 5072 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 в том числе  горчица на площади 1167 га, рапс на площади 1445 га, подсолнечник на площади 2074га, прочие культуры-148 га.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75656" y="6386256"/>
            <a:ext cx="72545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1600" b="1" i="1" dirty="0" smtClean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Чувашской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pic>
        <p:nvPicPr>
          <p:cNvPr id="12" name="Рисунок 11" descr="Описание: Канашский район Чувашской Республи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86" y="6277962"/>
            <a:ext cx="590862" cy="585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48710"/>
            <a:ext cx="6624736" cy="2981131"/>
          </a:xfrm>
          <a:prstGeom prst="rect">
            <a:avLst/>
          </a:prstGeom>
          <a:effectLst>
            <a:glow rad="381000">
              <a:schemeClr val="accent3">
                <a:lumMod val="40000"/>
                <a:lumOff val="60000"/>
                <a:alpha val="92000"/>
              </a:schemeClr>
            </a:glo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74380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373014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itchFamily="18" charset="0"/>
              </a:rPr>
              <a:t>Валовый сбор и урожайность зерновых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itchFamily="18" charset="0"/>
              </a:rPr>
              <a:t>и зернобобовых культур в сельскохозяйственных организациях и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itchFamily="18" charset="0"/>
              </a:rPr>
              <a:t>крестьянских(фермерских)хозяйствах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54421226"/>
              </p:ext>
            </p:extLst>
          </p:nvPr>
        </p:nvGraphicFramePr>
        <p:xfrm>
          <a:off x="438864" y="1340768"/>
          <a:ext cx="799288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6272733"/>
            <a:ext cx="591363" cy="5852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82406" y="6396089"/>
            <a:ext cx="5621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1600" b="1" i="1" dirty="0" smtClean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Чувашской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421544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319983"/>
            <a:ext cx="849167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рабочему плану на уборке урожая было задействовано 57 зерноуборочных комбайнов, средняя нагрузка на один комбайн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354 га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зерноуборочные комбайны были укомплектованы механизаторскими кадрами. За последние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sz="1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сельхозтоваропроизводителями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было обновлено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новыми  зерноуборочными комбайнами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количестве 8 единиц,  в текущем году закуплен комбайн – СХПК им. Кирова  Акросс-585.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писание: Канашский район Чувашской Республи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40" y="6165304"/>
            <a:ext cx="590862" cy="5859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1438862" y="6165304"/>
            <a:ext cx="54006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1600" b="1" i="1" dirty="0" smtClean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Чувашской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74" y="2092949"/>
            <a:ext cx="6733538" cy="4017765"/>
          </a:xfrm>
          <a:prstGeom prst="rect">
            <a:avLst/>
          </a:prstGeom>
          <a:effectLst>
            <a:outerShdw blurRad="50800" dist="50800" dir="5400000" sx="102000" sy="102000" algn="ctr" rotWithShape="0">
              <a:srgbClr val="FFFF99">
                <a:alpha val="99000"/>
              </a:srgbClr>
            </a:outerShdw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44667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488832" cy="648072"/>
          </a:xfrm>
        </p:spPr>
        <p:txBody>
          <a:bodyPr>
            <a:normAutofit/>
          </a:bodyPr>
          <a:lstStyle/>
          <a:p>
            <a:r>
              <a:rPr lang="ru-RU" sz="35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модернизация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4427984" y="3284984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043608" y="1052736"/>
            <a:ext cx="6948772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560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Благодаря оказываемой  поддержке со стороны государства хозяйства муниципального округа значительно улучшили  оснащенность парка сельскохозяйственной техники.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55600" algn="l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За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2023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год аграрии </a:t>
            </a:r>
            <a:r>
              <a:rPr kumimoji="0" 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района </a:t>
            </a:r>
            <a:r>
              <a:rPr kumimoji="0" 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обновили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парк сельскохозяйственной техники и оборудования на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16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единиц,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на сумму более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45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млн. рублей.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725723"/>
              </p:ext>
            </p:extLst>
          </p:nvPr>
        </p:nvGraphicFramePr>
        <p:xfrm>
          <a:off x="611560" y="3284984"/>
          <a:ext cx="3672408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 descr="Описание: Канашский район Чувашской Республики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86" y="6277962"/>
            <a:ext cx="590862" cy="58592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475656" y="6386256"/>
            <a:ext cx="540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1600" b="1" i="1" dirty="0" smtClean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Чувашской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22671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 bwMode="auto">
          <a:xfrm>
            <a:off x="395536" y="980728"/>
            <a:ext cx="8084690" cy="4608512"/>
          </a:xfrm>
          <a:prstGeom prst="roundRect">
            <a:avLst/>
          </a:prstGeom>
          <a:gradFill>
            <a:gsLst>
              <a:gs pos="0">
                <a:srgbClr val="DEB400">
                  <a:alpha val="50000"/>
                </a:srgbClr>
              </a:gs>
              <a:gs pos="80000">
                <a:srgbClr val="FFCC00">
                  <a:alpha val="50000"/>
                </a:srgbClr>
              </a:gs>
              <a:gs pos="100000">
                <a:srgbClr val="FFCC00">
                  <a:alpha val="50000"/>
                </a:srgbClr>
              </a:gs>
            </a:gsLst>
          </a:gradFill>
          <a:ln>
            <a:solidFill>
              <a:srgbClr val="DEB4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i="1" dirty="0" smtClean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</a:t>
            </a:r>
            <a:r>
              <a:rPr lang="ru-RU" sz="6000" b="1" i="1" dirty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i="1" dirty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i="1" dirty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br>
              <a:rPr lang="ru-RU" sz="6000" b="1" i="1" dirty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i="1" dirty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000" b="1" i="1" dirty="0">
                <a:ln w="11430"/>
                <a:gradFill>
                  <a:gsLst>
                    <a:gs pos="0">
                      <a:srgbClr val="92D050"/>
                    </a:gs>
                    <a:gs pos="25000">
                      <a:schemeClr val="accent1">
                        <a:lumMod val="75000"/>
                      </a:schemeClr>
                    </a:gs>
                    <a:gs pos="50000">
                      <a:srgbClr val="92D050"/>
                    </a:gs>
                    <a:gs pos="75000">
                      <a:srgbClr val="00B0F0"/>
                    </a:gs>
                    <a:gs pos="100000">
                      <a:srgbClr val="FFFF00"/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6000" b="1" i="1" dirty="0">
              <a:ln w="11430"/>
              <a:gradFill>
                <a:gsLst>
                  <a:gs pos="0">
                    <a:srgbClr val="92D050"/>
                  </a:gs>
                  <a:gs pos="25000">
                    <a:schemeClr val="accent1">
                      <a:lumMod val="75000"/>
                    </a:schemeClr>
                  </a:gs>
                  <a:gs pos="50000">
                    <a:srgbClr val="92D050"/>
                  </a:gs>
                  <a:gs pos="75000">
                    <a:srgbClr val="00B0F0"/>
                  </a:gs>
                  <a:gs pos="100000">
                    <a:srgbClr val="FFFF00"/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писание: Канашский район Чувашской Республики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72080"/>
            <a:ext cx="590862" cy="5859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562462" y="6309320"/>
            <a:ext cx="540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1600" b="1" i="1" dirty="0" smtClean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Чувашской </a:t>
            </a:r>
            <a:r>
              <a:rPr lang="ru-RU" sz="1600" b="1" i="1" dirty="0">
                <a:solidFill>
                  <a:srgbClr val="4D76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352319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2913</TotalTime>
  <Words>208</Words>
  <Application>Microsoft Office PowerPoint</Application>
  <PresentationFormat>Экран (4:3)</PresentationFormat>
  <Paragraphs>32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2_Тема Office</vt:lpstr>
      <vt:lpstr>Презентация PowerPoint</vt:lpstr>
      <vt:lpstr>Презентация PowerPoint</vt:lpstr>
      <vt:lpstr>Валовый сбор и урожайность зерновых и зернобобовых культур в сельскохозяйственных организациях и крестьянских(фермерских)хозяйствах</vt:lpstr>
      <vt:lpstr>Презентация PowerPoint</vt:lpstr>
      <vt:lpstr>Техническая модернизация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Посевная площадь зерновых и зернобобовых культур, тыс. га</dc:title>
  <dc:creator>Ирина Ю. Машкина</dc:creator>
  <cp:lastModifiedBy>Надежда П. Васильева</cp:lastModifiedBy>
  <cp:revision>248</cp:revision>
  <cp:lastPrinted>2021-01-31T08:36:37Z</cp:lastPrinted>
  <dcterms:created xsi:type="dcterms:W3CDTF">2017-06-28T06:47:07Z</dcterms:created>
  <dcterms:modified xsi:type="dcterms:W3CDTF">2023-09-06T13:59:04Z</dcterms:modified>
</cp:coreProperties>
</file>