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4611" r:id="rId2"/>
    <p:sldMasterId id="2147484622" r:id="rId3"/>
  </p:sldMasterIdLst>
  <p:notesMasterIdLst>
    <p:notesMasterId r:id="rId13"/>
  </p:notesMasterIdLst>
  <p:handoutMasterIdLst>
    <p:handoutMasterId r:id="rId14"/>
  </p:handoutMasterIdLst>
  <p:sldIdLst>
    <p:sldId id="1759" r:id="rId4"/>
    <p:sldId id="1392" r:id="rId5"/>
    <p:sldId id="1915" r:id="rId6"/>
    <p:sldId id="1917" r:id="rId7"/>
    <p:sldId id="1918" r:id="rId8"/>
    <p:sldId id="1919" r:id="rId9"/>
    <p:sldId id="1920" r:id="rId10"/>
    <p:sldId id="1922" r:id="rId11"/>
    <p:sldId id="1921" r:id="rId12"/>
  </p:sldIdLst>
  <p:sldSz cx="11949113" cy="6721475"/>
  <p:notesSz cx="6797675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йлова Елена Юрьевна" initials="МЕЮ" lastIdx="0" clrIdx="0">
    <p:extLst/>
  </p:cmAuthor>
  <p:cmAuthor id="2" name="Михайлова Татьяна Сергеевна" initials="МТС" lastIdx="0" clrIdx="1">
    <p:extLst>
      <p:ext uri="{19B8F6BF-5375-455C-9EA6-DF929625EA0E}">
        <p15:presenceInfo xmlns:p15="http://schemas.microsoft.com/office/powerpoint/2012/main" userId="S-1-5-21-2955499624-3617334754-1486548448-282385" providerId="AD"/>
      </p:ext>
    </p:extLst>
  </p:cmAuthor>
  <p:cmAuthor id="3" name="Мухин Михаил Викторович" initials="ММВ" lastIdx="1" clrIdx="2">
    <p:extLst>
      <p:ext uri="{19B8F6BF-5375-455C-9EA6-DF929625EA0E}">
        <p15:presenceInfo xmlns:p15="http://schemas.microsoft.com/office/powerpoint/2012/main" userId="S-1-5-21-2955499624-3617334754-1486548448-165775" providerId="AD"/>
      </p:ext>
    </p:extLst>
  </p:cmAuthor>
  <p:cmAuthor id="4" name="Путина Елена Михайловна" initials="ПЕМ" lastIdx="1" clrIdx="3">
    <p:extLst>
      <p:ext uri="{19B8F6BF-5375-455C-9EA6-DF929625EA0E}">
        <p15:presenceInfo xmlns:p15="http://schemas.microsoft.com/office/powerpoint/2012/main" userId="S-1-5-21-2955499624-3617334754-1486548448-236674" providerId="AD"/>
      </p:ext>
    </p:extLst>
  </p:cmAuthor>
  <p:cmAuthor id="5" name="Лившиц Ольга Петровна" initials="ЛОП" lastIdx="1" clrIdx="4">
    <p:extLst>
      <p:ext uri="{19B8F6BF-5375-455C-9EA6-DF929625EA0E}">
        <p15:presenceInfo xmlns:p15="http://schemas.microsoft.com/office/powerpoint/2012/main" userId="S-1-5-21-2955499624-3617334754-1486548448-165937" providerId="AD"/>
      </p:ext>
    </p:extLst>
  </p:cmAuthor>
  <p:cmAuthor id="6" name="Шоркин Владимир Александрович" initials="ШВА" lastIdx="1" clrIdx="5">
    <p:extLst>
      <p:ext uri="{19B8F6BF-5375-455C-9EA6-DF929625EA0E}">
        <p15:presenceInfo xmlns:p15="http://schemas.microsoft.com/office/powerpoint/2012/main" userId="S-1-5-21-2955499624-3617334754-1486548448-341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CAFEF5"/>
    <a:srgbClr val="FCDED4"/>
    <a:srgbClr val="008000"/>
    <a:srgbClr val="E1E4E7"/>
    <a:srgbClr val="F4F5F6"/>
    <a:srgbClr val="E5E8EB"/>
    <a:srgbClr val="DCE0E4"/>
    <a:srgbClr val="EBEBEB"/>
    <a:srgbClr val="667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9" autoAdjust="0"/>
    <p:restoredTop sz="88953" autoAdjust="0"/>
  </p:normalViewPr>
  <p:slideViewPr>
    <p:cSldViewPr snapToGrid="0">
      <p:cViewPr varScale="1">
        <p:scale>
          <a:sx n="75" d="100"/>
          <a:sy n="75" d="100"/>
        </p:scale>
        <p:origin x="82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7FC97643-7DDE-4DC3-8181-EED92421ED4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A86138C2-9E21-4D4A-883D-B8620441B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20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0088815C-4BDE-4511-BEE0-83C2D69DD3C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5AE055B8-616B-4331-8D0D-30E4BD059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5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055B8-616B-4331-8D0D-30E4BD059F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8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90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36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09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66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5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94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8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12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57162" y="904991"/>
            <a:ext cx="10152000" cy="36000"/>
          </a:xfrm>
          <a:prstGeom prst="rect">
            <a:avLst/>
          </a:prstGeom>
          <a:solidFill>
            <a:srgbClr val="F159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C2C90E1-3014-4F92-984C-EDA7361F26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90657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C2C90E1-3014-4F92-984C-EDA7361F2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ru-RU" sz="1067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4" name="Полилиния 3"/>
          <p:cNvSpPr/>
          <p:nvPr userDrawn="1"/>
        </p:nvSpPr>
        <p:spPr>
          <a:xfrm>
            <a:off x="10404015" y="0"/>
            <a:ext cx="1358902" cy="1136667"/>
          </a:xfrm>
          <a:custGeom>
            <a:avLst/>
            <a:gdLst>
              <a:gd name="connsiteX0" fmla="*/ 185810 w 1404000"/>
              <a:gd name="connsiteY0" fmla="*/ 0 h 1174390"/>
              <a:gd name="connsiteX1" fmla="*/ 1218190 w 1404000"/>
              <a:gd name="connsiteY1" fmla="*/ 0 h 1174390"/>
              <a:gd name="connsiteX2" fmla="*/ 1284109 w 1404000"/>
              <a:gd name="connsiteY2" fmla="*/ 79895 h 1174390"/>
              <a:gd name="connsiteX3" fmla="*/ 1404000 w 1404000"/>
              <a:gd name="connsiteY3" fmla="*/ 472390 h 1174390"/>
              <a:gd name="connsiteX4" fmla="*/ 702000 w 1404000"/>
              <a:gd name="connsiteY4" fmla="*/ 1174390 h 1174390"/>
              <a:gd name="connsiteX5" fmla="*/ 0 w 1404000"/>
              <a:gd name="connsiteY5" fmla="*/ 472390 h 1174390"/>
              <a:gd name="connsiteX6" fmla="*/ 119891 w 1404000"/>
              <a:gd name="connsiteY6" fmla="*/ 79895 h 117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000" h="1174390">
                <a:moveTo>
                  <a:pt x="185810" y="0"/>
                </a:moveTo>
                <a:lnTo>
                  <a:pt x="1218190" y="0"/>
                </a:lnTo>
                <a:lnTo>
                  <a:pt x="1284109" y="79895"/>
                </a:lnTo>
                <a:cubicBezTo>
                  <a:pt x="1359802" y="191935"/>
                  <a:pt x="1404000" y="327001"/>
                  <a:pt x="1404000" y="472390"/>
                </a:cubicBezTo>
                <a:cubicBezTo>
                  <a:pt x="1404000" y="860094"/>
                  <a:pt x="1089704" y="1174390"/>
                  <a:pt x="702000" y="1174390"/>
                </a:cubicBezTo>
                <a:cubicBezTo>
                  <a:pt x="314296" y="1174390"/>
                  <a:pt x="0" y="860094"/>
                  <a:pt x="0" y="472390"/>
                </a:cubicBezTo>
                <a:cubicBezTo>
                  <a:pt x="0" y="327001"/>
                  <a:pt x="44198" y="191935"/>
                  <a:pt x="119891" y="79895"/>
                </a:cubicBezTo>
                <a:close/>
              </a:path>
            </a:pathLst>
          </a:custGeom>
          <a:solidFill>
            <a:srgbClr val="6B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>
            <a:off x="10433974" y="0"/>
            <a:ext cx="1298984" cy="1106709"/>
          </a:xfrm>
          <a:custGeom>
            <a:avLst/>
            <a:gdLst>
              <a:gd name="connsiteX0" fmla="*/ 194804 w 1342094"/>
              <a:gd name="connsiteY0" fmla="*/ 0 h 1143438"/>
              <a:gd name="connsiteX1" fmla="*/ 1147290 w 1342094"/>
              <a:gd name="connsiteY1" fmla="*/ 0 h 1143438"/>
              <a:gd name="connsiteX2" fmla="*/ 1227490 w 1342094"/>
              <a:gd name="connsiteY2" fmla="*/ 97202 h 1143438"/>
              <a:gd name="connsiteX3" fmla="*/ 1342094 w 1342094"/>
              <a:gd name="connsiteY3" fmla="*/ 472391 h 1143438"/>
              <a:gd name="connsiteX4" fmla="*/ 671047 w 1342094"/>
              <a:gd name="connsiteY4" fmla="*/ 1143438 h 1143438"/>
              <a:gd name="connsiteX5" fmla="*/ 0 w 1342094"/>
              <a:gd name="connsiteY5" fmla="*/ 472391 h 1143438"/>
              <a:gd name="connsiteX6" fmla="*/ 114604 w 1342094"/>
              <a:gd name="connsiteY6" fmla="*/ 97202 h 11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094" h="1143438">
                <a:moveTo>
                  <a:pt x="194804" y="0"/>
                </a:moveTo>
                <a:lnTo>
                  <a:pt x="1147290" y="0"/>
                </a:lnTo>
                <a:lnTo>
                  <a:pt x="1227490" y="97202"/>
                </a:lnTo>
                <a:cubicBezTo>
                  <a:pt x="1299845" y="204302"/>
                  <a:pt x="1342094" y="333413"/>
                  <a:pt x="1342094" y="472391"/>
                </a:cubicBezTo>
                <a:cubicBezTo>
                  <a:pt x="1342094" y="843000"/>
                  <a:pt x="1041656" y="1143438"/>
                  <a:pt x="671047" y="1143438"/>
                </a:cubicBezTo>
                <a:cubicBezTo>
                  <a:pt x="300438" y="1143438"/>
                  <a:pt x="0" y="843000"/>
                  <a:pt x="0" y="472391"/>
                </a:cubicBezTo>
                <a:cubicBezTo>
                  <a:pt x="0" y="333413"/>
                  <a:pt x="42249" y="204302"/>
                  <a:pt x="114604" y="97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>
            <a:off x="10541000" y="0"/>
            <a:ext cx="1084932" cy="999681"/>
          </a:xfrm>
          <a:custGeom>
            <a:avLst/>
            <a:gdLst>
              <a:gd name="connsiteX0" fmla="*/ 261183 w 1120938"/>
              <a:gd name="connsiteY0" fmla="*/ 0 h 1032858"/>
              <a:gd name="connsiteX1" fmla="*/ 859755 w 1120938"/>
              <a:gd name="connsiteY1" fmla="*/ 0 h 1032858"/>
              <a:gd name="connsiteX2" fmla="*/ 873832 w 1120938"/>
              <a:gd name="connsiteY2" fmla="*/ 7641 h 1032858"/>
              <a:gd name="connsiteX3" fmla="*/ 1120938 w 1120938"/>
              <a:gd name="connsiteY3" fmla="*/ 472390 h 1032858"/>
              <a:gd name="connsiteX4" fmla="*/ 560469 w 1120938"/>
              <a:gd name="connsiteY4" fmla="*/ 1032858 h 1032858"/>
              <a:gd name="connsiteX5" fmla="*/ 0 w 1120938"/>
              <a:gd name="connsiteY5" fmla="*/ 472390 h 1032858"/>
              <a:gd name="connsiteX6" fmla="*/ 247106 w 1120938"/>
              <a:gd name="connsiteY6" fmla="*/ 7641 h 103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938" h="1032858">
                <a:moveTo>
                  <a:pt x="261183" y="0"/>
                </a:moveTo>
                <a:lnTo>
                  <a:pt x="859755" y="0"/>
                </a:lnTo>
                <a:lnTo>
                  <a:pt x="873832" y="7641"/>
                </a:lnTo>
                <a:cubicBezTo>
                  <a:pt x="1022918" y="108361"/>
                  <a:pt x="1120938" y="278929"/>
                  <a:pt x="1120938" y="472390"/>
                </a:cubicBezTo>
                <a:cubicBezTo>
                  <a:pt x="1120938" y="781928"/>
                  <a:pt x="870007" y="1032858"/>
                  <a:pt x="560469" y="1032858"/>
                </a:cubicBezTo>
                <a:cubicBezTo>
                  <a:pt x="250931" y="1032858"/>
                  <a:pt x="0" y="781928"/>
                  <a:pt x="0" y="472390"/>
                </a:cubicBezTo>
                <a:cubicBezTo>
                  <a:pt x="0" y="278929"/>
                  <a:pt x="98020" y="108361"/>
                  <a:pt x="247106" y="7641"/>
                </a:cubicBezTo>
                <a:close/>
              </a:path>
            </a:pathLst>
          </a:custGeom>
          <a:solidFill>
            <a:srgbClr val="D6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9">
            <a:extLst>
              <a:ext uri="{FF2B5EF4-FFF2-40B4-BE49-F238E27FC236}">
                <a16:creationId xmlns:a16="http://schemas.microsoft.com/office/drawing/2014/main" id="{E5D9EFA4-2975-4DC3-81A0-E7814C581B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42" y="247822"/>
            <a:ext cx="758098" cy="46113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0075308" y="472849"/>
            <a:ext cx="717332" cy="71733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10149399" y="546940"/>
            <a:ext cx="569150" cy="569150"/>
          </a:xfrm>
          <a:prstGeom prst="ellipse">
            <a:avLst/>
          </a:prstGeom>
          <a:noFill/>
          <a:ln w="19050">
            <a:solidFill>
              <a:srgbClr val="667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10073112" y="565872"/>
            <a:ext cx="213148" cy="21314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10141857" y="636999"/>
            <a:ext cx="72000" cy="72000"/>
          </a:xfrm>
          <a:prstGeom prst="ellipse">
            <a:avLst/>
          </a:prstGeom>
          <a:solidFill>
            <a:srgbClr val="66758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10198030" y="595571"/>
            <a:ext cx="471888" cy="471888"/>
          </a:xfrm>
          <a:prstGeom prst="ellipse">
            <a:avLst/>
          </a:prstGeom>
          <a:solidFill>
            <a:srgbClr val="66758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Slide Number"/>
          <p:cNvSpPr txBox="1">
            <a:spLocks/>
          </p:cNvSpPr>
          <p:nvPr userDrawn="1"/>
        </p:nvSpPr>
        <p:spPr>
          <a:xfrm>
            <a:off x="10263254" y="708405"/>
            <a:ext cx="341440" cy="2462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ru-RU" sz="1600" b="1" baseline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sz="1800" b="1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83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931075" y="205158"/>
            <a:ext cx="8780191" cy="7168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038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89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724348" y="1524698"/>
            <a:ext cx="10500418" cy="32935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976763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57162" y="904991"/>
            <a:ext cx="10152000" cy="36000"/>
          </a:xfrm>
          <a:prstGeom prst="rect">
            <a:avLst/>
          </a:prstGeom>
          <a:solidFill>
            <a:srgbClr val="F159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C2C90E1-3014-4F92-984C-EDA7361F263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3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C2C90E1-3014-4F92-984C-EDA7361F2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776428" y="50802"/>
            <a:ext cx="876339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860"/>
            <a:endParaRPr lang="ru-RU" sz="1067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4" name="Полилиния 3"/>
          <p:cNvSpPr/>
          <p:nvPr userDrawn="1"/>
        </p:nvSpPr>
        <p:spPr>
          <a:xfrm>
            <a:off x="10404015" y="0"/>
            <a:ext cx="1358902" cy="1136667"/>
          </a:xfrm>
          <a:custGeom>
            <a:avLst/>
            <a:gdLst>
              <a:gd name="connsiteX0" fmla="*/ 185810 w 1404000"/>
              <a:gd name="connsiteY0" fmla="*/ 0 h 1174390"/>
              <a:gd name="connsiteX1" fmla="*/ 1218190 w 1404000"/>
              <a:gd name="connsiteY1" fmla="*/ 0 h 1174390"/>
              <a:gd name="connsiteX2" fmla="*/ 1284109 w 1404000"/>
              <a:gd name="connsiteY2" fmla="*/ 79895 h 1174390"/>
              <a:gd name="connsiteX3" fmla="*/ 1404000 w 1404000"/>
              <a:gd name="connsiteY3" fmla="*/ 472390 h 1174390"/>
              <a:gd name="connsiteX4" fmla="*/ 702000 w 1404000"/>
              <a:gd name="connsiteY4" fmla="*/ 1174390 h 1174390"/>
              <a:gd name="connsiteX5" fmla="*/ 0 w 1404000"/>
              <a:gd name="connsiteY5" fmla="*/ 472390 h 1174390"/>
              <a:gd name="connsiteX6" fmla="*/ 119891 w 1404000"/>
              <a:gd name="connsiteY6" fmla="*/ 79895 h 117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000" h="1174390">
                <a:moveTo>
                  <a:pt x="185810" y="0"/>
                </a:moveTo>
                <a:lnTo>
                  <a:pt x="1218190" y="0"/>
                </a:lnTo>
                <a:lnTo>
                  <a:pt x="1284109" y="79895"/>
                </a:lnTo>
                <a:cubicBezTo>
                  <a:pt x="1359802" y="191935"/>
                  <a:pt x="1404000" y="327001"/>
                  <a:pt x="1404000" y="472390"/>
                </a:cubicBezTo>
                <a:cubicBezTo>
                  <a:pt x="1404000" y="860094"/>
                  <a:pt x="1089704" y="1174390"/>
                  <a:pt x="702000" y="1174390"/>
                </a:cubicBezTo>
                <a:cubicBezTo>
                  <a:pt x="314296" y="1174390"/>
                  <a:pt x="0" y="860094"/>
                  <a:pt x="0" y="472390"/>
                </a:cubicBezTo>
                <a:cubicBezTo>
                  <a:pt x="0" y="327001"/>
                  <a:pt x="44198" y="191935"/>
                  <a:pt x="119891" y="79895"/>
                </a:cubicBezTo>
                <a:close/>
              </a:path>
            </a:pathLst>
          </a:custGeom>
          <a:solidFill>
            <a:srgbClr val="6B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 userDrawn="1"/>
        </p:nvSpPr>
        <p:spPr>
          <a:xfrm>
            <a:off x="10433974" y="0"/>
            <a:ext cx="1298984" cy="1106709"/>
          </a:xfrm>
          <a:custGeom>
            <a:avLst/>
            <a:gdLst>
              <a:gd name="connsiteX0" fmla="*/ 194804 w 1342094"/>
              <a:gd name="connsiteY0" fmla="*/ 0 h 1143438"/>
              <a:gd name="connsiteX1" fmla="*/ 1147290 w 1342094"/>
              <a:gd name="connsiteY1" fmla="*/ 0 h 1143438"/>
              <a:gd name="connsiteX2" fmla="*/ 1227490 w 1342094"/>
              <a:gd name="connsiteY2" fmla="*/ 97202 h 1143438"/>
              <a:gd name="connsiteX3" fmla="*/ 1342094 w 1342094"/>
              <a:gd name="connsiteY3" fmla="*/ 472391 h 1143438"/>
              <a:gd name="connsiteX4" fmla="*/ 671047 w 1342094"/>
              <a:gd name="connsiteY4" fmla="*/ 1143438 h 1143438"/>
              <a:gd name="connsiteX5" fmla="*/ 0 w 1342094"/>
              <a:gd name="connsiteY5" fmla="*/ 472391 h 1143438"/>
              <a:gd name="connsiteX6" fmla="*/ 114604 w 1342094"/>
              <a:gd name="connsiteY6" fmla="*/ 97202 h 11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094" h="1143438">
                <a:moveTo>
                  <a:pt x="194804" y="0"/>
                </a:moveTo>
                <a:lnTo>
                  <a:pt x="1147290" y="0"/>
                </a:lnTo>
                <a:lnTo>
                  <a:pt x="1227490" y="97202"/>
                </a:lnTo>
                <a:cubicBezTo>
                  <a:pt x="1299845" y="204302"/>
                  <a:pt x="1342094" y="333413"/>
                  <a:pt x="1342094" y="472391"/>
                </a:cubicBezTo>
                <a:cubicBezTo>
                  <a:pt x="1342094" y="843000"/>
                  <a:pt x="1041656" y="1143438"/>
                  <a:pt x="671047" y="1143438"/>
                </a:cubicBezTo>
                <a:cubicBezTo>
                  <a:pt x="300438" y="1143438"/>
                  <a:pt x="0" y="843000"/>
                  <a:pt x="0" y="472391"/>
                </a:cubicBezTo>
                <a:cubicBezTo>
                  <a:pt x="0" y="333413"/>
                  <a:pt x="42249" y="204302"/>
                  <a:pt x="114604" y="97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 userDrawn="1"/>
        </p:nvSpPr>
        <p:spPr>
          <a:xfrm>
            <a:off x="10541000" y="0"/>
            <a:ext cx="1084932" cy="999681"/>
          </a:xfrm>
          <a:custGeom>
            <a:avLst/>
            <a:gdLst>
              <a:gd name="connsiteX0" fmla="*/ 261183 w 1120938"/>
              <a:gd name="connsiteY0" fmla="*/ 0 h 1032858"/>
              <a:gd name="connsiteX1" fmla="*/ 859755 w 1120938"/>
              <a:gd name="connsiteY1" fmla="*/ 0 h 1032858"/>
              <a:gd name="connsiteX2" fmla="*/ 873832 w 1120938"/>
              <a:gd name="connsiteY2" fmla="*/ 7641 h 1032858"/>
              <a:gd name="connsiteX3" fmla="*/ 1120938 w 1120938"/>
              <a:gd name="connsiteY3" fmla="*/ 472390 h 1032858"/>
              <a:gd name="connsiteX4" fmla="*/ 560469 w 1120938"/>
              <a:gd name="connsiteY4" fmla="*/ 1032858 h 1032858"/>
              <a:gd name="connsiteX5" fmla="*/ 0 w 1120938"/>
              <a:gd name="connsiteY5" fmla="*/ 472390 h 1032858"/>
              <a:gd name="connsiteX6" fmla="*/ 247106 w 1120938"/>
              <a:gd name="connsiteY6" fmla="*/ 7641 h 103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938" h="1032858">
                <a:moveTo>
                  <a:pt x="261183" y="0"/>
                </a:moveTo>
                <a:lnTo>
                  <a:pt x="859755" y="0"/>
                </a:lnTo>
                <a:lnTo>
                  <a:pt x="873832" y="7641"/>
                </a:lnTo>
                <a:cubicBezTo>
                  <a:pt x="1022918" y="108361"/>
                  <a:pt x="1120938" y="278929"/>
                  <a:pt x="1120938" y="472390"/>
                </a:cubicBezTo>
                <a:cubicBezTo>
                  <a:pt x="1120938" y="781928"/>
                  <a:pt x="870007" y="1032858"/>
                  <a:pt x="560469" y="1032858"/>
                </a:cubicBezTo>
                <a:cubicBezTo>
                  <a:pt x="250931" y="1032858"/>
                  <a:pt x="0" y="781928"/>
                  <a:pt x="0" y="472390"/>
                </a:cubicBezTo>
                <a:cubicBezTo>
                  <a:pt x="0" y="278929"/>
                  <a:pt x="98020" y="108361"/>
                  <a:pt x="247106" y="7641"/>
                </a:cubicBezTo>
                <a:close/>
              </a:path>
            </a:pathLst>
          </a:custGeom>
          <a:solidFill>
            <a:srgbClr val="D6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9">
            <a:extLst>
              <a:ext uri="{FF2B5EF4-FFF2-40B4-BE49-F238E27FC236}">
                <a16:creationId xmlns:a16="http://schemas.microsoft.com/office/drawing/2014/main" id="{E5D9EFA4-2975-4DC3-81A0-E7814C581B9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42" y="247822"/>
            <a:ext cx="758098" cy="461130"/>
          </a:xfrm>
          <a:prstGeom prst="rect">
            <a:avLst/>
          </a:prstGeom>
        </p:spPr>
      </p:pic>
      <p:sp>
        <p:nvSpPr>
          <p:cNvPr id="9" name="Овал 8"/>
          <p:cNvSpPr/>
          <p:nvPr userDrawn="1"/>
        </p:nvSpPr>
        <p:spPr>
          <a:xfrm>
            <a:off x="10075308" y="472849"/>
            <a:ext cx="717332" cy="71733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10149399" y="546940"/>
            <a:ext cx="569150" cy="569150"/>
          </a:xfrm>
          <a:prstGeom prst="ellipse">
            <a:avLst/>
          </a:prstGeom>
          <a:noFill/>
          <a:ln w="19050">
            <a:solidFill>
              <a:srgbClr val="667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10073112" y="565872"/>
            <a:ext cx="213148" cy="21314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10141857" y="636999"/>
            <a:ext cx="72000" cy="72000"/>
          </a:xfrm>
          <a:prstGeom prst="ellipse">
            <a:avLst/>
          </a:prstGeom>
          <a:solidFill>
            <a:srgbClr val="66758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10198030" y="595571"/>
            <a:ext cx="471888" cy="471888"/>
          </a:xfrm>
          <a:prstGeom prst="ellipse">
            <a:avLst/>
          </a:prstGeom>
          <a:solidFill>
            <a:srgbClr val="66758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Slide Number"/>
          <p:cNvSpPr txBox="1">
            <a:spLocks/>
          </p:cNvSpPr>
          <p:nvPr userDrawn="1"/>
        </p:nvSpPr>
        <p:spPr>
          <a:xfrm>
            <a:off x="10263254" y="708405"/>
            <a:ext cx="341440" cy="2462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ru-RU" sz="1600" b="1" baseline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sz="1800" b="1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974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57162" y="904991"/>
            <a:ext cx="10152000" cy="36000"/>
          </a:xfrm>
          <a:prstGeom prst="rect">
            <a:avLst/>
          </a:prstGeom>
          <a:solidFill>
            <a:srgbClr val="F9B8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 userDrawn="1"/>
        </p:nvSpPr>
        <p:spPr>
          <a:xfrm>
            <a:off x="10404015" y="0"/>
            <a:ext cx="1358902" cy="1136667"/>
          </a:xfrm>
          <a:custGeom>
            <a:avLst/>
            <a:gdLst>
              <a:gd name="connsiteX0" fmla="*/ 185810 w 1404000"/>
              <a:gd name="connsiteY0" fmla="*/ 0 h 1174390"/>
              <a:gd name="connsiteX1" fmla="*/ 1218190 w 1404000"/>
              <a:gd name="connsiteY1" fmla="*/ 0 h 1174390"/>
              <a:gd name="connsiteX2" fmla="*/ 1284109 w 1404000"/>
              <a:gd name="connsiteY2" fmla="*/ 79895 h 1174390"/>
              <a:gd name="connsiteX3" fmla="*/ 1404000 w 1404000"/>
              <a:gd name="connsiteY3" fmla="*/ 472390 h 1174390"/>
              <a:gd name="connsiteX4" fmla="*/ 702000 w 1404000"/>
              <a:gd name="connsiteY4" fmla="*/ 1174390 h 1174390"/>
              <a:gd name="connsiteX5" fmla="*/ 0 w 1404000"/>
              <a:gd name="connsiteY5" fmla="*/ 472390 h 1174390"/>
              <a:gd name="connsiteX6" fmla="*/ 119891 w 1404000"/>
              <a:gd name="connsiteY6" fmla="*/ 79895 h 117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000" h="1174390">
                <a:moveTo>
                  <a:pt x="185810" y="0"/>
                </a:moveTo>
                <a:lnTo>
                  <a:pt x="1218190" y="0"/>
                </a:lnTo>
                <a:lnTo>
                  <a:pt x="1284109" y="79895"/>
                </a:lnTo>
                <a:cubicBezTo>
                  <a:pt x="1359802" y="191935"/>
                  <a:pt x="1404000" y="327001"/>
                  <a:pt x="1404000" y="472390"/>
                </a:cubicBezTo>
                <a:cubicBezTo>
                  <a:pt x="1404000" y="860094"/>
                  <a:pt x="1089704" y="1174390"/>
                  <a:pt x="702000" y="1174390"/>
                </a:cubicBezTo>
                <a:cubicBezTo>
                  <a:pt x="314296" y="1174390"/>
                  <a:pt x="0" y="860094"/>
                  <a:pt x="0" y="472390"/>
                </a:cubicBezTo>
                <a:cubicBezTo>
                  <a:pt x="0" y="327001"/>
                  <a:pt x="44198" y="191935"/>
                  <a:pt x="119891" y="79895"/>
                </a:cubicBezTo>
                <a:close/>
              </a:path>
            </a:pathLst>
          </a:custGeom>
          <a:solidFill>
            <a:srgbClr val="667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10433974" y="0"/>
            <a:ext cx="1298984" cy="1106709"/>
          </a:xfrm>
          <a:custGeom>
            <a:avLst/>
            <a:gdLst>
              <a:gd name="connsiteX0" fmla="*/ 194804 w 1342094"/>
              <a:gd name="connsiteY0" fmla="*/ 0 h 1143438"/>
              <a:gd name="connsiteX1" fmla="*/ 1147290 w 1342094"/>
              <a:gd name="connsiteY1" fmla="*/ 0 h 1143438"/>
              <a:gd name="connsiteX2" fmla="*/ 1227490 w 1342094"/>
              <a:gd name="connsiteY2" fmla="*/ 97202 h 1143438"/>
              <a:gd name="connsiteX3" fmla="*/ 1342094 w 1342094"/>
              <a:gd name="connsiteY3" fmla="*/ 472391 h 1143438"/>
              <a:gd name="connsiteX4" fmla="*/ 671047 w 1342094"/>
              <a:gd name="connsiteY4" fmla="*/ 1143438 h 1143438"/>
              <a:gd name="connsiteX5" fmla="*/ 0 w 1342094"/>
              <a:gd name="connsiteY5" fmla="*/ 472391 h 1143438"/>
              <a:gd name="connsiteX6" fmla="*/ 114604 w 1342094"/>
              <a:gd name="connsiteY6" fmla="*/ 97202 h 11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094" h="1143438">
                <a:moveTo>
                  <a:pt x="194804" y="0"/>
                </a:moveTo>
                <a:lnTo>
                  <a:pt x="1147290" y="0"/>
                </a:lnTo>
                <a:lnTo>
                  <a:pt x="1227490" y="97202"/>
                </a:lnTo>
                <a:cubicBezTo>
                  <a:pt x="1299845" y="204302"/>
                  <a:pt x="1342094" y="333413"/>
                  <a:pt x="1342094" y="472391"/>
                </a:cubicBezTo>
                <a:cubicBezTo>
                  <a:pt x="1342094" y="843000"/>
                  <a:pt x="1041656" y="1143438"/>
                  <a:pt x="671047" y="1143438"/>
                </a:cubicBezTo>
                <a:cubicBezTo>
                  <a:pt x="300438" y="1143438"/>
                  <a:pt x="0" y="843000"/>
                  <a:pt x="0" y="472391"/>
                </a:cubicBezTo>
                <a:cubicBezTo>
                  <a:pt x="0" y="333413"/>
                  <a:pt x="42249" y="204302"/>
                  <a:pt x="114604" y="97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10541000" y="0"/>
            <a:ext cx="1084932" cy="999681"/>
          </a:xfrm>
          <a:custGeom>
            <a:avLst/>
            <a:gdLst>
              <a:gd name="connsiteX0" fmla="*/ 261183 w 1120938"/>
              <a:gd name="connsiteY0" fmla="*/ 0 h 1032858"/>
              <a:gd name="connsiteX1" fmla="*/ 859755 w 1120938"/>
              <a:gd name="connsiteY1" fmla="*/ 0 h 1032858"/>
              <a:gd name="connsiteX2" fmla="*/ 873832 w 1120938"/>
              <a:gd name="connsiteY2" fmla="*/ 7641 h 1032858"/>
              <a:gd name="connsiteX3" fmla="*/ 1120938 w 1120938"/>
              <a:gd name="connsiteY3" fmla="*/ 472390 h 1032858"/>
              <a:gd name="connsiteX4" fmla="*/ 560469 w 1120938"/>
              <a:gd name="connsiteY4" fmla="*/ 1032858 h 1032858"/>
              <a:gd name="connsiteX5" fmla="*/ 0 w 1120938"/>
              <a:gd name="connsiteY5" fmla="*/ 472390 h 1032858"/>
              <a:gd name="connsiteX6" fmla="*/ 247106 w 1120938"/>
              <a:gd name="connsiteY6" fmla="*/ 7641 h 103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938" h="1032858">
                <a:moveTo>
                  <a:pt x="261183" y="0"/>
                </a:moveTo>
                <a:lnTo>
                  <a:pt x="859755" y="0"/>
                </a:lnTo>
                <a:lnTo>
                  <a:pt x="873832" y="7641"/>
                </a:lnTo>
                <a:cubicBezTo>
                  <a:pt x="1022918" y="108361"/>
                  <a:pt x="1120938" y="278929"/>
                  <a:pt x="1120938" y="472390"/>
                </a:cubicBezTo>
                <a:cubicBezTo>
                  <a:pt x="1120938" y="781928"/>
                  <a:pt x="870007" y="1032858"/>
                  <a:pt x="560469" y="1032858"/>
                </a:cubicBezTo>
                <a:cubicBezTo>
                  <a:pt x="250931" y="1032858"/>
                  <a:pt x="0" y="781928"/>
                  <a:pt x="0" y="472390"/>
                </a:cubicBezTo>
                <a:cubicBezTo>
                  <a:pt x="0" y="278929"/>
                  <a:pt x="98020" y="108361"/>
                  <a:pt x="247106" y="7641"/>
                </a:cubicBezTo>
                <a:close/>
              </a:path>
            </a:pathLst>
          </a:custGeom>
          <a:solidFill>
            <a:srgbClr val="FD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9">
            <a:extLst>
              <a:ext uri="{FF2B5EF4-FFF2-40B4-BE49-F238E27FC236}">
                <a16:creationId xmlns:a16="http://schemas.microsoft.com/office/drawing/2014/main" id="{E5D9EFA4-2975-4DC3-81A0-E7814C581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42" y="247822"/>
            <a:ext cx="758098" cy="461130"/>
          </a:xfrm>
          <a:prstGeom prst="rect">
            <a:avLst/>
          </a:prstGeom>
        </p:spPr>
      </p:pic>
      <p:sp>
        <p:nvSpPr>
          <p:cNvPr id="18" name="Овал 17"/>
          <p:cNvSpPr/>
          <p:nvPr userDrawn="1"/>
        </p:nvSpPr>
        <p:spPr>
          <a:xfrm>
            <a:off x="10075308" y="472849"/>
            <a:ext cx="717332" cy="71733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0149399" y="546940"/>
            <a:ext cx="569150" cy="569150"/>
          </a:xfrm>
          <a:prstGeom prst="ellipse">
            <a:avLst/>
          </a:prstGeom>
          <a:noFill/>
          <a:ln w="19050">
            <a:solidFill>
              <a:srgbClr val="667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 userDrawn="1"/>
        </p:nvSpPr>
        <p:spPr>
          <a:xfrm>
            <a:off x="10073112" y="565872"/>
            <a:ext cx="213148" cy="21314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10141857" y="636999"/>
            <a:ext cx="72000" cy="72000"/>
          </a:xfrm>
          <a:prstGeom prst="ellipse">
            <a:avLst/>
          </a:prstGeom>
          <a:solidFill>
            <a:srgbClr val="66758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10198030" y="595571"/>
            <a:ext cx="471888" cy="471888"/>
          </a:xfrm>
          <a:prstGeom prst="ellipse">
            <a:avLst/>
          </a:prstGeom>
          <a:solidFill>
            <a:srgbClr val="F159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Slide Number"/>
          <p:cNvSpPr txBox="1">
            <a:spLocks/>
          </p:cNvSpPr>
          <p:nvPr userDrawn="1"/>
        </p:nvSpPr>
        <p:spPr>
          <a:xfrm>
            <a:off x="10263254" y="708405"/>
            <a:ext cx="341440" cy="2462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ru-RU" sz="1600" b="1" baseline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sz="1800" b="1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60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0890" y="268826"/>
            <a:ext cx="8588081" cy="6720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99129" y="6434720"/>
            <a:ext cx="4246769" cy="2016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431649"/>
            <a:ext cx="830592" cy="168016"/>
          </a:xfrm>
        </p:spPr>
        <p:txBody>
          <a:bodyPr/>
          <a:lstStyle/>
          <a:p>
            <a:fld id="{4A929778-E12A-4A85-92A7-256B01EA03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9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оки 2 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0890" y="268826"/>
            <a:ext cx="8588080" cy="6720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659C-6E5C-46EF-BE24-F4001E2FC725}" type="datetime1">
              <a:rPr lang="ru-RU" smtClean="0"/>
              <a:t>31.05.2023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99129" y="6434720"/>
            <a:ext cx="4246768" cy="201619"/>
          </a:xfrm>
        </p:spPr>
        <p:txBody>
          <a:bodyPr/>
          <a:lstStyle/>
          <a:p>
            <a:r>
              <a:rPr lang="ru-RU" smtClean="0"/>
              <a:t>Корпоративный шаблон презентации ПАО «Т Плюс»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431648"/>
            <a:ext cx="830593" cy="168016"/>
          </a:xfrm>
        </p:spPr>
        <p:txBody>
          <a:bodyPr/>
          <a:lstStyle/>
          <a:p>
            <a:fld id="{4A929778-E12A-4A85-92A7-256B01EA03D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385105"/>
            <a:ext cx="11947913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Объект 6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894026" y="1277109"/>
            <a:ext cx="4912382" cy="2318619"/>
          </a:xfrm>
          <a:prstGeom prst="roundRect">
            <a:avLst>
              <a:gd name="adj" fmla="val 3246"/>
            </a:avLst>
          </a:prstGeom>
          <a:solidFill>
            <a:schemeClr val="bg2"/>
          </a:solidFill>
        </p:spPr>
        <p:txBody>
          <a:bodyPr vert="horz" lIns="72000" tIns="72000" rIns="72000" bIns="7200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Объект 12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5963542" y="1277109"/>
            <a:ext cx="4912382" cy="2318619"/>
          </a:xfrm>
          <a:prstGeom prst="roundRect">
            <a:avLst>
              <a:gd name="adj" fmla="val 2953"/>
            </a:avLst>
          </a:prstGeom>
          <a:solidFill>
            <a:schemeClr val="bg2"/>
          </a:solidFill>
        </p:spPr>
        <p:txBody>
          <a:bodyPr vert="horz" lIns="72000" tIns="72000" rIns="72000" bIns="7200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Объект 16"/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894026" y="3710262"/>
            <a:ext cx="4912382" cy="2318619"/>
          </a:xfrm>
          <a:prstGeom prst="roundRect">
            <a:avLst>
              <a:gd name="adj" fmla="val 4396"/>
            </a:avLst>
          </a:prstGeom>
          <a:solidFill>
            <a:schemeClr val="bg2"/>
          </a:solidFill>
        </p:spPr>
        <p:txBody>
          <a:bodyPr lIns="72000" tIns="72000" rIns="72000" bIns="72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Объект 18"/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5963542" y="3710262"/>
            <a:ext cx="4912382" cy="2318619"/>
          </a:xfrm>
          <a:prstGeom prst="roundRect">
            <a:avLst>
              <a:gd name="adj" fmla="val 4036"/>
            </a:avLst>
          </a:prstGeom>
          <a:solidFill>
            <a:schemeClr val="bg2"/>
          </a:solidFill>
        </p:spPr>
        <p:txBody>
          <a:bodyPr lIns="72000" tIns="72000" rIns="72000" bIns="72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763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9"/>
          <a:stretch/>
        </p:blipFill>
        <p:spPr>
          <a:xfrm>
            <a:off x="1" y="1"/>
            <a:ext cx="11949112" cy="857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"/>
          <a:stretch/>
        </p:blipFill>
        <p:spPr>
          <a:xfrm>
            <a:off x="9923260" y="132907"/>
            <a:ext cx="2025853" cy="15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7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8CDA7DA0-1D2D-42B5-9DD0-B810F0CEBE2D}"/>
              </a:ext>
            </a:extLst>
          </p:cNvPr>
          <p:cNvCxnSpPr/>
          <p:nvPr userDrawn="1"/>
        </p:nvCxnSpPr>
        <p:spPr>
          <a:xfrm>
            <a:off x="745457" y="966097"/>
            <a:ext cx="37350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5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57162" y="904991"/>
            <a:ext cx="10152000" cy="36000"/>
          </a:xfrm>
          <a:prstGeom prst="rect">
            <a:avLst/>
          </a:prstGeom>
          <a:solidFill>
            <a:srgbClr val="F9B8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 userDrawn="1"/>
        </p:nvSpPr>
        <p:spPr>
          <a:xfrm>
            <a:off x="10404015" y="0"/>
            <a:ext cx="1358902" cy="1136667"/>
          </a:xfrm>
          <a:custGeom>
            <a:avLst/>
            <a:gdLst>
              <a:gd name="connsiteX0" fmla="*/ 185810 w 1404000"/>
              <a:gd name="connsiteY0" fmla="*/ 0 h 1174390"/>
              <a:gd name="connsiteX1" fmla="*/ 1218190 w 1404000"/>
              <a:gd name="connsiteY1" fmla="*/ 0 h 1174390"/>
              <a:gd name="connsiteX2" fmla="*/ 1284109 w 1404000"/>
              <a:gd name="connsiteY2" fmla="*/ 79895 h 1174390"/>
              <a:gd name="connsiteX3" fmla="*/ 1404000 w 1404000"/>
              <a:gd name="connsiteY3" fmla="*/ 472390 h 1174390"/>
              <a:gd name="connsiteX4" fmla="*/ 702000 w 1404000"/>
              <a:gd name="connsiteY4" fmla="*/ 1174390 h 1174390"/>
              <a:gd name="connsiteX5" fmla="*/ 0 w 1404000"/>
              <a:gd name="connsiteY5" fmla="*/ 472390 h 1174390"/>
              <a:gd name="connsiteX6" fmla="*/ 119891 w 1404000"/>
              <a:gd name="connsiteY6" fmla="*/ 79895 h 117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000" h="1174390">
                <a:moveTo>
                  <a:pt x="185810" y="0"/>
                </a:moveTo>
                <a:lnTo>
                  <a:pt x="1218190" y="0"/>
                </a:lnTo>
                <a:lnTo>
                  <a:pt x="1284109" y="79895"/>
                </a:lnTo>
                <a:cubicBezTo>
                  <a:pt x="1359802" y="191935"/>
                  <a:pt x="1404000" y="327001"/>
                  <a:pt x="1404000" y="472390"/>
                </a:cubicBezTo>
                <a:cubicBezTo>
                  <a:pt x="1404000" y="860094"/>
                  <a:pt x="1089704" y="1174390"/>
                  <a:pt x="702000" y="1174390"/>
                </a:cubicBezTo>
                <a:cubicBezTo>
                  <a:pt x="314296" y="1174390"/>
                  <a:pt x="0" y="860094"/>
                  <a:pt x="0" y="472390"/>
                </a:cubicBezTo>
                <a:cubicBezTo>
                  <a:pt x="0" y="327001"/>
                  <a:pt x="44198" y="191935"/>
                  <a:pt x="119891" y="79895"/>
                </a:cubicBezTo>
                <a:close/>
              </a:path>
            </a:pathLst>
          </a:custGeom>
          <a:solidFill>
            <a:srgbClr val="667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10433974" y="0"/>
            <a:ext cx="1298984" cy="1106709"/>
          </a:xfrm>
          <a:custGeom>
            <a:avLst/>
            <a:gdLst>
              <a:gd name="connsiteX0" fmla="*/ 194804 w 1342094"/>
              <a:gd name="connsiteY0" fmla="*/ 0 h 1143438"/>
              <a:gd name="connsiteX1" fmla="*/ 1147290 w 1342094"/>
              <a:gd name="connsiteY1" fmla="*/ 0 h 1143438"/>
              <a:gd name="connsiteX2" fmla="*/ 1227490 w 1342094"/>
              <a:gd name="connsiteY2" fmla="*/ 97202 h 1143438"/>
              <a:gd name="connsiteX3" fmla="*/ 1342094 w 1342094"/>
              <a:gd name="connsiteY3" fmla="*/ 472391 h 1143438"/>
              <a:gd name="connsiteX4" fmla="*/ 671047 w 1342094"/>
              <a:gd name="connsiteY4" fmla="*/ 1143438 h 1143438"/>
              <a:gd name="connsiteX5" fmla="*/ 0 w 1342094"/>
              <a:gd name="connsiteY5" fmla="*/ 472391 h 1143438"/>
              <a:gd name="connsiteX6" fmla="*/ 114604 w 1342094"/>
              <a:gd name="connsiteY6" fmla="*/ 97202 h 11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094" h="1143438">
                <a:moveTo>
                  <a:pt x="194804" y="0"/>
                </a:moveTo>
                <a:lnTo>
                  <a:pt x="1147290" y="0"/>
                </a:lnTo>
                <a:lnTo>
                  <a:pt x="1227490" y="97202"/>
                </a:lnTo>
                <a:cubicBezTo>
                  <a:pt x="1299845" y="204302"/>
                  <a:pt x="1342094" y="333413"/>
                  <a:pt x="1342094" y="472391"/>
                </a:cubicBezTo>
                <a:cubicBezTo>
                  <a:pt x="1342094" y="843000"/>
                  <a:pt x="1041656" y="1143438"/>
                  <a:pt x="671047" y="1143438"/>
                </a:cubicBezTo>
                <a:cubicBezTo>
                  <a:pt x="300438" y="1143438"/>
                  <a:pt x="0" y="843000"/>
                  <a:pt x="0" y="472391"/>
                </a:cubicBezTo>
                <a:cubicBezTo>
                  <a:pt x="0" y="333413"/>
                  <a:pt x="42249" y="204302"/>
                  <a:pt x="114604" y="97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10541000" y="0"/>
            <a:ext cx="1084932" cy="999681"/>
          </a:xfrm>
          <a:custGeom>
            <a:avLst/>
            <a:gdLst>
              <a:gd name="connsiteX0" fmla="*/ 261183 w 1120938"/>
              <a:gd name="connsiteY0" fmla="*/ 0 h 1032858"/>
              <a:gd name="connsiteX1" fmla="*/ 859755 w 1120938"/>
              <a:gd name="connsiteY1" fmla="*/ 0 h 1032858"/>
              <a:gd name="connsiteX2" fmla="*/ 873832 w 1120938"/>
              <a:gd name="connsiteY2" fmla="*/ 7641 h 1032858"/>
              <a:gd name="connsiteX3" fmla="*/ 1120938 w 1120938"/>
              <a:gd name="connsiteY3" fmla="*/ 472390 h 1032858"/>
              <a:gd name="connsiteX4" fmla="*/ 560469 w 1120938"/>
              <a:gd name="connsiteY4" fmla="*/ 1032858 h 1032858"/>
              <a:gd name="connsiteX5" fmla="*/ 0 w 1120938"/>
              <a:gd name="connsiteY5" fmla="*/ 472390 h 1032858"/>
              <a:gd name="connsiteX6" fmla="*/ 247106 w 1120938"/>
              <a:gd name="connsiteY6" fmla="*/ 7641 h 103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938" h="1032858">
                <a:moveTo>
                  <a:pt x="261183" y="0"/>
                </a:moveTo>
                <a:lnTo>
                  <a:pt x="859755" y="0"/>
                </a:lnTo>
                <a:lnTo>
                  <a:pt x="873832" y="7641"/>
                </a:lnTo>
                <a:cubicBezTo>
                  <a:pt x="1022918" y="108361"/>
                  <a:pt x="1120938" y="278929"/>
                  <a:pt x="1120938" y="472390"/>
                </a:cubicBezTo>
                <a:cubicBezTo>
                  <a:pt x="1120938" y="781928"/>
                  <a:pt x="870007" y="1032858"/>
                  <a:pt x="560469" y="1032858"/>
                </a:cubicBezTo>
                <a:cubicBezTo>
                  <a:pt x="250931" y="1032858"/>
                  <a:pt x="0" y="781928"/>
                  <a:pt x="0" y="472390"/>
                </a:cubicBezTo>
                <a:cubicBezTo>
                  <a:pt x="0" y="278929"/>
                  <a:pt x="98020" y="108361"/>
                  <a:pt x="247106" y="7641"/>
                </a:cubicBezTo>
                <a:close/>
              </a:path>
            </a:pathLst>
          </a:custGeom>
          <a:solidFill>
            <a:srgbClr val="FD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9">
            <a:extLst>
              <a:ext uri="{FF2B5EF4-FFF2-40B4-BE49-F238E27FC236}">
                <a16:creationId xmlns:a16="http://schemas.microsoft.com/office/drawing/2014/main" id="{E5D9EFA4-2975-4DC3-81A0-E7814C581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42" y="247822"/>
            <a:ext cx="758098" cy="461130"/>
          </a:xfrm>
          <a:prstGeom prst="rect">
            <a:avLst/>
          </a:prstGeom>
        </p:spPr>
      </p:pic>
      <p:sp>
        <p:nvSpPr>
          <p:cNvPr id="18" name="Овал 17"/>
          <p:cNvSpPr/>
          <p:nvPr userDrawn="1"/>
        </p:nvSpPr>
        <p:spPr>
          <a:xfrm>
            <a:off x="10075308" y="472849"/>
            <a:ext cx="717332" cy="71733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0149399" y="546940"/>
            <a:ext cx="569150" cy="569150"/>
          </a:xfrm>
          <a:prstGeom prst="ellipse">
            <a:avLst/>
          </a:prstGeom>
          <a:noFill/>
          <a:ln w="19050">
            <a:solidFill>
              <a:srgbClr val="667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 userDrawn="1"/>
        </p:nvSpPr>
        <p:spPr>
          <a:xfrm>
            <a:off x="10073112" y="565872"/>
            <a:ext cx="213148" cy="21314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10141857" y="636999"/>
            <a:ext cx="72000" cy="72000"/>
          </a:xfrm>
          <a:prstGeom prst="ellipse">
            <a:avLst/>
          </a:prstGeom>
          <a:solidFill>
            <a:srgbClr val="66758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10198030" y="595571"/>
            <a:ext cx="471888" cy="471888"/>
          </a:xfrm>
          <a:prstGeom prst="ellipse">
            <a:avLst/>
          </a:prstGeom>
          <a:solidFill>
            <a:srgbClr val="F159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Slide Number"/>
          <p:cNvSpPr txBox="1">
            <a:spLocks/>
          </p:cNvSpPr>
          <p:nvPr userDrawn="1"/>
        </p:nvSpPr>
        <p:spPr>
          <a:xfrm>
            <a:off x="10263254" y="708405"/>
            <a:ext cx="341440" cy="24622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ru-RU" sz="1600" b="1" baseline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sz="1800" b="1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5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0890" y="268826"/>
            <a:ext cx="8588081" cy="6720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99129" y="6434720"/>
            <a:ext cx="4246769" cy="2016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431649"/>
            <a:ext cx="830592" cy="168016"/>
          </a:xfrm>
        </p:spPr>
        <p:txBody>
          <a:bodyPr/>
          <a:lstStyle/>
          <a:p>
            <a:fld id="{4A929778-E12A-4A85-92A7-256B01EA03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27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локи 2 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0890" y="268826"/>
            <a:ext cx="8588080" cy="6720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Tahoma,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659C-6E5C-46EF-BE24-F4001E2FC725}" type="datetime1">
              <a:rPr lang="ru-RU" smtClean="0"/>
              <a:t>31.05.2023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99129" y="6434720"/>
            <a:ext cx="4246768" cy="201619"/>
          </a:xfrm>
        </p:spPr>
        <p:txBody>
          <a:bodyPr/>
          <a:lstStyle/>
          <a:p>
            <a:r>
              <a:rPr lang="ru-RU" smtClean="0"/>
              <a:t>Корпоративный шаблон презентации ПАО «Т Плюс»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431648"/>
            <a:ext cx="830593" cy="168016"/>
          </a:xfrm>
        </p:spPr>
        <p:txBody>
          <a:bodyPr/>
          <a:lstStyle/>
          <a:p>
            <a:fld id="{4A929778-E12A-4A85-92A7-256B01EA03D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6385105"/>
            <a:ext cx="11947913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Объект 6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894026" y="1277109"/>
            <a:ext cx="4912382" cy="2318619"/>
          </a:xfrm>
          <a:prstGeom prst="roundRect">
            <a:avLst>
              <a:gd name="adj" fmla="val 3246"/>
            </a:avLst>
          </a:prstGeom>
          <a:solidFill>
            <a:schemeClr val="bg2"/>
          </a:solidFill>
        </p:spPr>
        <p:txBody>
          <a:bodyPr vert="horz" lIns="72000" tIns="72000" rIns="72000" bIns="7200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ru-RU" dirty="0" err="1" smtClean="0"/>
              <a:t>Tahoma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" name="Объект 12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5963542" y="1277109"/>
            <a:ext cx="4912382" cy="2318619"/>
          </a:xfrm>
          <a:prstGeom prst="roundRect">
            <a:avLst>
              <a:gd name="adj" fmla="val 2953"/>
            </a:avLst>
          </a:prstGeom>
          <a:solidFill>
            <a:schemeClr val="bg2"/>
          </a:solidFill>
        </p:spPr>
        <p:txBody>
          <a:bodyPr vert="horz" lIns="72000" tIns="72000" rIns="72000" bIns="7200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Объект 16"/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894026" y="3710262"/>
            <a:ext cx="4912382" cy="2318619"/>
          </a:xfrm>
          <a:prstGeom prst="roundRect">
            <a:avLst>
              <a:gd name="adj" fmla="val 4396"/>
            </a:avLst>
          </a:prstGeom>
          <a:solidFill>
            <a:schemeClr val="bg2"/>
          </a:solidFill>
        </p:spPr>
        <p:txBody>
          <a:bodyPr lIns="72000" tIns="72000" rIns="72000" bIns="72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Объект 18"/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5963542" y="3710262"/>
            <a:ext cx="4912382" cy="2318619"/>
          </a:xfrm>
          <a:prstGeom prst="roundRect">
            <a:avLst>
              <a:gd name="adj" fmla="val 4036"/>
            </a:avLst>
          </a:prstGeom>
          <a:solidFill>
            <a:schemeClr val="bg2"/>
          </a:solidFill>
        </p:spPr>
        <p:txBody>
          <a:bodyPr lIns="72000" tIns="72000" rIns="72000" bIns="72000"/>
          <a:lstStyle/>
          <a:p>
            <a:pPr lvl="0"/>
            <a:r>
              <a:rPr lang="ru-RU" dirty="0" smtClean="0"/>
              <a:t>Образец текста (</a:t>
            </a:r>
            <a:r>
              <a:rPr lang="en-US" dirty="0" smtClean="0"/>
              <a:t>Tahoma, 16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Второй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Третий уровень (</a:t>
            </a:r>
            <a:r>
              <a:rPr lang="en-US" dirty="0" smtClean="0"/>
              <a:t>Tahoma, 12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Пятый уровень </a:t>
            </a:r>
            <a:r>
              <a:rPr lang="en-US" dirty="0" smtClean="0"/>
              <a:t>(Tahoma, 10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6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9"/>
          <a:stretch/>
        </p:blipFill>
        <p:spPr>
          <a:xfrm>
            <a:off x="1" y="1"/>
            <a:ext cx="11949112" cy="857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"/>
          <a:stretch/>
        </p:blipFill>
        <p:spPr>
          <a:xfrm>
            <a:off x="9923260" y="132907"/>
            <a:ext cx="2025853" cy="15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8CDA7DA0-1D2D-42B5-9DD0-B810F0CEBE2D}"/>
              </a:ext>
            </a:extLst>
          </p:cNvPr>
          <p:cNvCxnSpPr/>
          <p:nvPr userDrawn="1"/>
        </p:nvCxnSpPr>
        <p:spPr>
          <a:xfrm>
            <a:off x="745457" y="966097"/>
            <a:ext cx="37350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52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11949113" cy="4504983"/>
          </a:xfrm>
          <a:prstGeom prst="rect">
            <a:avLst/>
          </a:prstGeom>
          <a:solidFill>
            <a:srgbClr val="F159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EF5B2E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 defTabSz="402577">
              <a:defRPr sz="1800">
                <a:solidFill>
                  <a:srgbClr val="000000"/>
                </a:solidFill>
              </a:defRPr>
            </a:pPr>
            <a:endParaRPr sz="2156" kern="0" dirty="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1269659" y="749481"/>
            <a:ext cx="9615303" cy="2275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77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5489" dirty="0" smtClean="0">
                <a:solidFill>
                  <a:srgbClr val="FFFFFF"/>
                </a:solidFill>
              </a:rPr>
              <a:t>Название</a:t>
            </a:r>
            <a:endParaRPr sz="5489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166906" y="3124436"/>
            <a:ext cx="9615303" cy="778921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156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defRPr sz="2156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defRPr sz="2156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defRPr sz="2156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defRPr sz="2156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56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56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56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56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56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2050" name="Picture 2" descr="C:\Users\ivol005\Desktop\Логотипы\Генерация\tplus_grou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8" y="4983004"/>
            <a:ext cx="2464519" cy="11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811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11670" y="-22358"/>
            <a:ext cx="11972452" cy="1126126"/>
          </a:xfrm>
          <a:prstGeom prst="rect">
            <a:avLst/>
          </a:prstGeom>
          <a:solidFill>
            <a:srgbClr val="F15922"/>
          </a:solidFill>
          <a:ln w="12700">
            <a:miter lim="400000"/>
          </a:ln>
          <a:effectLst>
            <a:outerShdw blurRad="368300" dist="38100" dir="5400000" sx="103000" sy="103000" algn="t" rotWithShape="0">
              <a:prstClr val="black">
                <a:alpha val="17000"/>
              </a:prstClr>
            </a:outerShdw>
          </a:effectLst>
        </p:spPr>
        <p:txBody>
          <a:bodyPr lIns="0" tIns="0" rIns="0" bIns="0" anchor="ctr"/>
          <a:lstStyle/>
          <a:p>
            <a:pPr algn="ctr" defTabSz="402577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74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1135242" y="6338101"/>
            <a:ext cx="583961" cy="196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931075" y="205158"/>
            <a:ext cx="8780191" cy="7168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038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89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24348" y="1524698"/>
            <a:ext cx="10500418" cy="3293594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Five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4" y="234508"/>
            <a:ext cx="1522798" cy="6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Shape 21"/>
          <p:cNvSpPr>
            <a:spLocks noGrp="1"/>
          </p:cNvSpPr>
          <p:nvPr>
            <p:ph type="title"/>
          </p:nvPr>
        </p:nvSpPr>
        <p:spPr>
          <a:xfrm>
            <a:off x="2931075" y="205158"/>
            <a:ext cx="8780191" cy="7168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038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89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5" name="Shape 22"/>
          <p:cNvSpPr>
            <a:spLocks noGrp="1"/>
          </p:cNvSpPr>
          <p:nvPr>
            <p:ph type="body" idx="1"/>
          </p:nvPr>
        </p:nvSpPr>
        <p:spPr>
          <a:xfrm>
            <a:off x="724348" y="1524698"/>
            <a:ext cx="10500418" cy="3293594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482632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15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22076483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8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13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431820" y="75764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67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431819" y="719250"/>
            <a:ext cx="10109180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33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ru-RU" sz="2133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431820" y="5968618"/>
            <a:ext cx="1010918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67" baseline="0" dirty="0">
                <a:solidFill>
                  <a:schemeClr val="accent6"/>
                </a:solidFill>
                <a:latin typeface="+mn-lt"/>
                <a:ea typeface="+mn-ea"/>
              </a:rPr>
              <a:t>1 </a:t>
            </a:r>
            <a:r>
              <a:rPr lang="ru-RU" sz="1067" baseline="0" dirty="0" err="1">
                <a:solidFill>
                  <a:schemeClr val="accent6"/>
                </a:solidFill>
                <a:latin typeface="+mn-lt"/>
                <a:ea typeface="+mn-ea"/>
              </a:rPr>
              <a:t>Footnote</a:t>
            </a:r>
            <a:endParaRPr lang="ru-RU" sz="1067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431819" y="6151181"/>
            <a:ext cx="1010918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812841" indent="-812841" defTabSz="1193860">
              <a:tabLst>
                <a:tab pos="840359" algn="l"/>
              </a:tabLst>
            </a:pPr>
            <a:r>
              <a:rPr lang="ru-RU" sz="1067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091067"/>
            <a:ext cx="5685618" cy="674688"/>
            <a:chOff x="915" y="605"/>
            <a:chExt cx="2686" cy="4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5"/>
              <a:ext cx="2686" cy="4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133" b="1" baseline="0" dirty="0">
                  <a:solidFill>
                    <a:schemeClr val="tx1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2133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9918586" y="747906"/>
            <a:ext cx="622414" cy="191912"/>
            <a:chOff x="8273985" y="285750"/>
            <a:chExt cx="466790" cy="19191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3985" y="285750"/>
              <a:ext cx="466790" cy="1919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ru-RU" sz="1067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3985" y="285750"/>
              <a:ext cx="0" cy="19191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3985" y="477662"/>
              <a:ext cx="46679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730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4608" r:id="rId2"/>
    <p:sldLayoutId id="2147484605" r:id="rId3"/>
    <p:sldLayoutId id="2147484606" r:id="rId4"/>
    <p:sldLayoutId id="2147484620" r:id="rId5"/>
    <p:sldLayoutId id="214748462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rgbClr val="66758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258246" indent="-256130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670" y="-1"/>
            <a:ext cx="11972452" cy="672147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2577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352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3"/>
          <p:cNvSpPr/>
          <p:nvPr/>
        </p:nvSpPr>
        <p:spPr>
          <a:xfrm>
            <a:off x="-11670" y="-5435"/>
            <a:ext cx="11972452" cy="11261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ffectLst>
            <a:outerShdw blurRad="266700" dist="38100" dir="5400000" sx="99000" sy="99000" algn="t" rotWithShape="0">
              <a:prstClr val="black">
                <a:alpha val="19000"/>
              </a:prstClr>
            </a:outerShdw>
          </a:effectLst>
        </p:spPr>
        <p:txBody>
          <a:bodyPr lIns="0" tIns="0" rIns="0" bIns="0" anchor="ctr"/>
          <a:lstStyle/>
          <a:p>
            <a:pPr algn="ctr" defTabSz="402577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352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135242" y="6288478"/>
            <a:ext cx="583961" cy="19607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 sz="1274">
                <a:solidFill>
                  <a:srgbClr val="525E6A"/>
                </a:solidFill>
              </a:defRPr>
            </a:lvl1pPr>
          </a:lstStyle>
          <a:p>
            <a:pPr defTabSz="402577"/>
            <a:fld id="{86CB4B4D-7CA3-9044-876B-883B54F8677D}" type="slidenum">
              <a:rPr lang="ru-RU" kern="0" smtClean="0">
                <a:sym typeface="Arial"/>
              </a:rPr>
              <a:pPr defTabSz="402577"/>
              <a:t>‹#›</a:t>
            </a:fld>
            <a:endParaRPr lang="ru-RU" kern="0">
              <a:sym typeface="Arial"/>
            </a:endParaRP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24347" y="1488715"/>
            <a:ext cx="10500419" cy="1036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89" dirty="0">
                <a:solidFill>
                  <a:srgbClr val="525E6B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11813" y="2830529"/>
            <a:ext cx="10500418" cy="3293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50" dirty="0">
                <a:solidFill>
                  <a:srgbClr val="65737E"/>
                </a:solidFill>
              </a:rPr>
              <a:t>Body Level Five</a:t>
            </a:r>
          </a:p>
        </p:txBody>
      </p:sp>
      <p:pic>
        <p:nvPicPr>
          <p:cNvPr id="1026" name="Picture 2" descr="C:\Users\ivol005\Desktop\Логотипы\Генерация\tplus_gro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" y="242874"/>
            <a:ext cx="1379856" cy="6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0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defTabSz="402577">
        <a:defRPr sz="3038" baseline="0">
          <a:solidFill>
            <a:srgbClr val="525E6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indent="157530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2pPr>
      <a:lvl3pPr indent="315060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3pPr>
      <a:lvl4pPr indent="472590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4pPr>
      <a:lvl5pPr indent="630121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5pPr>
      <a:lvl6pPr indent="787651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6pPr>
      <a:lvl7pPr indent="945181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7pPr>
      <a:lvl8pPr indent="1102711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8pPr>
      <a:lvl9pPr indent="1260241" defTabSz="402577">
        <a:defRPr sz="5489">
          <a:solidFill>
            <a:srgbClr val="525E6B"/>
          </a:solidFill>
          <a:latin typeface="+mn-lt"/>
          <a:ea typeface="+mn-ea"/>
          <a:cs typeface="+mn-cs"/>
          <a:sym typeface="Arial"/>
        </a:defRPr>
      </a:lvl9pPr>
    </p:titleStyle>
    <p:bodyStyle>
      <a:lvl1pPr defTabSz="402577">
        <a:spcBef>
          <a:spcPts val="2894"/>
        </a:spcBef>
        <a:defRPr sz="24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indent="157530" defTabSz="402577">
        <a:spcBef>
          <a:spcPts val="2894"/>
        </a:spcBef>
        <a:defRPr sz="24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2pPr>
      <a:lvl3pPr indent="315060" defTabSz="402577">
        <a:spcBef>
          <a:spcPts val="2894"/>
        </a:spcBef>
        <a:defRPr sz="24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3pPr>
      <a:lvl4pPr indent="472590" defTabSz="402577">
        <a:spcBef>
          <a:spcPts val="2894"/>
        </a:spcBef>
        <a:defRPr sz="24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4pPr>
      <a:lvl5pPr indent="630121" defTabSz="402577">
        <a:spcBef>
          <a:spcPts val="2894"/>
        </a:spcBef>
        <a:defRPr sz="24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5pPr>
      <a:lvl6pPr indent="787651" defTabSz="402577">
        <a:spcBef>
          <a:spcPts val="2894"/>
        </a:spcBef>
        <a:defRPr sz="2450">
          <a:solidFill>
            <a:srgbClr val="65737E"/>
          </a:solidFill>
          <a:latin typeface="+mn-lt"/>
          <a:ea typeface="+mn-ea"/>
          <a:cs typeface="+mn-cs"/>
          <a:sym typeface="Arial"/>
        </a:defRPr>
      </a:lvl6pPr>
      <a:lvl7pPr indent="945181" defTabSz="402577">
        <a:spcBef>
          <a:spcPts val="2894"/>
        </a:spcBef>
        <a:defRPr sz="2450">
          <a:solidFill>
            <a:srgbClr val="65737E"/>
          </a:solidFill>
          <a:latin typeface="+mn-lt"/>
          <a:ea typeface="+mn-ea"/>
          <a:cs typeface="+mn-cs"/>
          <a:sym typeface="Arial"/>
        </a:defRPr>
      </a:lvl7pPr>
      <a:lvl8pPr indent="1102711" defTabSz="402577">
        <a:spcBef>
          <a:spcPts val="2894"/>
        </a:spcBef>
        <a:defRPr sz="2450">
          <a:solidFill>
            <a:srgbClr val="65737E"/>
          </a:solidFill>
          <a:latin typeface="+mn-lt"/>
          <a:ea typeface="+mn-ea"/>
          <a:cs typeface="+mn-cs"/>
          <a:sym typeface="Arial"/>
        </a:defRPr>
      </a:lvl8pPr>
      <a:lvl9pPr indent="1260241" defTabSz="402577">
        <a:spcBef>
          <a:spcPts val="2894"/>
        </a:spcBef>
        <a:defRPr sz="2450">
          <a:solidFill>
            <a:srgbClr val="65737E"/>
          </a:solidFill>
          <a:latin typeface="+mn-lt"/>
          <a:ea typeface="+mn-ea"/>
          <a:cs typeface="+mn-cs"/>
          <a:sym typeface="Arial"/>
        </a:defRPr>
      </a:lvl9pPr>
    </p:bodyStyle>
    <p:otherStyle>
      <a:lvl1pPr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157530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315060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472590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630121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787651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945181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1102711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1260241" algn="r" defTabSz="402577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133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431820" y="75764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67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431819" y="719250"/>
            <a:ext cx="10109180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133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ru-RU" sz="2133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431820" y="5968618"/>
            <a:ext cx="1010918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67" baseline="0" dirty="0">
                <a:solidFill>
                  <a:schemeClr val="accent6"/>
                </a:solidFill>
                <a:latin typeface="+mn-lt"/>
                <a:ea typeface="+mn-ea"/>
              </a:rPr>
              <a:t>1 </a:t>
            </a:r>
            <a:r>
              <a:rPr lang="ru-RU" sz="1067" baseline="0" dirty="0" err="1">
                <a:solidFill>
                  <a:schemeClr val="accent6"/>
                </a:solidFill>
                <a:latin typeface="+mn-lt"/>
                <a:ea typeface="+mn-ea"/>
              </a:rPr>
              <a:t>Footnote</a:t>
            </a:r>
            <a:endParaRPr lang="ru-RU" sz="1067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431819" y="6151181"/>
            <a:ext cx="10109180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812841" indent="-812841" defTabSz="1193860">
              <a:tabLst>
                <a:tab pos="840359" algn="l"/>
              </a:tabLst>
            </a:pPr>
            <a:r>
              <a:rPr lang="ru-RU" sz="1067" baseline="0" dirty="0">
                <a:solidFill>
                  <a:schemeClr val="accent6"/>
                </a:solidFill>
                <a:latin typeface="+mn-lt"/>
                <a:ea typeface="+mn-ea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36837" y="1091067"/>
            <a:ext cx="5685618" cy="674688"/>
            <a:chOff x="915" y="605"/>
            <a:chExt cx="2686" cy="4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05"/>
              <a:ext cx="2686" cy="4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2133" b="1" baseline="0" dirty="0">
                  <a:solidFill>
                    <a:schemeClr val="tx1"/>
                  </a:solidFill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2133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9918586" y="747906"/>
            <a:ext cx="622414" cy="191912"/>
            <a:chOff x="8273985" y="285750"/>
            <a:chExt cx="466790" cy="191912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73985" y="285750"/>
              <a:ext cx="466790" cy="1919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ru-RU" sz="1067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73985" y="285750"/>
              <a:ext cx="0" cy="191912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73985" y="477662"/>
              <a:ext cx="46679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422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sz="2000" b="0" baseline="0">
          <a:solidFill>
            <a:srgbClr val="66758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258246" indent="-256130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rgbClr val="66758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14.jpg"/><Relationship Id="rId3" Type="http://schemas.openxmlformats.org/officeDocument/2006/relationships/hyperlink" Target="mailto:chv-info@tplusgroup.ru" TargetMode="External"/><Relationship Id="rId7" Type="http://schemas.openxmlformats.org/officeDocument/2006/relationships/hyperlink" Target="mailto:Vladimir.Shorkin@tplusgroup.ru" TargetMode="External"/><Relationship Id="rId1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andr.Anisimov@tplusgroup.ru" TargetMode="External"/><Relationship Id="rId5" Type="http://schemas.openxmlformats.org/officeDocument/2006/relationships/hyperlink" Target="https://dom.gosuslugi.ru/" TargetMode="External"/><Relationship Id="rId4" Type="http://schemas.openxmlformats.org/officeDocument/2006/relationships/hyperlink" Target="http://teplo.tplusgroup.ru/" TargetMode="Externa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36" Type="http://schemas.openxmlformats.org/officeDocument/2006/relationships/image" Target="../media/image18.png"/><Relationship Id="rId4" Type="http://schemas.openxmlformats.org/officeDocument/2006/relationships/hyperlink" Target="https://www.tplusgroup.ru/fileadmin/user_upload/_9ACF_1.PDF" TargetMode="External"/><Relationship Id="rId3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" y="-367700"/>
            <a:ext cx="11949113" cy="6721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err="1" smtClean="0">
              <a:solidFill>
                <a:schemeClr val="tx1"/>
              </a:solidFill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4251234" y="146190"/>
            <a:ext cx="7521117" cy="14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tabLst>
                <a:tab pos="1368669" algn="l"/>
              </a:tabLst>
            </a:pPr>
            <a:endParaRPr lang="ru-RU" sz="16000" kern="0" dirty="0">
              <a:solidFill>
                <a:srgbClr val="F0F2F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515490"/>
            <a:ext cx="11949113" cy="2955097"/>
          </a:xfrm>
          <a:prstGeom prst="rect">
            <a:avLst/>
          </a:prstGeom>
          <a:solidFill>
            <a:srgbClr val="EEF0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2074881"/>
            <a:ext cx="7521117" cy="6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tabLst>
                <a:tab pos="1368669" algn="l"/>
              </a:tabLst>
            </a:pPr>
            <a:endParaRPr lang="en-US" sz="3600" b="1" kern="0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74">
            <a:extLst>
              <a:ext uri="{FF2B5EF4-FFF2-40B4-BE49-F238E27FC236}">
                <a16:creationId xmlns:a16="http://schemas.microsoft.com/office/drawing/2014/main" id="{DBEFF120-DC5C-4E9D-9B0C-AF1D4C1CE9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60" y="375567"/>
            <a:ext cx="1217626" cy="74064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 flipV="1">
            <a:off x="3642672" y="1506490"/>
            <a:ext cx="5790422" cy="18000"/>
          </a:xfrm>
          <a:prstGeom prst="rect">
            <a:avLst/>
          </a:prstGeom>
          <a:solidFill>
            <a:srgbClr val="66758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0"/>
          <a:stretch/>
        </p:blipFill>
        <p:spPr>
          <a:xfrm>
            <a:off x="4766610" y="1347068"/>
            <a:ext cx="7182502" cy="312351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flipV="1">
            <a:off x="10015552" y="1527510"/>
            <a:ext cx="1933561" cy="18000"/>
          </a:xfrm>
          <a:prstGeom prst="rect">
            <a:avLst/>
          </a:prstGeom>
          <a:solidFill>
            <a:srgbClr val="66758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37545" y="2810286"/>
            <a:ext cx="6646025" cy="13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4000" b="1" kern="0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Памятка по подключению к системе централизованного теплоснабжения</a:t>
            </a:r>
            <a:endParaRPr lang="en-US" sz="4000" b="1" kern="0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b="1" kern="0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389" y="4936060"/>
            <a:ext cx="1117961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cap="all" dirty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подключения объекта в системе теплоснабжения выстроен в соответствии с требованиями </a:t>
            </a:r>
            <a:r>
              <a:rPr lang="ru-RU" sz="1200" b="1" cap="all" dirty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Постановления Правительства РФ от 30.11.2021 N 2115</a:t>
            </a:r>
            <a:r>
              <a:rPr lang="ru-RU" sz="1200" cap="all" dirty="0">
                <a:solidFill>
                  <a:schemeClr val="accent5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"Об утверждении Правил подключения (технологического присоединения) к системам теплоснабжения, включая правила недискриминационного доступа к услугам по подключению (технологическому присоединению) к системам теплоснабжения, Правил недискриминационного доступа к услугам по передаче тепловой энергии, теплоносителя, а также об изменении и признании утратившими силу некоторых актов Правительства Российской Федерации и отдельных положений некоторых актов Правительства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2736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8165834" y="2064561"/>
            <a:ext cx="3638939" cy="4270925"/>
          </a:xfrm>
          <a:prstGeom prst="roundRect">
            <a:avLst/>
          </a:prstGeom>
          <a:solidFill>
            <a:srgbClr val="CAFEF5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16016" y="2064561"/>
            <a:ext cx="3638939" cy="4270925"/>
          </a:xfrm>
          <a:prstGeom prst="roundRect">
            <a:avLst/>
          </a:prstGeom>
          <a:solidFill>
            <a:srgbClr val="FCDED4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34296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76532"/>
            <a:ext cx="854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Заявка на заключение договора о подключении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35626" y="3653338"/>
            <a:ext cx="3146942" cy="2764240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sz="1400" dirty="0" smtClean="0"/>
              <a:t>Заявка </a:t>
            </a:r>
            <a:r>
              <a:rPr lang="ru-RU" sz="1400" dirty="0"/>
              <a:t>подается любым удобным способом:</a:t>
            </a:r>
          </a:p>
          <a:p>
            <a:pPr lvl="0"/>
            <a:r>
              <a:rPr lang="ru-RU" sz="1400" dirty="0" smtClean="0"/>
              <a:t>- нарочно </a:t>
            </a:r>
            <a:r>
              <a:rPr lang="ru-RU" sz="1400" dirty="0"/>
              <a:t>на ЧТЭЦ-2 (г. Чебоксары, </a:t>
            </a:r>
            <a:r>
              <a:rPr lang="ru-RU" sz="1400" dirty="0" err="1"/>
              <a:t>Марпосадское</a:t>
            </a:r>
            <a:r>
              <a:rPr lang="ru-RU" sz="1400" dirty="0"/>
              <a:t> шоссе, 4</a:t>
            </a:r>
            <a:r>
              <a:rPr lang="ru-RU" sz="1400" dirty="0" smtClean="0"/>
              <a:t>);</a:t>
            </a:r>
            <a:endParaRPr lang="ru-RU" sz="1400" dirty="0"/>
          </a:p>
          <a:p>
            <a:pPr lvl="0"/>
            <a:r>
              <a:rPr lang="ru-RU" sz="1400" dirty="0" smtClean="0"/>
              <a:t>- по </a:t>
            </a:r>
            <a:r>
              <a:rPr lang="ru-RU" sz="1400" dirty="0"/>
              <a:t>электронной почте (контакты на сайте либо на </a:t>
            </a:r>
            <a:r>
              <a:rPr lang="en-US" sz="1400" u="sng" dirty="0" err="1">
                <a:hlinkClick r:id="rId3"/>
              </a:rPr>
              <a:t>chv</a:t>
            </a:r>
            <a:r>
              <a:rPr lang="ru-RU" sz="1400" u="sng" dirty="0">
                <a:hlinkClick r:id="rId3"/>
              </a:rPr>
              <a:t>-</a:t>
            </a:r>
            <a:r>
              <a:rPr lang="en-US" sz="1400" u="sng" dirty="0">
                <a:hlinkClick r:id="rId3"/>
              </a:rPr>
              <a:t>info</a:t>
            </a:r>
            <a:r>
              <a:rPr lang="ru-RU" sz="1400" u="sng" dirty="0">
                <a:hlinkClick r:id="rId3"/>
              </a:rPr>
              <a:t>@</a:t>
            </a:r>
            <a:r>
              <a:rPr lang="en-US" sz="1400" u="sng" dirty="0" err="1">
                <a:hlinkClick r:id="rId3"/>
              </a:rPr>
              <a:t>tplusgroup</a:t>
            </a:r>
            <a:r>
              <a:rPr lang="ru-RU" sz="1400" u="sng" dirty="0">
                <a:hlinkClick r:id="rId3"/>
              </a:rPr>
              <a:t>.</a:t>
            </a:r>
            <a:r>
              <a:rPr lang="en-US" sz="1400" u="sng" dirty="0" err="1">
                <a:hlinkClick r:id="rId3"/>
              </a:rPr>
              <a:t>ru</a:t>
            </a:r>
            <a:r>
              <a:rPr lang="ru-RU" sz="1400" dirty="0"/>
              <a:t>)</a:t>
            </a:r>
          </a:p>
          <a:p>
            <a:pPr marL="0" indent="34925">
              <a:buFontTx/>
              <a:buChar char="-"/>
            </a:pPr>
            <a:r>
              <a:rPr lang="ru-RU" sz="1400" dirty="0" smtClean="0"/>
              <a:t> через </a:t>
            </a:r>
            <a:r>
              <a:rPr lang="ru-RU" sz="1400" dirty="0"/>
              <a:t>портал на </a:t>
            </a:r>
            <a:r>
              <a:rPr lang="ru-RU" sz="1400" dirty="0" smtClean="0"/>
              <a:t>сайте </a:t>
            </a:r>
            <a:r>
              <a:rPr lang="ru-RU" sz="1400" dirty="0" smtClean="0">
                <a:hlinkClick r:id="rId4"/>
              </a:rPr>
              <a:t>Подключение </a:t>
            </a:r>
            <a:r>
              <a:rPr lang="ru-RU" sz="1400" dirty="0">
                <a:hlinkClick r:id="rId4"/>
              </a:rPr>
              <a:t>к системам теплоснабжения (tplusgroup.ru)</a:t>
            </a:r>
            <a:r>
              <a:rPr lang="ru-RU" sz="1400" dirty="0"/>
              <a:t>;</a:t>
            </a:r>
          </a:p>
          <a:p>
            <a:pPr marL="0" indent="34925">
              <a:buFontTx/>
              <a:buChar char="-"/>
              <a:tabLst>
                <a:tab pos="0" algn="l"/>
              </a:tabLst>
            </a:pPr>
            <a:r>
              <a:rPr lang="ru-RU" sz="1400" dirty="0" smtClean="0"/>
              <a:t> через </a:t>
            </a:r>
            <a:r>
              <a:rPr lang="ru-RU" sz="1400" dirty="0"/>
              <a:t>портал </a:t>
            </a:r>
            <a:r>
              <a:rPr lang="ru-RU" sz="1400" dirty="0" smtClean="0"/>
              <a:t>государственных услуг РФ </a:t>
            </a:r>
            <a:r>
              <a:rPr lang="ru-RU" sz="1400" u="sng" dirty="0" smtClean="0">
                <a:hlinkClick r:id="rId5"/>
              </a:rPr>
              <a:t>https</a:t>
            </a:r>
            <a:r>
              <a:rPr lang="ru-RU" sz="1400" u="sng" dirty="0">
                <a:hlinkClick r:id="rId5"/>
              </a:rPr>
              <a:t>://</a:t>
            </a:r>
            <a:r>
              <a:rPr lang="ru-RU" sz="1400" u="sng" dirty="0" smtClean="0">
                <a:hlinkClick r:id="rId5"/>
              </a:rPr>
              <a:t>dom.gosuslugi.ru</a:t>
            </a:r>
            <a:r>
              <a:rPr lang="ru-RU" sz="1400" u="sng" dirty="0" smtClean="0"/>
              <a:t> </a:t>
            </a:r>
            <a:endParaRPr lang="ru-RU" sz="1400" dirty="0" smtClean="0"/>
          </a:p>
          <a:p>
            <a:pPr marL="320675" indent="-285750">
              <a:buFontTx/>
              <a:buChar char="-"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99057" y="1433007"/>
            <a:ext cx="69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вопросов, Вам помогут наши менеджеры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5626" y="1433007"/>
            <a:ext cx="3146941" cy="1890307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30">
              <a:spcBef>
                <a:spcPts val="0"/>
              </a:spcBef>
              <a:defRPr/>
            </a:pPr>
            <a:r>
              <a:rPr lang="ru-RU" sz="1600" b="1" dirty="0"/>
              <a:t>Заявитель</a:t>
            </a:r>
            <a:r>
              <a:rPr lang="ru-RU" sz="1600" dirty="0"/>
              <a:t> - лицо, владеющее на законном основании объектом, земельным участком, в соответствии с требованиями п. 23 ПП 2115 подает заявку на заключение договора о подключении.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7097" y="2064561"/>
            <a:ext cx="3223967" cy="15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Анисимов Александр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+7 (8352) 22-53-87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почта: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Alexandr.Anisimov@tplusgroup.ru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31634" y="2064561"/>
            <a:ext cx="3073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Шоркин Владимир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+7 (8352)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22-53-81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почта: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Vladimir.Shorkin@tplusgroup.ru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sz="2000" b="1" dirty="0" smtClean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42" y="2064561"/>
            <a:ext cx="762496" cy="703081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8A030B25-220D-494D-9B5B-F10A3ECCC246}"/>
              </a:ext>
            </a:extLst>
          </p:cNvPr>
          <p:cNvSpPr/>
          <p:nvPr/>
        </p:nvSpPr>
        <p:spPr>
          <a:xfrm>
            <a:off x="240285" y="4454366"/>
            <a:ext cx="814883" cy="8178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51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38BEA6-5238-C846-8510-FEB506F57C8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18732" y="4649341"/>
            <a:ext cx="427917" cy="427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2872" y="3846238"/>
            <a:ext cx="2637063" cy="20753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1634" y="3846238"/>
            <a:ext cx="2637063" cy="20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394" y="5017306"/>
            <a:ext cx="8349745" cy="166992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7215BDF-5DF6-4B14-BBC4-12C7DE2CEEFC}"/>
              </a:ext>
            </a:extLst>
          </p:cNvPr>
          <p:cNvSpPr/>
          <p:nvPr/>
        </p:nvSpPr>
        <p:spPr>
          <a:xfrm>
            <a:off x="376652" y="2651867"/>
            <a:ext cx="1076494" cy="10165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51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sz="2000" b="1" dirty="0" smtClean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76532"/>
            <a:ext cx="854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Заключение договора о подключении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7181" y="1289801"/>
            <a:ext cx="10014155" cy="2555578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30" algn="just">
              <a:spcBef>
                <a:spcPts val="0"/>
              </a:spcBef>
              <a:defRPr/>
            </a:pPr>
            <a:r>
              <a:rPr lang="ru-RU" sz="2000" dirty="0" smtClean="0"/>
              <a:t>Менеджеры </a:t>
            </a:r>
            <a:r>
              <a:rPr lang="ru-RU" sz="2000" dirty="0"/>
              <a:t>Филиала, обработав Вашу заявку и при наличии технической возможности подключения, подготовят проект договора о подключении (технологическому присоединению) к системе теплоснабжения. </a:t>
            </a:r>
            <a:endParaRPr lang="ru-RU" sz="2000" dirty="0" smtClean="0"/>
          </a:p>
          <a:p>
            <a:pPr marL="34230" algn="just">
              <a:spcBef>
                <a:spcPts val="0"/>
              </a:spcBef>
              <a:defRPr/>
            </a:pPr>
            <a:endParaRPr lang="ru-RU" sz="2000" dirty="0" smtClean="0"/>
          </a:p>
          <a:p>
            <a:pPr marL="34230" algn="just">
              <a:spcBef>
                <a:spcPts val="0"/>
              </a:spcBef>
              <a:defRPr/>
            </a:pPr>
            <a:r>
              <a:rPr lang="ru-RU" sz="2000" dirty="0" smtClean="0"/>
              <a:t>Расчет </a:t>
            </a:r>
            <a:r>
              <a:rPr lang="ru-RU" sz="2000" dirty="0"/>
              <a:t>размера платы за подключение (технологическое присоединение) объекта к системе теплоснабжения осуществляется в соответствии со Стандартом качества обслуживания потребителей (размещен на официальном сайте компании по ссылке: </a:t>
            </a:r>
            <a:r>
              <a:rPr lang="ru-RU" sz="2000" u="sng" dirty="0">
                <a:hlinkClick r:id="rId4"/>
              </a:rPr>
              <a:t>https://www.tplusgroup.ru/fileadmin/user_upload/_9ACF_1.PDF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9224" y="3845379"/>
            <a:ext cx="9775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30" algn="just">
              <a:spcBef>
                <a:spcPts val="0"/>
              </a:spcBef>
              <a:defRPr/>
            </a:pPr>
            <a:r>
              <a:rPr lang="ru-RU" sz="2000" dirty="0">
                <a:latin typeface="Tahoma" panose="020B0604030504040204" pitchFamily="34" charset="0"/>
              </a:rPr>
              <a:t>Нормативный срок подключения не может превышать 18 месяцев со дня заключения договора о подключении, если более длительные сроки не указаны заявителем в заявке на заключение договора о </a:t>
            </a:r>
            <a:r>
              <a:rPr lang="ru-RU" sz="2000" dirty="0" smtClean="0">
                <a:latin typeface="Tahoma" panose="020B0604030504040204" pitchFamily="34" charset="0"/>
              </a:rPr>
              <a:t>подключении.</a:t>
            </a:r>
            <a:endParaRPr lang="ru-RU" sz="2000" dirty="0">
              <a:latin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1" y="2801951"/>
            <a:ext cx="680533" cy="68053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D7215BDF-5DF6-4B14-BBC4-12C7DE2CEEFC}"/>
              </a:ext>
            </a:extLst>
          </p:cNvPr>
          <p:cNvSpPr/>
          <p:nvPr/>
        </p:nvSpPr>
        <p:spPr>
          <a:xfrm>
            <a:off x="376652" y="1414132"/>
            <a:ext cx="1076494" cy="10165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5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8B4009-2719-8505-52ED-BD0BA4F5CF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572171" y="1627335"/>
            <a:ext cx="657334" cy="657334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8A030B25-220D-494D-9B5B-F10A3ECCC246}"/>
              </a:ext>
            </a:extLst>
          </p:cNvPr>
          <p:cNvSpPr/>
          <p:nvPr/>
        </p:nvSpPr>
        <p:spPr>
          <a:xfrm>
            <a:off x="437821" y="3889602"/>
            <a:ext cx="1015325" cy="9237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51"/>
          </a:p>
        </p:txBody>
      </p:sp>
      <p:pic>
        <p:nvPicPr>
          <p:cNvPr id="14" name="Picture 4" descr="https://static.tildacdn.com/tild3630-3834-4434-b737-623830313035/IMG_4570.PNG"/>
          <p:cNvPicPr>
            <a:picLocks noChangeAspect="1" noChangeArrowheads="1"/>
          </p:cNvPicPr>
          <p:nvPr/>
        </p:nvPicPr>
        <p:blipFill>
          <a:blip r:embed="rId3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9" y="4022713"/>
            <a:ext cx="687335" cy="6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927394" y="4784056"/>
            <a:ext cx="8590293" cy="425337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30" algn="just">
              <a:spcBef>
                <a:spcPts val="0"/>
              </a:spcBef>
              <a:defRPr/>
            </a:pPr>
            <a:r>
              <a:rPr lang="ru-RU" sz="2000" dirty="0" smtClean="0"/>
              <a:t>	</a:t>
            </a:r>
            <a:r>
              <a:rPr lang="ru-RU" sz="1200" b="1" u="sng" dirty="0" smtClean="0">
                <a:solidFill>
                  <a:srgbClr val="F15922"/>
                </a:solidFill>
              </a:rPr>
              <a:t>https://www.tplusgroup.ru/fileadmin/user_upload/_9ACF_1.PDF</a:t>
            </a:r>
          </a:p>
          <a:p>
            <a:pPr marL="34230" algn="just">
              <a:spcBef>
                <a:spcPts val="0"/>
              </a:spcBef>
              <a:defRPr/>
            </a:pPr>
            <a:endParaRPr lang="ru-RU" sz="1200" b="1" u="sng" dirty="0">
              <a:solidFill>
                <a:srgbClr val="F15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0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30646" y="4077763"/>
            <a:ext cx="6304936" cy="25590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276532"/>
            <a:ext cx="854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Выполнение сторонами СМР и мероприятий по подключению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705" y="1089951"/>
            <a:ext cx="5186572" cy="5443584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sz="1200" dirty="0" smtClean="0"/>
              <a:t>После </a:t>
            </a:r>
            <a:r>
              <a:rPr lang="ru-RU" sz="1200" dirty="0"/>
              <a:t>подписания договора о подключении Заявитель производит </a:t>
            </a:r>
            <a:r>
              <a:rPr lang="ru-RU" sz="1200" b="1" dirty="0">
                <a:solidFill>
                  <a:schemeClr val="accent2"/>
                </a:solidFill>
              </a:rPr>
              <a:t>авансовые платежи </a:t>
            </a:r>
            <a:r>
              <a:rPr lang="ru-RU" sz="1200" dirty="0"/>
              <a:t>и организует разработку </a:t>
            </a:r>
            <a:r>
              <a:rPr lang="ru-RU" sz="1200" b="1" dirty="0">
                <a:solidFill>
                  <a:schemeClr val="accent2"/>
                </a:solidFill>
              </a:rPr>
              <a:t>проектной документации </a:t>
            </a:r>
            <a:r>
              <a:rPr lang="ru-RU" sz="1200" dirty="0"/>
              <a:t>по организации внутриплощадочных и </a:t>
            </a:r>
            <a:r>
              <a:rPr lang="ru-RU" sz="1200" dirty="0" smtClean="0"/>
              <a:t>внутридомовых </a:t>
            </a:r>
            <a:r>
              <a:rPr lang="ru-RU" sz="1200" dirty="0"/>
              <a:t>сетей и оборудования – необходимые для этого требования указаны в технических условиях, </a:t>
            </a:r>
            <a:r>
              <a:rPr lang="ru-RU" sz="1200" dirty="0" smtClean="0"/>
              <a:t>которые включены </a:t>
            </a:r>
            <a:r>
              <a:rPr lang="ru-RU" sz="1200" dirty="0"/>
              <a:t>в </a:t>
            </a:r>
            <a:r>
              <a:rPr lang="ru-RU" sz="1200" dirty="0" smtClean="0"/>
              <a:t>Договор </a:t>
            </a:r>
            <a:r>
              <a:rPr lang="ru-RU" sz="1200" dirty="0"/>
              <a:t>о подключение как </a:t>
            </a:r>
            <a:r>
              <a:rPr lang="ru-RU" sz="1200" dirty="0" smtClean="0"/>
              <a:t>Приложение № 1.</a:t>
            </a:r>
            <a:endParaRPr lang="ru-RU" sz="1200" dirty="0"/>
          </a:p>
          <a:p>
            <a:pPr algn="just"/>
            <a:endParaRPr lang="ru-RU" sz="500" dirty="0"/>
          </a:p>
          <a:p>
            <a:pPr algn="just"/>
            <a:r>
              <a:rPr lang="ru-RU" sz="1200" dirty="0" smtClean="0"/>
              <a:t>При </a:t>
            </a:r>
            <a:r>
              <a:rPr lang="ru-RU" sz="1200" dirty="0"/>
              <a:t>необходимости, Филиал в счет полученной платы организует выполнение работ по подключению Заявителя:</a:t>
            </a:r>
          </a:p>
          <a:p>
            <a:pPr algn="just"/>
            <a:r>
              <a:rPr lang="ru-RU" sz="1200" dirty="0" smtClean="0"/>
              <a:t>- </a:t>
            </a:r>
            <a:r>
              <a:rPr lang="ru-RU" sz="1200" dirty="0"/>
              <a:t>либо по границы земельного участка </a:t>
            </a:r>
            <a:r>
              <a:rPr lang="ru-RU" sz="1200" dirty="0" smtClean="0"/>
              <a:t>Заявителя;</a:t>
            </a:r>
            <a:endParaRPr lang="ru-RU" sz="1200" dirty="0"/>
          </a:p>
          <a:p>
            <a:pPr algn="just"/>
            <a:r>
              <a:rPr lang="ru-RU" sz="1200" dirty="0" smtClean="0"/>
              <a:t>- </a:t>
            </a:r>
            <a:r>
              <a:rPr lang="ru-RU" sz="1200" dirty="0"/>
              <a:t>либо до наружной стены объекта (при подключении многоквартирного дома) </a:t>
            </a:r>
            <a:r>
              <a:rPr lang="ru-RU" sz="1200" dirty="0" smtClean="0"/>
              <a:t>Заявителя.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 smtClean="0">
                <a:solidFill>
                  <a:schemeClr val="accent2"/>
                </a:solidFill>
              </a:rPr>
              <a:t>В </a:t>
            </a:r>
            <a:r>
              <a:rPr lang="ru-RU" sz="1200" b="1" dirty="0">
                <a:solidFill>
                  <a:schemeClr val="accent2"/>
                </a:solidFill>
              </a:rPr>
              <a:t>соответствии с п.49 ПП 2115 Заявитель имеет право выполнить такие работы собственными силами, для это необходимо в течение 15 дней с даты подписания договора о подключении направить соответствующее письмо в адрес Филиала</a:t>
            </a:r>
            <a:r>
              <a:rPr lang="ru-RU" sz="1200" b="1" dirty="0" smtClean="0">
                <a:solidFill>
                  <a:schemeClr val="accent2"/>
                </a:solidFill>
              </a:rPr>
              <a:t>.</a:t>
            </a:r>
            <a:endParaRPr lang="ru-RU" sz="500" b="1" dirty="0" smtClean="0">
              <a:solidFill>
                <a:schemeClr val="accent2"/>
              </a:solidFill>
            </a:endParaRPr>
          </a:p>
          <a:p>
            <a:pPr algn="just"/>
            <a:endParaRPr lang="ru-RU" sz="500" dirty="0"/>
          </a:p>
          <a:p>
            <a:pPr algn="just"/>
            <a:r>
              <a:rPr lang="ru-RU" sz="1200" dirty="0" smtClean="0"/>
              <a:t>Разработанную </a:t>
            </a:r>
            <a:r>
              <a:rPr lang="ru-RU" sz="1200" dirty="0"/>
              <a:t>проектную документацию по организации внутриплощадочных и внутридомовых сетей и оборудования требуется </a:t>
            </a:r>
            <a:r>
              <a:rPr lang="ru-RU" sz="1200" b="1" dirty="0">
                <a:solidFill>
                  <a:schemeClr val="accent2"/>
                </a:solidFill>
              </a:rPr>
              <a:t>согласовать с Филиалом</a:t>
            </a:r>
            <a:r>
              <a:rPr lang="ru-RU" sz="1200" dirty="0"/>
              <a:t>, для этого документы просто направляются в адрес закрепленного менеджера Филиала, который и </a:t>
            </a:r>
            <a:r>
              <a:rPr lang="ru-RU" sz="1200" dirty="0" smtClean="0"/>
              <a:t>организует </a:t>
            </a:r>
            <a:r>
              <a:rPr lang="ru-RU" sz="1200" dirty="0"/>
              <a:t>рассмотрение, согласование и направление </a:t>
            </a:r>
            <a:r>
              <a:rPr lang="ru-RU" sz="1200" dirty="0" smtClean="0"/>
              <a:t>Заявителю замечаний </a:t>
            </a:r>
            <a:r>
              <a:rPr lang="ru-RU" sz="1200" dirty="0"/>
              <a:t>для устранения.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sz="1200" dirty="0" smtClean="0"/>
              <a:t>При </a:t>
            </a:r>
            <a:r>
              <a:rPr lang="ru-RU" sz="1200" dirty="0"/>
              <a:t>получении согласования проектной документации, </a:t>
            </a:r>
            <a:r>
              <a:rPr lang="ru-RU" sz="1200" dirty="0" smtClean="0"/>
              <a:t>Заявитель </a:t>
            </a:r>
            <a:r>
              <a:rPr lang="ru-RU" sz="1200" dirty="0"/>
              <a:t>организует устройство внутриплощадочных и внутридомовых сетей и оборудования подключаемого </a:t>
            </a:r>
            <a:r>
              <a:rPr lang="ru-RU" sz="1200" dirty="0" smtClean="0"/>
              <a:t>объекта.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22766"/>
              </p:ext>
            </p:extLst>
          </p:nvPr>
        </p:nvGraphicFramePr>
        <p:xfrm>
          <a:off x="5622548" y="1408390"/>
          <a:ext cx="6019722" cy="217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3294">
                  <a:extLst>
                    <a:ext uri="{9D8B030D-6E8A-4147-A177-3AD203B41FA5}">
                      <a16:colId xmlns:a16="http://schemas.microsoft.com/office/drawing/2014/main" val="1752042847"/>
                    </a:ext>
                  </a:extLst>
                </a:gridCol>
                <a:gridCol w="4206428">
                  <a:extLst>
                    <a:ext uri="{9D8B030D-6E8A-4147-A177-3AD203B41FA5}">
                      <a16:colId xmlns:a16="http://schemas.microsoft.com/office/drawing/2014/main" val="3199992331"/>
                    </a:ext>
                  </a:extLst>
                </a:gridCol>
              </a:tblGrid>
              <a:tr h="33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Платеж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Срок платежа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9268235"/>
                  </a:ext>
                </a:extLst>
              </a:tr>
              <a:tr h="4428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kern="1200" dirty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15% платы за подключение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 течение 15 дней со дня заключения договора</a:t>
                      </a:r>
                      <a:endParaRPr lang="ru-RU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254670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kern="1200" dirty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50% платы за подключение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 течение 90 дней со дня заключения договора, но не позднее дня подписания акта о подключении</a:t>
                      </a:r>
                      <a:endParaRPr lang="ru-RU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269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kern="1200" dirty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20% платы за подключение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 течение 5 дней с даты подачи тепловой энергии и теплоносителя на объект Заявителя на время проведения испытаний и пуско-наладочных работ, но не позднее дня подписания сторонами акта о подключении</a:t>
                      </a:r>
                      <a:endParaRPr lang="ru-RU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689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kern="1200" dirty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оставшаяся доля платы за подключение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 течение 15 дней со дня подписания сторонами акта о подключении</a:t>
                      </a:r>
                      <a:endParaRPr lang="ru-RU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299696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63899" y="814617"/>
            <a:ext cx="6010103" cy="80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zh-CN" sz="1200" dirty="0">
                <a:latin typeface="Tahoma" panose="020B0604030504040204" pitchFamily="34" charset="0"/>
              </a:rPr>
              <a:t>П</a:t>
            </a:r>
            <a:r>
              <a:rPr lang="ru-RU" altLang="zh-CN" sz="1200" dirty="0" bmk="">
                <a:latin typeface="Tahoma" panose="020B0604030504040204" pitchFamily="34" charset="0"/>
              </a:rPr>
              <a:t>лата за подключение уплачивается Заявителем в порядке, предусмотренном Правилами подключения:</a:t>
            </a:r>
            <a:endParaRPr lang="ru-RU" altLang="zh-CN" sz="1200" dirty="0">
              <a:latin typeface="Tahoma" panose="020B0604030504040204" pitchFamily="34" charset="0"/>
            </a:endParaRPr>
          </a:p>
          <a:p>
            <a:pPr eaLnBrk="0" hangingPunct="0">
              <a:buFontTx/>
              <a:buAutoNum type="arabicPeriod"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7535" y="3548564"/>
            <a:ext cx="443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</a:rPr>
              <a:t>При </a:t>
            </a:r>
            <a:r>
              <a:rPr lang="ru-RU" sz="1200" dirty="0">
                <a:latin typeface="Tahoma" panose="020B0604030504040204" pitchFamily="34" charset="0"/>
              </a:rPr>
              <a:t>этом стоит отметить, что Заявитель в праве выполнить работы своими </a:t>
            </a:r>
            <a:r>
              <a:rPr lang="ru-RU" sz="1200" dirty="0" smtClean="0">
                <a:latin typeface="Tahoma" panose="020B0604030504040204" pitchFamily="34" charset="0"/>
              </a:rPr>
              <a:t>силами </a:t>
            </a:r>
            <a:r>
              <a:rPr lang="ru-RU" sz="1200" b="1" dirty="0" smtClean="0">
                <a:latin typeface="Tahoma" panose="020B0604030504040204" pitchFamily="34" charset="0"/>
              </a:rPr>
              <a:t>(типовой запрос Заявителя):</a:t>
            </a:r>
            <a:endParaRPr lang="ru-RU" sz="1200" b="1" dirty="0">
              <a:latin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8" y="4184631"/>
            <a:ext cx="5921752" cy="233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2471" y="3456231"/>
            <a:ext cx="40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ahoma" panose="020B0604030504040204" pitchFamily="34" charset="0"/>
              </a:rPr>
              <a:t>!</a:t>
            </a:r>
            <a:endParaRPr lang="ru-RU" sz="3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40" y="1268241"/>
            <a:ext cx="3385504" cy="525619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sz="2000" b="1" dirty="0" smtClean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76532"/>
            <a:ext cx="854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Составление Акта о готовности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686" y="1119447"/>
            <a:ext cx="5200671" cy="5526281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sz="1200" dirty="0" smtClean="0"/>
              <a:t>По </a:t>
            </a:r>
            <a:r>
              <a:rPr lang="ru-RU" sz="1200" dirty="0"/>
              <a:t>факту готовности внутриплощадочных и внутридомовых сетей и оборудования Заявителя, Заявитель обращается в </a:t>
            </a:r>
            <a:r>
              <a:rPr lang="ru-RU" sz="1200" dirty="0" smtClean="0"/>
              <a:t>адрес закрепленного </a:t>
            </a:r>
            <a:r>
              <a:rPr lang="ru-RU" sz="1200" dirty="0"/>
              <a:t>менеджера</a:t>
            </a:r>
            <a:r>
              <a:rPr lang="ru-RU" sz="1200" dirty="0" smtClean="0"/>
              <a:t> </a:t>
            </a:r>
            <a:r>
              <a:rPr lang="ru-RU" sz="1200" dirty="0"/>
              <a:t>Филиала о выдаче </a:t>
            </a:r>
            <a:r>
              <a:rPr lang="ru-RU" sz="1200" b="1" dirty="0">
                <a:solidFill>
                  <a:schemeClr val="accent2"/>
                </a:solidFill>
              </a:rPr>
              <a:t>Акта о готовности </a:t>
            </a:r>
            <a:r>
              <a:rPr lang="ru-RU" sz="1200" dirty="0"/>
              <a:t>внутриплощадочных и внутридомовых сетей и оборудования подключаемого объекта к подаче тепловой энергии и теплоносителя (далее – Акт о готовности</a:t>
            </a:r>
            <a:r>
              <a:rPr lang="ru-RU" sz="1200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Сотрудники </a:t>
            </a:r>
            <a:r>
              <a:rPr lang="ru-RU" sz="1200" dirty="0"/>
              <a:t>Филиала организуют выездную проверку готовности смонтированного оборудования и сетей, для этого </a:t>
            </a:r>
            <a:r>
              <a:rPr lang="ru-RU" sz="1200" b="1" dirty="0"/>
              <a:t>при обращении о выдаче Акта о готовности необходимо указать контактные данные и удобное время для </a:t>
            </a:r>
            <a:r>
              <a:rPr lang="ru-RU" sz="1200" b="1" dirty="0" smtClean="0"/>
              <a:t>проведения проверки.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Итогом </a:t>
            </a:r>
            <a:r>
              <a:rPr lang="ru-RU" sz="1200" dirty="0"/>
              <a:t>приемки работ со стороны Филиала является:</a:t>
            </a:r>
          </a:p>
          <a:p>
            <a:pPr lvl="0" algn="just"/>
            <a:r>
              <a:rPr lang="ru-RU" sz="1200" dirty="0" smtClean="0"/>
              <a:t>- Акт </a:t>
            </a:r>
            <a:r>
              <a:rPr lang="ru-RU" sz="1200" dirty="0"/>
              <a:t>технического осмотра теплового узла, в котором отражается факт опломбировки запорной арматуры на вводе, характеристики тепловой сети от наружной стены до УУТЭ и вывод о соответствии смонтированного оборудования (ИТП) ранее согласованной проектной документации, либо указываются выявленные замечания;</a:t>
            </a:r>
          </a:p>
          <a:p>
            <a:pPr lvl="0" algn="just"/>
            <a:r>
              <a:rPr lang="ru-RU" sz="1200" dirty="0" smtClean="0"/>
              <a:t>- Акт </a:t>
            </a:r>
            <a:r>
              <a:rPr lang="ru-RU" sz="1200" dirty="0"/>
              <a:t>о соответствии смонтированного УУТЭ ранее согласованной проектной документации. </a:t>
            </a:r>
          </a:p>
          <a:p>
            <a:pPr lvl="0" algn="just"/>
            <a:r>
              <a:rPr lang="ru-RU" sz="1200" dirty="0" smtClean="0"/>
              <a:t>- Акт </a:t>
            </a:r>
            <a:r>
              <a:rPr lang="ru-RU" sz="1200" dirty="0"/>
              <a:t>о готовности объекта к ОЗП</a:t>
            </a:r>
            <a:r>
              <a:rPr lang="ru-RU" sz="1200" dirty="0" smtClean="0"/>
              <a:t>.</a:t>
            </a:r>
          </a:p>
          <a:p>
            <a:pPr lvl="0" algn="just"/>
            <a:endParaRPr lang="ru-RU" sz="1200" dirty="0"/>
          </a:p>
          <a:p>
            <a:pPr algn="just"/>
            <a:r>
              <a:rPr lang="ru-RU" sz="1200" b="1" i="1" dirty="0"/>
              <a:t>!!! Иные документы в адрес Заявителя не подготавливаются и не выдаются</a:t>
            </a:r>
            <a:r>
              <a:rPr lang="ru-RU" sz="1200" b="1" i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На </a:t>
            </a:r>
            <a:r>
              <a:rPr lang="ru-RU" sz="1200" dirty="0"/>
              <a:t>основании указанных документов </a:t>
            </a:r>
            <a:r>
              <a:rPr lang="ru-RU" sz="1200" dirty="0" smtClean="0"/>
              <a:t>закрепленный менеджер </a:t>
            </a:r>
            <a:r>
              <a:rPr lang="ru-RU" sz="1200" dirty="0"/>
              <a:t>Филиала готовит Акт о готовности и направляет </a:t>
            </a:r>
            <a:r>
              <a:rPr lang="ru-RU" sz="1200" dirty="0" smtClean="0"/>
              <a:t>Заявителю </a:t>
            </a:r>
            <a:r>
              <a:rPr lang="ru-RU" sz="1200" dirty="0"/>
              <a:t>для подписания.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844" y="1268241"/>
            <a:ext cx="2935786" cy="49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sz="2000" b="1" dirty="0" smtClean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773" y="315004"/>
            <a:ext cx="87191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Получение Заявителем временного разрешения РТН для проведения испытаний и ПНР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30" y="1185301"/>
            <a:ext cx="10579325" cy="2867730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ru-RU" sz="800" dirty="0" smtClean="0"/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основании выданного и подписанного с обеих сторон Акта о готовности </a:t>
            </a:r>
            <a:r>
              <a:rPr lang="ru-RU" sz="2000" dirty="0" smtClean="0"/>
              <a:t>               (и, при </a:t>
            </a:r>
            <a:r>
              <a:rPr lang="ru-RU" sz="2000" dirty="0"/>
              <a:t>необходимости, согласованной проектной </a:t>
            </a:r>
            <a:r>
              <a:rPr lang="ru-RU" sz="2000" dirty="0" smtClean="0"/>
              <a:t>документации) Заявитель </a:t>
            </a:r>
            <a:r>
              <a:rPr lang="ru-RU" sz="2000" dirty="0"/>
              <a:t>обращается в </a:t>
            </a:r>
            <a:r>
              <a:rPr lang="ru-RU" sz="2000" dirty="0" err="1"/>
              <a:t>Ростехнадзор</a:t>
            </a:r>
            <a:r>
              <a:rPr lang="ru-RU" sz="2000" dirty="0"/>
              <a:t> для получения (временного) разрешения для проведения испытаний и пуско-наладочных работ</a:t>
            </a:r>
            <a:r>
              <a:rPr lang="ru-RU" sz="2000" dirty="0" smtClean="0"/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/>
              <a:t>получении (временного) разрешения </a:t>
            </a:r>
            <a:r>
              <a:rPr lang="ru-RU" sz="2000" dirty="0" err="1" smtClean="0"/>
              <a:t>Ростехнадзора</a:t>
            </a:r>
            <a:r>
              <a:rPr lang="ru-RU" sz="2000" dirty="0" smtClean="0"/>
              <a:t> </a:t>
            </a:r>
            <a:r>
              <a:rPr lang="ru-RU" sz="2000" dirty="0"/>
              <a:t>Заявитель обращается в адрес Управления продаж филиала Марий Эл и Чувашии АО «ЭнергосбыТ Плюс</a:t>
            </a:r>
            <a:r>
              <a:rPr lang="ru-RU" sz="2000" dirty="0" smtClean="0"/>
              <a:t>» </a:t>
            </a:r>
            <a:r>
              <a:rPr lang="ru-RU" sz="2000" dirty="0"/>
              <a:t>для заключения Договора поставки тепловой энергии на ПНР (перечень необходимых документов </a:t>
            </a:r>
            <a:r>
              <a:rPr lang="ru-RU" sz="2000" dirty="0" smtClean="0"/>
              <a:t>указан в </a:t>
            </a:r>
            <a:r>
              <a:rPr lang="ru-RU" sz="2000" dirty="0"/>
              <a:t>Приложении).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6208" y="4239107"/>
            <a:ext cx="6926413" cy="2273811"/>
          </a:xfrm>
          <a:prstGeom prst="roundRect">
            <a:avLst/>
          </a:prstGeom>
          <a:solidFill>
            <a:srgbClr val="CAFEF5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0671" y="4500623"/>
            <a:ext cx="883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наличии вопросов, Вам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поможет: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1187" y="4793011"/>
            <a:ext cx="3542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контакт-центра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8 (800) 100-75-30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1671" y="4572609"/>
            <a:ext cx="2354812" cy="17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57819" y="4391608"/>
            <a:ext cx="6926413" cy="2273811"/>
          </a:xfrm>
          <a:prstGeom prst="roundRect">
            <a:avLst/>
          </a:prstGeom>
          <a:solidFill>
            <a:srgbClr val="CAFEF5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sz="2000" b="1" dirty="0" smtClean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773" y="315004"/>
            <a:ext cx="8719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Подача тепловой энергии на время ПНР и комплексного опробования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301" y="1175140"/>
            <a:ext cx="10579325" cy="3216467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sz="950" dirty="0" smtClean="0"/>
              <a:t>На </a:t>
            </a:r>
            <a:r>
              <a:rPr lang="ru-RU" sz="950" dirty="0"/>
              <a:t>протяжении всего периода с момента врезки построенной тепловой сети в трубопроводы системы теплоснабжения, Заявителю следует обеспечивать сохранность закрытия запорной арматуры </a:t>
            </a:r>
            <a:r>
              <a:rPr lang="ru-RU" sz="950" dirty="0" smtClean="0"/>
              <a:t>в своем тепловом узле и </a:t>
            </a:r>
            <a:r>
              <a:rPr lang="ru-RU" sz="950" dirty="0"/>
              <a:t>контроль недопущения подачи теплоносителя в тепловые сети и </a:t>
            </a:r>
            <a:r>
              <a:rPr lang="ru-RU" sz="950" dirty="0" err="1"/>
              <a:t>теплопотребляющие</a:t>
            </a:r>
            <a:r>
              <a:rPr lang="ru-RU" sz="950" dirty="0"/>
              <a:t> установки до момента заключения Договора поставки </a:t>
            </a:r>
            <a:r>
              <a:rPr lang="ru-RU" sz="950" dirty="0" smtClean="0"/>
              <a:t>тепловой энергии </a:t>
            </a:r>
            <a:r>
              <a:rPr lang="ru-RU" sz="950" dirty="0"/>
              <a:t>на </a:t>
            </a:r>
            <a:r>
              <a:rPr lang="ru-RU" sz="950" dirty="0" smtClean="0"/>
              <a:t>пуско-наладочные работы.</a:t>
            </a:r>
          </a:p>
          <a:p>
            <a:pPr algn="just"/>
            <a:endParaRPr lang="ru-RU" sz="950" dirty="0"/>
          </a:p>
          <a:p>
            <a:pPr algn="just"/>
            <a:r>
              <a:rPr lang="ru-RU" sz="950" dirty="0" smtClean="0"/>
              <a:t>Заявитель </a:t>
            </a:r>
            <a:r>
              <a:rPr lang="ru-RU" sz="950" dirty="0"/>
              <a:t>на основании заключенного </a:t>
            </a:r>
            <a:r>
              <a:rPr lang="ru-RU" sz="950" dirty="0" smtClean="0"/>
              <a:t>Договора временной </a:t>
            </a:r>
            <a:r>
              <a:rPr lang="ru-RU" sz="950" dirty="0"/>
              <a:t>поставки тепловой энергии на пуско-наладочные </a:t>
            </a:r>
            <a:r>
              <a:rPr lang="ru-RU" sz="950" dirty="0" smtClean="0"/>
              <a:t>работы </a:t>
            </a:r>
            <a:r>
              <a:rPr lang="ru-RU" sz="950" dirty="0"/>
              <a:t>подает официальную заявку в адрес </a:t>
            </a:r>
            <a:r>
              <a:rPr lang="ru-RU" sz="950" dirty="0" smtClean="0"/>
              <a:t>филиала Марий </a:t>
            </a:r>
            <a:r>
              <a:rPr lang="ru-RU" sz="950" dirty="0"/>
              <a:t>Эл и Чувашии АО «ЭнергосбыТ Плюс</a:t>
            </a:r>
            <a:r>
              <a:rPr lang="ru-RU" sz="950" dirty="0" smtClean="0"/>
              <a:t>»  </a:t>
            </a:r>
            <a:r>
              <a:rPr lang="ru-RU" sz="950" dirty="0"/>
              <a:t>о пуске теплоносителя. </a:t>
            </a:r>
            <a:endParaRPr lang="ru-RU" sz="950" dirty="0" smtClean="0"/>
          </a:p>
          <a:p>
            <a:pPr algn="just"/>
            <a:endParaRPr lang="ru-RU" sz="950" dirty="0"/>
          </a:p>
          <a:p>
            <a:pPr algn="just"/>
            <a:r>
              <a:rPr lang="ru-RU" sz="950" b="1" dirty="0" smtClean="0">
                <a:solidFill>
                  <a:schemeClr val="accent2"/>
                </a:solidFill>
              </a:rPr>
              <a:t>До </a:t>
            </a:r>
            <a:r>
              <a:rPr lang="ru-RU" sz="950" b="1" dirty="0">
                <a:solidFill>
                  <a:schemeClr val="accent2"/>
                </a:solidFill>
              </a:rPr>
              <a:t>подачи заявки о пуске теплоносителя Заявитель обязан оплатить </a:t>
            </a:r>
            <a:r>
              <a:rPr lang="ru-RU" sz="950" b="1" dirty="0" smtClean="0">
                <a:solidFill>
                  <a:schemeClr val="accent2"/>
                </a:solidFill>
              </a:rPr>
              <a:t>необходимые авансовые платежи (см. ШАГ 3).</a:t>
            </a:r>
            <a:endParaRPr lang="ru-RU" sz="950" b="1" dirty="0">
              <a:solidFill>
                <a:schemeClr val="accent2"/>
              </a:solidFill>
            </a:endParaRPr>
          </a:p>
          <a:p>
            <a:pPr algn="just"/>
            <a:endParaRPr lang="ru-RU" sz="950" dirty="0" smtClean="0"/>
          </a:p>
          <a:p>
            <a:pPr algn="just"/>
            <a:r>
              <a:rPr lang="ru-RU" sz="950" dirty="0"/>
              <a:t>Открытие запорной арматуры (пуск теплоносителя) осуществляется </a:t>
            </a:r>
            <a:r>
              <a:rPr lang="ru-RU" sz="950" dirty="0" smtClean="0"/>
              <a:t>только в случае оплаты авансовых платежей</a:t>
            </a:r>
            <a:r>
              <a:rPr lang="ru-RU" sz="950" b="1" dirty="0">
                <a:solidFill>
                  <a:schemeClr val="accent2"/>
                </a:solidFill>
              </a:rPr>
              <a:t> (см. ШАГ 3</a:t>
            </a:r>
            <a:r>
              <a:rPr lang="ru-RU" sz="950" b="1" dirty="0" smtClean="0">
                <a:solidFill>
                  <a:schemeClr val="accent2"/>
                </a:solidFill>
              </a:rPr>
              <a:t>)</a:t>
            </a:r>
            <a:r>
              <a:rPr lang="ru-RU" sz="950" dirty="0" smtClean="0"/>
              <a:t>, наличия Акта о готовности </a:t>
            </a:r>
            <a:r>
              <a:rPr lang="ru-RU" sz="950" b="1" dirty="0">
                <a:solidFill>
                  <a:schemeClr val="accent2"/>
                </a:solidFill>
              </a:rPr>
              <a:t>(см. ШАГ 4) </a:t>
            </a:r>
            <a:r>
              <a:rPr lang="ru-RU" sz="950" dirty="0" smtClean="0"/>
              <a:t>и заключенного договора временной поставки тепловой энергии </a:t>
            </a:r>
            <a:r>
              <a:rPr lang="ru-RU" sz="950" b="1" dirty="0">
                <a:solidFill>
                  <a:schemeClr val="accent2"/>
                </a:solidFill>
              </a:rPr>
              <a:t>(см. ШАГ </a:t>
            </a:r>
            <a:r>
              <a:rPr lang="ru-RU" sz="950" b="1" dirty="0" smtClean="0">
                <a:solidFill>
                  <a:schemeClr val="accent2"/>
                </a:solidFill>
              </a:rPr>
              <a:t>5) </a:t>
            </a:r>
          </a:p>
          <a:p>
            <a:pPr marL="206375" indent="-171450" algn="just">
              <a:buFont typeface="Arial" panose="020B0604020202020204" pitchFamily="34" charset="0"/>
              <a:buChar char="•"/>
            </a:pPr>
            <a:r>
              <a:rPr lang="ru-RU" sz="950" dirty="0" smtClean="0"/>
              <a:t>по </a:t>
            </a:r>
            <a:r>
              <a:rPr lang="ru-RU" sz="950" dirty="0"/>
              <a:t>заявке представителей филиала Марий Эл и Чувашии АО «ЭнергосбыТ Плюс» в Чувашские тепловые сети филиала «Марий Эл и Чувашия» ПАО «Т Плюс», </a:t>
            </a:r>
            <a:endParaRPr lang="ru-RU" sz="950" dirty="0" smtClean="0"/>
          </a:p>
          <a:p>
            <a:pPr marL="206375" indent="-171450" algn="just">
              <a:buFont typeface="Arial" panose="020B0604020202020204" pitchFamily="34" charset="0"/>
              <a:buChar char="•"/>
            </a:pPr>
            <a:r>
              <a:rPr lang="ru-RU" sz="950" dirty="0" smtClean="0"/>
              <a:t>либо </a:t>
            </a:r>
            <a:r>
              <a:rPr lang="ru-RU" sz="950" dirty="0"/>
              <a:t>по заявке Заявителя в Чувашские тепловые сети филиала «Марий Эл и Чувашия» ПАО «Т Плюс» при согласовании с филиалом Марий Эл и Чувашии АО «ЭнергосбыТ Плюс</a:t>
            </a:r>
            <a:r>
              <a:rPr lang="ru-RU" sz="950" dirty="0" smtClean="0"/>
              <a:t>»</a:t>
            </a:r>
          </a:p>
          <a:p>
            <a:pPr algn="just"/>
            <a:endParaRPr lang="ru-RU" sz="950" dirty="0"/>
          </a:p>
          <a:p>
            <a:pPr algn="just"/>
            <a:r>
              <a:rPr lang="ru-RU" sz="950" dirty="0"/>
              <a:t>1 этап – «открытие» задвижек на стороне Филиала в тепловой камере (при подключении нового объекта).</a:t>
            </a:r>
          </a:p>
          <a:p>
            <a:pPr algn="just"/>
            <a:r>
              <a:rPr lang="ru-RU" sz="950" dirty="0"/>
              <a:t>2 этап – «открытие» задвижек на стороне Заявителя</a:t>
            </a:r>
            <a:r>
              <a:rPr lang="ru-RU" sz="950" dirty="0" smtClean="0"/>
              <a:t>.</a:t>
            </a:r>
          </a:p>
          <a:p>
            <a:pPr algn="just"/>
            <a:endParaRPr lang="ru-RU" sz="950" dirty="0"/>
          </a:p>
          <a:p>
            <a:pPr algn="just"/>
            <a:r>
              <a:rPr lang="ru-RU" sz="950" dirty="0"/>
              <a:t>при «открытии задвижки» (фиксирует снятие запирающего устройства) и составляет трехсторонний (</a:t>
            </a:r>
            <a:r>
              <a:rPr lang="ru-RU" sz="950" dirty="0" smtClean="0"/>
              <a:t>филиал </a:t>
            </a:r>
            <a:r>
              <a:rPr lang="ru-RU" sz="950" dirty="0"/>
              <a:t>Марий Эл и Чувашии АО «ЭнергосбыТ Плюс</a:t>
            </a:r>
            <a:r>
              <a:rPr lang="ru-RU" sz="950" dirty="0" smtClean="0"/>
              <a:t>», филиал </a:t>
            </a:r>
            <a:r>
              <a:rPr lang="ru-RU" sz="950" dirty="0"/>
              <a:t>«Марий Эл и Чувашия» ПАО «Т Плюс» и Заявитель</a:t>
            </a:r>
            <a:r>
              <a:rPr lang="ru-RU" sz="950" dirty="0" smtClean="0"/>
              <a:t>) </a:t>
            </a:r>
            <a:r>
              <a:rPr lang="ru-RU" sz="950" b="1" dirty="0" smtClean="0"/>
              <a:t>Акт </a:t>
            </a:r>
            <a:r>
              <a:rPr lang="ru-RU" sz="950" b="1" dirty="0"/>
              <a:t>фиксации подачи теплоносителя </a:t>
            </a:r>
            <a:r>
              <a:rPr lang="ru-RU" sz="950" dirty="0"/>
              <a:t>с указанием видов нагрузки, на нужды которых подан ресурс, либо отключенных (не смонтированных</a:t>
            </a:r>
            <a:r>
              <a:rPr lang="ru-RU" sz="950" dirty="0" smtClean="0"/>
              <a:t>).</a:t>
            </a:r>
            <a:endParaRPr lang="ru-RU" sz="950" dirty="0"/>
          </a:p>
        </p:txBody>
      </p:sp>
      <p:sp>
        <p:nvSpPr>
          <p:cNvPr id="5" name="TextBox 4"/>
          <p:cNvSpPr txBox="1"/>
          <p:nvPr/>
        </p:nvSpPr>
        <p:spPr>
          <a:xfrm>
            <a:off x="2840671" y="4500623"/>
            <a:ext cx="883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наличии вопросов, Вам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поможет: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1187" y="4793011"/>
            <a:ext cx="3542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контакт-центра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8 (800) 100-75-30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Приемная Чувашских тепловых сетей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(8352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24-42-59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1671" y="4572609"/>
            <a:ext cx="2354812" cy="17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66208" y="4239107"/>
            <a:ext cx="6926413" cy="2273811"/>
          </a:xfrm>
          <a:prstGeom prst="roundRect">
            <a:avLst/>
          </a:prstGeom>
          <a:solidFill>
            <a:srgbClr val="CAFEF5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91582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Шаг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4773" y="315004"/>
            <a:ext cx="8719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Составление Акта о подключении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2686" y="1133990"/>
            <a:ext cx="10579325" cy="2958923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r>
              <a:rPr lang="ru-RU" sz="1300" dirty="0" smtClean="0"/>
              <a:t>После </a:t>
            </a:r>
            <a:r>
              <a:rPr lang="ru-RU" sz="1300" dirty="0"/>
              <a:t>пуска теплоносителя Заявитель выполняет ПНР </a:t>
            </a:r>
            <a:r>
              <a:rPr lang="ru-RU" sz="1300" dirty="0" smtClean="0"/>
              <a:t>узла учета тепловой энергии (УУТЭ), </a:t>
            </a:r>
            <a:r>
              <a:rPr lang="ru-RU" sz="1300" dirty="0"/>
              <a:t>по истечению 3 суток (для объектов с горячим водоснабжением – 7 суток) направляет заявку в Марий Эл и Чувашии АО «ЭнергосбыТ Плюс</a:t>
            </a:r>
            <a:r>
              <a:rPr lang="ru-RU" sz="1300" dirty="0" smtClean="0"/>
              <a:t>» </a:t>
            </a:r>
            <a:r>
              <a:rPr lang="ru-RU" sz="1300" dirty="0"/>
              <a:t>на вызов представителя для оформления </a:t>
            </a:r>
            <a:r>
              <a:rPr lang="ru-RU" sz="1300" b="1" dirty="0" smtClean="0"/>
              <a:t>Акта </a:t>
            </a:r>
            <a:r>
              <a:rPr lang="ru-RU" sz="1300" b="1" dirty="0"/>
              <a:t>ввода в эксплуатацию УУТЭ </a:t>
            </a:r>
            <a:r>
              <a:rPr lang="ru-RU" sz="1300" dirty="0"/>
              <a:t>согласно п. 64 Правил коммерческого учета тепловой энергии, теплоносителя, утвержденных постановлением Правительства Российской Федерации N 1034, от 18 ноября 2013 года</a:t>
            </a:r>
            <a:r>
              <a:rPr lang="ru-RU" sz="1300" dirty="0" smtClean="0"/>
              <a:t>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Подписанный </a:t>
            </a:r>
            <a:r>
              <a:rPr lang="ru-RU" sz="1300" dirty="0"/>
              <a:t>Акт ввода в эксплуатацию УУТЭ передается филиалом Марий Эл и Чувашии АО «ЭнергосбыТ Плюс» в адрес менеджеров Филиала, которые в свою очередь готовят </a:t>
            </a:r>
            <a:r>
              <a:rPr lang="ru-RU" sz="1300" b="1" dirty="0"/>
              <a:t>Акта по подключении</a:t>
            </a:r>
            <a:r>
              <a:rPr lang="ru-RU" sz="1300" dirty="0"/>
              <a:t>. Далее Акт о подключении направляется Заявителю для подписания</a:t>
            </a:r>
            <a:r>
              <a:rPr lang="ru-RU" sz="1300" dirty="0" smtClean="0"/>
              <a:t>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На </a:t>
            </a:r>
            <a:r>
              <a:rPr lang="ru-RU" sz="1300" dirty="0"/>
              <a:t>основании подписанного с обеих сторон Акта о подключении Заявитель обращается в Управление продаж филиала Марий Эл и Чувашии АО «ЭнергосбыТ Плюс» для заключения договора теплоснабжения (либо ДС к договору теплоснабжения при увеличении нагрузки</a:t>
            </a:r>
            <a:r>
              <a:rPr lang="ru-RU" sz="1300" dirty="0" smtClean="0"/>
              <a:t>).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Необходимые </a:t>
            </a:r>
            <a:r>
              <a:rPr lang="ru-RU" sz="1300" dirty="0"/>
              <a:t>документы для заключения договора теплоснабжения (</a:t>
            </a:r>
            <a:r>
              <a:rPr lang="ru-RU" sz="1300" b="1" dirty="0"/>
              <a:t>см. </a:t>
            </a:r>
            <a:r>
              <a:rPr lang="ru-RU" sz="1300" b="1" dirty="0" smtClean="0"/>
              <a:t>Приложение</a:t>
            </a:r>
            <a:r>
              <a:rPr lang="ru-RU" sz="1300" dirty="0" smtClean="0"/>
              <a:t>).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2840671" y="4500623"/>
            <a:ext cx="883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наличии вопросов, Вам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поможет: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1187" y="4793011"/>
            <a:ext cx="3542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контакт-центра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8 (800) 100-75-30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1671" y="4572609"/>
            <a:ext cx="2354812" cy="17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9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2686" y="250598"/>
            <a:ext cx="1796164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>
              <a:lnSpc>
                <a:spcPct val="90000"/>
              </a:lnSpc>
              <a:spcBef>
                <a:spcPts val="1525"/>
              </a:spcBef>
              <a:buClr>
                <a:schemeClr val="tx2"/>
              </a:buClr>
              <a:buSzPct val="80000"/>
              <a:buFont typeface="Arial" panose="020B0604020202020204" pitchFamily="34" charset="0"/>
              <a:defRPr sz="15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204788" indent="320675" defTabSz="409575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chemeClr val="tx2"/>
              </a:buClr>
              <a:buSzPct val="80000"/>
              <a:buFont typeface="Arial Narrow" panose="020B0606020202030204" pitchFamily="34" charset="0"/>
              <a:buChar char="▌"/>
              <a:defRPr sz="11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427038" indent="481013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buChar char="4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4pPr>
            <a:lvl5pPr marL="427038" indent="641350" defTabSz="409575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5pPr>
            <a:lvl6pPr marL="8842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6pPr>
            <a:lvl7pPr marL="13414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7pPr>
            <a:lvl8pPr marL="17986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8pPr>
            <a:lvl9pPr marL="2255838" indent="641350" defTabSz="409575" eaLnBrk="0" fontAlgn="base" hangingPunct="0">
              <a:lnSpc>
                <a:spcPct val="90000"/>
              </a:lnSpc>
              <a:spcBef>
                <a:spcPts val="100"/>
              </a:spcBef>
              <a:spcAft>
                <a:spcPts val="288"/>
              </a:spcAft>
              <a:buClr>
                <a:srgbClr val="657480"/>
              </a:buClr>
              <a:buSzPct val="100000"/>
              <a:buFont typeface="Webdings" panose="05030102010509060703" pitchFamily="18" charset="2"/>
              <a:defRPr sz="900">
                <a:solidFill>
                  <a:srgbClr val="657480"/>
                </a:solidFill>
                <a:latin typeface="Tahoma" panose="020B0604030504040204" pitchFamily="34" charset="0"/>
              </a:defRPr>
            </a:lvl9pPr>
          </a:lstStyle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b="1" dirty="0" smtClean="0">
                <a:solidFill>
                  <a:srgbClr val="F159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Приложение</a:t>
            </a:r>
            <a:endParaRPr lang="ru-RU" sz="2000" b="1" dirty="0">
              <a:solidFill>
                <a:srgbClr val="F1592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850" y="21000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Перечень </a:t>
            </a:r>
            <a:r>
              <a:rPr lang="ru-RU" b="1" dirty="0" smtClean="0"/>
              <a:t>документации, необходимых </a:t>
            </a:r>
            <a:r>
              <a:rPr lang="ru-RU" b="1" dirty="0"/>
              <a:t>для обращения </a:t>
            </a:r>
            <a:r>
              <a:rPr lang="ru-RU" b="1" dirty="0" smtClean="0"/>
              <a:t>в филиал </a:t>
            </a:r>
            <a:r>
              <a:rPr lang="ru-RU" b="1" dirty="0"/>
              <a:t>Марий Эл и Чувашии АО «ЭнергосбыТ Плюс»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566" y="1471760"/>
            <a:ext cx="5086860" cy="1738165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sz="1400" b="1" dirty="0" smtClean="0"/>
              <a:t>Юридические </a:t>
            </a:r>
            <a:r>
              <a:rPr lang="ru-RU" sz="1400" b="1" dirty="0"/>
              <a:t>лица</a:t>
            </a:r>
            <a:r>
              <a:rPr lang="ru-RU" sz="1400" b="1" dirty="0" smtClean="0"/>
              <a:t>:</a:t>
            </a:r>
          </a:p>
          <a:p>
            <a:pPr algn="ctr"/>
            <a:endParaRPr lang="ru-RU" sz="800" dirty="0"/>
          </a:p>
          <a:p>
            <a:pPr algn="just"/>
            <a:r>
              <a:rPr lang="ru-RU" sz="1400" dirty="0"/>
              <a:t>- свидетельство о </a:t>
            </a:r>
            <a:r>
              <a:rPr lang="ru-RU" sz="1400" dirty="0" smtClean="0"/>
              <a:t>гос.</a:t>
            </a:r>
            <a:r>
              <a:rPr lang="en-US" sz="1400" dirty="0"/>
              <a:t> </a:t>
            </a:r>
            <a:r>
              <a:rPr lang="ru-RU" sz="1400" dirty="0" smtClean="0"/>
              <a:t>регистрации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- свидетельство о постановке на учет в налоговом органе;</a:t>
            </a:r>
          </a:p>
          <a:p>
            <a:pPr algn="just"/>
            <a:r>
              <a:rPr lang="ru-RU" sz="1400" dirty="0"/>
              <a:t>- устав организации (в полном объеме);</a:t>
            </a:r>
          </a:p>
          <a:p>
            <a:pPr algn="just"/>
            <a:r>
              <a:rPr lang="ru-RU" sz="1400" dirty="0"/>
              <a:t>- приказ (выписку из приказа) о назначении руководителя;</a:t>
            </a:r>
          </a:p>
          <a:p>
            <a:pPr algn="just"/>
            <a:r>
              <a:rPr lang="ru-RU" sz="1400" dirty="0"/>
              <a:t>- выписку из </a:t>
            </a:r>
            <a:r>
              <a:rPr lang="ru-RU" sz="1400" dirty="0" smtClean="0"/>
              <a:t>ЕГРЮЛ.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1715" y="1471760"/>
            <a:ext cx="5086860" cy="1738165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sz="1400" b="1" dirty="0" smtClean="0"/>
              <a:t>Физические </a:t>
            </a:r>
            <a:r>
              <a:rPr lang="ru-RU" sz="1400" b="1" dirty="0"/>
              <a:t>лица, ИП</a:t>
            </a:r>
            <a:r>
              <a:rPr lang="ru-RU" sz="1400" b="1" dirty="0" smtClean="0"/>
              <a:t>:</a:t>
            </a:r>
          </a:p>
          <a:p>
            <a:pPr algn="ctr"/>
            <a:endParaRPr lang="ru-RU" sz="800" dirty="0"/>
          </a:p>
          <a:p>
            <a:pPr algn="just"/>
            <a:r>
              <a:rPr lang="ru-RU" sz="1400" dirty="0"/>
              <a:t>- свидетельство о постановке на учет в налоговом органе;</a:t>
            </a:r>
          </a:p>
          <a:p>
            <a:pPr algn="just"/>
            <a:r>
              <a:rPr lang="ru-RU" sz="1400" dirty="0"/>
              <a:t>- свидетельство о гос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регистрации </a:t>
            </a:r>
            <a:r>
              <a:rPr lang="ru-RU" sz="1400" dirty="0"/>
              <a:t>в качестве ИП;</a:t>
            </a:r>
          </a:p>
          <a:p>
            <a:pPr algn="just"/>
            <a:r>
              <a:rPr lang="ru-RU" sz="1400" dirty="0"/>
              <a:t>- страховое свидетельство гос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пенсионного </a:t>
            </a:r>
            <a:r>
              <a:rPr lang="ru-RU" sz="1400" dirty="0"/>
              <a:t>страхования;</a:t>
            </a:r>
          </a:p>
          <a:p>
            <a:pPr algn="just"/>
            <a:r>
              <a:rPr lang="ru-RU" sz="1400" dirty="0"/>
              <a:t>- паспорт личности (серия и номер; дата и орган, выдавшем документ; месте жительства);</a:t>
            </a:r>
          </a:p>
          <a:p>
            <a:pPr algn="just"/>
            <a:r>
              <a:rPr lang="ru-RU" sz="1400" dirty="0"/>
              <a:t>- выписка из </a:t>
            </a:r>
            <a:r>
              <a:rPr lang="ru-RU" sz="1400" dirty="0" smtClean="0"/>
              <a:t>ЕГРИП.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9566" y="3428999"/>
            <a:ext cx="10859009" cy="2981326"/>
          </a:xfrm>
          <a:prstGeom prst="roundRect">
            <a:avLst>
              <a:gd name="adj" fmla="val 6261"/>
            </a:avLst>
          </a:prstGeom>
          <a:solidFill>
            <a:srgbClr val="FFFFFF">
              <a:alpha val="60000"/>
            </a:srgb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41363" rIns="0" bIns="41363"/>
          <a:lstStyle>
            <a:lvl1pPr marL="34925"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050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6622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194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576638" indent="80963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ru-RU" sz="1400" b="1" dirty="0"/>
              <a:t>Для всех категорий:</a:t>
            </a:r>
            <a:endParaRPr lang="ru-RU" sz="1400" dirty="0"/>
          </a:p>
          <a:p>
            <a:pPr algn="just"/>
            <a:r>
              <a:rPr lang="ru-RU" sz="1400" dirty="0"/>
              <a:t>- документы на земельный участок (свидетельство о государственной регистрации права собственности, выписка из ЕГРН, договор аренды, пр</a:t>
            </a:r>
            <a:r>
              <a:rPr lang="ru-RU" sz="1400" dirty="0" smtClean="0"/>
              <a:t>.);</a:t>
            </a:r>
            <a:endParaRPr lang="ru-RU" sz="1400" dirty="0"/>
          </a:p>
          <a:p>
            <a:pPr algn="just"/>
            <a:r>
              <a:rPr lang="ru-RU" sz="1400" dirty="0"/>
              <a:t>- проектная документация (страницы, с указанием нагрузок отопления, горячего водоснабжения, вентиляции с точкой подключения-плана трассы</a:t>
            </a:r>
            <a:r>
              <a:rPr lang="ru-RU" sz="1400" dirty="0" smtClean="0"/>
              <a:t>); </a:t>
            </a:r>
            <a:endParaRPr lang="ru-RU" sz="1400" dirty="0"/>
          </a:p>
          <a:p>
            <a:pPr algn="just"/>
            <a:r>
              <a:rPr lang="ru-RU" sz="1400" dirty="0"/>
              <a:t>- письмо Филиала о согласовании </a:t>
            </a:r>
            <a:r>
              <a:rPr lang="ru-RU" sz="1400" smtClean="0"/>
              <a:t>проектной документации; </a:t>
            </a:r>
            <a:endParaRPr lang="ru-RU" sz="1400" dirty="0"/>
          </a:p>
          <a:p>
            <a:pPr algn="just"/>
            <a:r>
              <a:rPr lang="ru-RU" sz="1400" dirty="0"/>
              <a:t>- договор о подключении и ТУ к договору; </a:t>
            </a:r>
          </a:p>
          <a:p>
            <a:pPr algn="just"/>
            <a:r>
              <a:rPr lang="ru-RU" sz="1400" dirty="0"/>
              <a:t>- подписанный Акт о готовности;</a:t>
            </a:r>
          </a:p>
          <a:p>
            <a:pPr algn="just"/>
            <a:r>
              <a:rPr lang="ru-RU" sz="1400" dirty="0"/>
              <a:t>- разрешение Приволжского управления </a:t>
            </a:r>
            <a:r>
              <a:rPr lang="ru-RU" sz="1400" dirty="0" err="1"/>
              <a:t>Ростехнадзора</a:t>
            </a:r>
            <a:r>
              <a:rPr lang="ru-RU" sz="1400" dirty="0"/>
              <a:t> с актом осмотра энергоустановок; </a:t>
            </a:r>
          </a:p>
          <a:p>
            <a:pPr algn="just"/>
            <a:r>
              <a:rPr lang="ru-RU" sz="1400" dirty="0"/>
              <a:t>- подписанный Акт о подключении </a:t>
            </a:r>
            <a:r>
              <a:rPr lang="ru-RU" sz="1400" b="1" dirty="0"/>
              <a:t>(для заключения постоянного договора теплоснабжения)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- документы на приборы учета об установке и приеме прибора (паспорта теплосчетчика, расходомера, акт допуска прибора учета в эксплуатацию приборов учета тепловой энергии и теплоносителя)</a:t>
            </a:r>
            <a:r>
              <a:rPr lang="ru-RU" sz="1400" b="1" dirty="0"/>
              <a:t> (для заключения постоянного договора теплоснабжения</a:t>
            </a:r>
            <a:r>
              <a:rPr lang="ru-RU" sz="1400" b="1" dirty="0" smtClean="0"/>
              <a:t>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1914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THINKCELLPRESENTATIONDONOTDELETE" val="&lt;?xml version=&quot;1.0&quot; encoding=&quot;UTF-16&quot; standalone=&quot;yes&quot;?&gt;&lt;root reqver=&quot;24162&quot;&gt;&lt;version val=&quot;269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/CPresentation&gt;&lt;/root&gt;"/>
  <p:tag name="MTBTACCENT" val="Accent2ColorBoldText"/>
  <p:tag name="PREVIOUSNAME" val="C:\Users\Veronika Galyavina\Box Sync\T+\Meeting documents\20181205_СД_стратегия_короткая версия\20181211_Стратегия_2032 v07 rus_VG.pptx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2_Firm Format - template_Blue">
  <a:themeElements>
    <a:clrScheme name="Custom 34">
      <a:dk1>
        <a:srgbClr val="262626"/>
      </a:dk1>
      <a:lt1>
        <a:srgbClr val="FFFFFF"/>
      </a:lt1>
      <a:dk2>
        <a:srgbClr val="667582"/>
      </a:dk2>
      <a:lt2>
        <a:srgbClr val="FFFFFF"/>
      </a:lt2>
      <a:accent1>
        <a:srgbClr val="EBEBEB"/>
      </a:accent1>
      <a:accent2>
        <a:srgbClr val="F15922"/>
      </a:accent2>
      <a:accent3>
        <a:srgbClr val="667582"/>
      </a:accent3>
      <a:accent4>
        <a:srgbClr val="949EA7"/>
      </a:accent4>
      <a:accent5>
        <a:srgbClr val="D8D8D8"/>
      </a:accent5>
      <a:accent6>
        <a:srgbClr val="808080"/>
      </a:accent6>
      <a:hlink>
        <a:srgbClr val="667582"/>
      </a:hlink>
      <a:folHlink>
        <a:srgbClr val="949EA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Название документа.pptx" id="{F0DDE1A5-CE46-44F4-B76C-AA1655A7BDFC}" vid="{A335F51C-3900-4C80-BF1F-18AC139987C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Firm Format - template_Blue">
  <a:themeElements>
    <a:clrScheme name="Custom 34">
      <a:dk1>
        <a:srgbClr val="262626"/>
      </a:dk1>
      <a:lt1>
        <a:srgbClr val="FFFFFF"/>
      </a:lt1>
      <a:dk2>
        <a:srgbClr val="667582"/>
      </a:dk2>
      <a:lt2>
        <a:srgbClr val="FFFFFF"/>
      </a:lt2>
      <a:accent1>
        <a:srgbClr val="EBEBEB"/>
      </a:accent1>
      <a:accent2>
        <a:srgbClr val="F15922"/>
      </a:accent2>
      <a:accent3>
        <a:srgbClr val="667582"/>
      </a:accent3>
      <a:accent4>
        <a:srgbClr val="949EA7"/>
      </a:accent4>
      <a:accent5>
        <a:srgbClr val="D8D8D8"/>
      </a:accent5>
      <a:accent6>
        <a:srgbClr val="808080"/>
      </a:accent6>
      <a:hlink>
        <a:srgbClr val="667582"/>
      </a:hlink>
      <a:folHlink>
        <a:srgbClr val="949EA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Название документа.pptx" id="{F0DDE1A5-CE46-44F4-B76C-AA1655A7BDFC}" vid="{A335F51C-3900-4C80-BF1F-18AC139987C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71462</TotalTime>
  <Words>1685</Words>
  <Application>Microsoft Office PowerPoint</Application>
  <PresentationFormat>Произвольный</PresentationFormat>
  <Paragraphs>138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Light</vt:lpstr>
      <vt:lpstr>Tahoma</vt:lpstr>
      <vt:lpstr>2_Firm Format - template_Blue</vt:lpstr>
      <vt:lpstr>White</vt:lpstr>
      <vt:lpstr>3_Firm Format - template_Blue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Сводная cтратегия 2032</dc:title>
  <dc:creator>Ivan Kataev</dc:creator>
  <cp:lastModifiedBy>Шоркин Владимир Александрович</cp:lastModifiedBy>
  <cp:revision>4097</cp:revision>
  <cp:lastPrinted>2023-02-10T10:55:28Z</cp:lastPrinted>
  <dcterms:created xsi:type="dcterms:W3CDTF">2018-09-19T19:18:03Z</dcterms:created>
  <dcterms:modified xsi:type="dcterms:W3CDTF">2023-05-31T06:58:58Z</dcterms:modified>
</cp:coreProperties>
</file>