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9"/>
  </p:notesMasterIdLst>
  <p:sldIdLst>
    <p:sldId id="267" r:id="rId2"/>
    <p:sldId id="273" r:id="rId3"/>
    <p:sldId id="275" r:id="rId4"/>
    <p:sldId id="276" r:id="rId5"/>
    <p:sldId id="274" r:id="rId6"/>
    <p:sldId id="277" r:id="rId7"/>
    <p:sldId id="266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8FF0FBF-83C6-4D3E-84D3-926882CC5EB4}">
          <p14:sldIdLst>
            <p14:sldId id="267"/>
            <p14:sldId id="273"/>
            <p14:sldId id="275"/>
            <p14:sldId id="276"/>
            <p14:sldId id="274"/>
            <p14:sldId id="277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00" autoAdjust="0"/>
  </p:normalViewPr>
  <p:slideViewPr>
    <p:cSldViewPr showGuides="1">
      <p:cViewPr>
        <p:scale>
          <a:sx n="110" d="100"/>
          <a:sy n="110" d="100"/>
        </p:scale>
        <p:origin x="-237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94BF1-6029-4A91-9E02-E5EF0D22DF7C}" type="datetimeFigureOut">
              <a:rPr lang="ru-RU" smtClean="0"/>
              <a:t>31.03.2023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3C92F-8723-48C6-93B6-FCAA7E4A2A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99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A996B-89D7-415E-89D2-5F0C24C46A10}" type="datetime1">
              <a:rPr lang="ru-RU" smtClean="0"/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18ED-6B74-45F1-A62C-A570BB85C77D}" type="datetime1">
              <a:rPr lang="ru-RU" smtClean="0"/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556C-D855-4179-B536-731FDF22170F}" type="datetime1">
              <a:rPr lang="ru-RU" smtClean="0"/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4E6C-4CB1-4558-981D-E4AFDA2707EE}" type="datetime1">
              <a:rPr lang="ru-RU" smtClean="0"/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F3D99-7F68-440E-BF74-0750F32EFCD8}" type="datetime1">
              <a:rPr lang="ru-RU" smtClean="0"/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4F407-4AFE-49F9-9D0D-48DDF4A5E8AD}" type="datetime1">
              <a:rPr lang="ru-RU" smtClean="0"/>
              <a:t>31.03.2023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5A3F-921A-428E-8549-18B6CCD3C921}" type="datetime1">
              <a:rPr lang="ru-RU" smtClean="0"/>
              <a:t>31.03.2023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23798-2BC8-4253-A006-BB60DAB4098B}" type="datetime1">
              <a:rPr lang="ru-RU" smtClean="0"/>
              <a:t>31.03.2023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147A-DE5D-48F0-BE2D-43529276A63B}" type="datetime1">
              <a:rPr lang="ru-RU" smtClean="0"/>
              <a:t>31.03.2023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D2BC-1F22-4AE1-A95B-DFEDCF3810F1}" type="datetime1">
              <a:rPr lang="ru-RU" smtClean="0"/>
              <a:t>31.03.2023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74D86-F6A7-48D9-AC77-58D49B3DEBAA}" type="datetime1">
              <a:rPr lang="ru-RU" smtClean="0"/>
              <a:t>31.03.2023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7FFE2-8D84-4379-968D-146D109E9CC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8D7D36-EDCE-42F7-AA0C-F2C9D50B630A}" type="datetime1">
              <a:rPr lang="ru-RU" smtClean="0"/>
              <a:t>31.03.2023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47FFE2-8D84-4379-968D-146D109E9CC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slow" advTm="9505">
    <p:wheel spokes="1"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hyperlink" Target="https://vk.com/tarif_cap_ru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  <a14:imgEffect>
                      <a14:brightnessContrast bright="3000" contrast="100000"/>
                    </a14:imgEffect>
                  </a14:imgLayer>
                </a14:imgProps>
              </a:ext>
            </a:extLst>
          </a:blip>
          <a:srcRect/>
          <a:stretch>
            <a:fillRect l="60000" t="48000" r="2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992888" cy="1815882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Тарифы на технологическое присоединение к централизованным системам водоснабжения, водоотведения и теплоснабжения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8365" y="4869160"/>
            <a:ext cx="5265763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Заведующий сектором  регулирования цен в сфере газоснабжения и платы за технологическое присоединение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Портнова Наталия Владимировна </a:t>
            </a:r>
            <a:endParaRPr lang="ru-RU" altLang="ru-RU" sz="12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200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3" y="6453336"/>
            <a:ext cx="1697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1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31 марта 2023 </a:t>
            </a:r>
            <a:r>
              <a:rPr lang="ru-RU" altLang="ru-RU" sz="1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695449125"/>
      </p:ext>
    </p:extLst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565" y="260648"/>
            <a:ext cx="7920880" cy="792088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effectLst/>
              </a:rPr>
              <a:t>Нормативные документы в сфере подключения к системам водоснабжения и водоотведения </a:t>
            </a:r>
            <a:endParaRPr lang="ru-RU" sz="4000" dirty="0"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42955" y="1196751"/>
            <a:ext cx="65021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07.12.2011 № 416-ФЗ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«О водоснабжении и водоотведении»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9774" y="2060848"/>
            <a:ext cx="818846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Правительства РФ от 13.05.2013 № 406</a:t>
            </a:r>
            <a:endPara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«О Государственном регулировании тарифов 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сфере водоснабжения и водоотведения» 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212976"/>
            <a:ext cx="882898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Правительства РФ от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30.11.2021 № 2130</a:t>
            </a:r>
            <a:endPara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«Об утверждении Правил подключения (технологического 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присоединения) объектов капитального строительства 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централизованным системам горячего водоснабжения, холодного 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водоснабжения и (или) водоотведения,…»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801" y="5042742"/>
            <a:ext cx="9168408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ФСТ России от 27.12.2013 № 1746-э</a:t>
            </a:r>
            <a:endPara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«Об утверждении Методических указаний по расчету регулируемых </a:t>
            </a:r>
          </a:p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тарифов в сфере водоснабжения и водоотведения»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16401" y="6381328"/>
            <a:ext cx="8948607" cy="365125"/>
          </a:xfrm>
        </p:spPr>
        <p:txBody>
          <a:bodyPr/>
          <a:lstStyle/>
          <a:p>
            <a:pPr algn="r"/>
            <a:r>
              <a:rPr lang="ru-RU" dirty="0" smtClean="0"/>
              <a:t>Слайд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889459"/>
      </p:ext>
    </p:extLst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71600" y="332656"/>
            <a:ext cx="7560840" cy="1143000"/>
          </a:xfrm>
          <a:effectLst/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800" dirty="0" smtClean="0">
                <a:effectLst/>
              </a:rPr>
              <a:t>Перечень документов на установление тарифов на подключение</a:t>
            </a:r>
            <a:endParaRPr lang="ru-RU" sz="2800" dirty="0">
              <a:effectLst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236296" y="6381328"/>
            <a:ext cx="1828800" cy="365125"/>
          </a:xfrm>
        </p:spPr>
        <p:txBody>
          <a:bodyPr/>
          <a:lstStyle/>
          <a:p>
            <a:pPr algn="r"/>
            <a:r>
              <a:rPr lang="ru-RU" dirty="0" smtClean="0"/>
              <a:t>Слайд 3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194" y="1268760"/>
            <a:ext cx="7262750" cy="462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77194" y="5891681"/>
            <a:ext cx="7276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Перечень обосновывающих материалов и формы для заполнения размещены на сайте Госслужбы - баннер «Тарифная кампания»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87544"/>
      </p:ext>
    </p:extLst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236296" y="6381328"/>
            <a:ext cx="1828800" cy="365125"/>
          </a:xfrm>
        </p:spPr>
        <p:txBody>
          <a:bodyPr/>
          <a:lstStyle/>
          <a:p>
            <a:pPr algn="r"/>
            <a:r>
              <a:rPr lang="ru-RU" dirty="0" smtClean="0"/>
              <a:t>Слайд </a:t>
            </a:r>
            <a:fld id="{6147FFE2-8D84-4379-968D-146D109E9CC0}" type="slidenum">
              <a:rPr lang="ru-RU" smtClean="0"/>
              <a:pPr algn="r"/>
              <a:t>4</a:t>
            </a:fld>
            <a:endParaRPr lang="ru-RU" dirty="0"/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971600" y="332656"/>
            <a:ext cx="756084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Изменения законодательства, ожидаемые в 2023 году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2658998"/>
            <a:ext cx="3960440" cy="36503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</a:p>
          <a:p>
            <a:pPr algn="just">
              <a:lnSpc>
                <a:spcPct val="90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Подается заявка на подключение конкретного объекта </a:t>
            </a:r>
            <a:endParaRPr lang="ru-RU" sz="9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В последующем для подключения новых объектов необходима замена труб на трубы с большим диаметром</a:t>
            </a:r>
          </a:p>
          <a:p>
            <a:pPr algn="just">
              <a:lnSpc>
                <a:spcPct val="90000"/>
              </a:lnSpc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Подключение каждого заявителя экономически и технологически нецелесо-образно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9612" y="1411038"/>
            <a:ext cx="2736304" cy="7938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Действующие </a:t>
            </a:r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нормы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370898" y="2276872"/>
            <a:ext cx="153731" cy="360040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Нашивка 9"/>
          <p:cNvSpPr/>
          <p:nvPr/>
        </p:nvSpPr>
        <p:spPr>
          <a:xfrm>
            <a:off x="842402" y="2923760"/>
            <a:ext cx="144016" cy="216024"/>
          </a:xfrm>
          <a:prstGeom prst="chevro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839217" y="3903954"/>
            <a:ext cx="144016" cy="216024"/>
          </a:xfrm>
          <a:prstGeom prst="chevro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821430" y="5037850"/>
            <a:ext cx="144016" cy="216024"/>
          </a:xfrm>
          <a:prstGeom prst="chevro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1360037"/>
            <a:ext cx="3456384" cy="9168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Ожидаемые изменения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(согласно проекту постановления, которым вносятся изменения </a:t>
            </a:r>
          </a:p>
          <a:p>
            <a:pPr algn="ctr"/>
            <a:r>
              <a:rPr lang="ru-RU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ПП РФ № 406, № 2130)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6637372" y="2333351"/>
            <a:ext cx="153731" cy="288032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85740" y="2658998"/>
            <a:ext cx="3924436" cy="36503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90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Возможность строительства инженерных сетей для технологического присоедине-ния большего диаметра с учетом подключения всех потенциальных объектов </a:t>
            </a:r>
          </a:p>
          <a:p>
            <a:pPr algn="just"/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90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Возможность распределе-ния расходов на строительство сетей пропорционально заявленной к подключению нагрузке   </a:t>
            </a:r>
            <a:endParaRPr lang="ru-RU" dirty="0"/>
          </a:p>
        </p:txBody>
      </p:sp>
      <p:sp>
        <p:nvSpPr>
          <p:cNvPr id="16" name="Нашивка 15"/>
          <p:cNvSpPr/>
          <p:nvPr/>
        </p:nvSpPr>
        <p:spPr>
          <a:xfrm>
            <a:off x="5172313" y="3011975"/>
            <a:ext cx="144016" cy="216024"/>
          </a:xfrm>
          <a:prstGeom prst="chevro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5164701" y="4724439"/>
            <a:ext cx="144016" cy="216024"/>
          </a:xfrm>
          <a:prstGeom prst="chevron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0960"/>
      </p:ext>
    </p:extLst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565" y="260648"/>
            <a:ext cx="7920880" cy="792088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Нормативные документы в сфере подключения к системе теплоснабжения 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42954" y="1340768"/>
            <a:ext cx="650210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27.07.2010 № 190-ФЗ</a:t>
            </a:r>
          </a:p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«О теплоснабжении»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9393" y="2204864"/>
            <a:ext cx="81692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Правительства РФ от 22.10.2012 № 1075</a:t>
            </a:r>
            <a:endParaRPr lang="ru-RU" sz="24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«О ценообразовании в сфере теплоснабжения» 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044" y="3068960"/>
            <a:ext cx="8828986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Правительства РФ от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30.11.2021 № 2115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«Об утверждении Правил подключения (технологического 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присоединения) к системам теплоснабжения, включая правила недискриминационного доступа к услугам по подключению (технологическому подключению) к системам теплоснабжения,…»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1720" y="4869160"/>
            <a:ext cx="897925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ФСТ России от 13.06.2013 № 760-э</a:t>
            </a:r>
            <a:endParaRPr lang="ru-RU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«Об утверждении Методических указаний по расчету регулируемых </a:t>
            </a:r>
          </a:p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цен (тарифов) в сфере теплоснабжения»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16401" y="6381328"/>
            <a:ext cx="8948607" cy="365125"/>
          </a:xfrm>
        </p:spPr>
        <p:txBody>
          <a:bodyPr/>
          <a:lstStyle/>
          <a:p>
            <a:pPr algn="r"/>
            <a:r>
              <a:rPr lang="ru-RU" dirty="0" smtClean="0"/>
              <a:t>Слайд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695751"/>
      </p:ext>
    </p:extLst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632848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effectLst/>
              </a:rPr>
              <a:t>Мы в социальных сетях</a:t>
            </a:r>
            <a:endParaRPr lang="ru-RU" sz="3600" dirty="0"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340768"/>
            <a:ext cx="8352928" cy="4968552"/>
          </a:xfrm>
        </p:spPr>
        <p:txBody>
          <a:bodyPr/>
          <a:lstStyle/>
          <a:p>
            <a:endParaRPr lang="en-US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u="sng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                           https</a:t>
            </a:r>
            <a:r>
              <a:rPr lang="ru-RU" sz="2400" dirty="0"/>
              <a:t>://</a:t>
            </a:r>
            <a:r>
              <a:rPr lang="en-US" sz="2400" dirty="0" err="1"/>
              <a:t>vk</a:t>
            </a:r>
            <a:r>
              <a:rPr lang="ru-RU" sz="2400" dirty="0"/>
              <a:t>.</a:t>
            </a:r>
            <a:r>
              <a:rPr lang="en-US" sz="2400" dirty="0"/>
              <a:t>com</a:t>
            </a:r>
            <a:r>
              <a:rPr lang="ru-RU" sz="2400" dirty="0"/>
              <a:t>/</a:t>
            </a:r>
            <a:r>
              <a:rPr lang="en-US" sz="2400" dirty="0" err="1"/>
              <a:t>tarif</a:t>
            </a:r>
            <a:r>
              <a:rPr lang="ru-RU" sz="2400" dirty="0"/>
              <a:t>_</a:t>
            </a:r>
            <a:r>
              <a:rPr lang="en-US" sz="2400" dirty="0"/>
              <a:t>cap</a:t>
            </a:r>
            <a:r>
              <a:rPr lang="ru-RU" sz="2400" dirty="0"/>
              <a:t>_</a:t>
            </a:r>
            <a:r>
              <a:rPr lang="en-US" sz="2400" dirty="0" err="1"/>
              <a:t>ru</a:t>
            </a:r>
            <a:endParaRPr lang="en-US" sz="2400" dirty="0"/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ru-RU" sz="2400" dirty="0"/>
          </a:p>
          <a:p>
            <a:endParaRPr lang="en-US" u="sng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endParaRPr lang="en-US" u="sng" dirty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endParaRPr lang="en-US" u="sng" dirty="0" smtClean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endParaRPr lang="en-US" u="sng" dirty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  <a:p>
            <a:endParaRPr lang="en-US" dirty="0" smtClean="0"/>
          </a:p>
          <a:p>
            <a:r>
              <a:rPr lang="en-US" dirty="0" smtClean="0"/>
              <a:t>https</a:t>
            </a:r>
            <a:r>
              <a:rPr lang="en-US" dirty="0"/>
              <a:t>://web.telegram.org/z/#-1758913582</a:t>
            </a:r>
            <a:endParaRPr lang="ru-RU" dirty="0"/>
          </a:p>
          <a:p>
            <a:endParaRPr lang="en-US" u="sng" dirty="0">
              <a:solidFill>
                <a:schemeClr val="tx1">
                  <a:lumMod val="95000"/>
                  <a:lumOff val="5000"/>
                </a:schemeClr>
              </a:solidFill>
              <a:hlinkClick r:id="rId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288957" y="6309320"/>
            <a:ext cx="1675531" cy="365125"/>
          </a:xfrm>
        </p:spPr>
        <p:txBody>
          <a:bodyPr/>
          <a:lstStyle/>
          <a:p>
            <a:pPr algn="r"/>
            <a:r>
              <a:rPr lang="ru-RU" dirty="0" smtClean="0"/>
              <a:t>Слайд 6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167996"/>
            <a:ext cx="1317550" cy="132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65" y="1167996"/>
            <a:ext cx="2016224" cy="2081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трелка вправо 9"/>
          <p:cNvSpPr/>
          <p:nvPr/>
        </p:nvSpPr>
        <p:spPr>
          <a:xfrm>
            <a:off x="3203848" y="1832312"/>
            <a:ext cx="720080" cy="156528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203848" y="2780928"/>
            <a:ext cx="720080" cy="156528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65" y="3861048"/>
            <a:ext cx="2016223" cy="2098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Стрелка вправо 17"/>
          <p:cNvSpPr/>
          <p:nvPr/>
        </p:nvSpPr>
        <p:spPr>
          <a:xfrm>
            <a:off x="3131840" y="5529744"/>
            <a:ext cx="720080" cy="156528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203848" y="4231004"/>
            <a:ext cx="720080" cy="156528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9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468" y="3717032"/>
            <a:ext cx="1270628" cy="1541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044991"/>
      </p:ext>
    </p:extLst>
  </p:cSld>
  <p:clrMapOvr>
    <a:masterClrMapping/>
  </p:clrMapOvr>
  <p:transition spd="slow" advTm="9505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34925" y="2349500"/>
            <a:ext cx="8893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 i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     </a:t>
            </a:r>
            <a:r>
              <a:rPr lang="ru-RU" altLang="ru-RU" sz="4000" b="1" i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Спасибо </a:t>
            </a:r>
            <a:r>
              <a:rPr lang="ru-RU" altLang="ru-RU" sz="400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за внимание!</a:t>
            </a:r>
            <a:endParaRPr lang="ru-RU" altLang="ru-RU" sz="4000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266868"/>
      </p:ext>
    </p:extLst>
  </p:cSld>
  <p:clrMapOvr>
    <a:masterClrMapping/>
  </p:clrMapOvr>
  <p:transition spd="slow" advTm="9505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1700</TotalTime>
  <Words>364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Нормативные документы в сфере подключения к системам водоснабжения и водоотведения </vt:lpstr>
      <vt:lpstr>Перечень документов на установление тарифов на подключение</vt:lpstr>
      <vt:lpstr>Презентация PowerPoint</vt:lpstr>
      <vt:lpstr>Нормативные документы в сфере подключения к системе теплоснабжения </vt:lpstr>
      <vt:lpstr>Мы в социальных сетях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Служба по тарифам ЧР Антонова М.В.</dc:creator>
  <cp:lastModifiedBy>Портнова Наталия Владимировна</cp:lastModifiedBy>
  <cp:revision>124</cp:revision>
  <cp:lastPrinted>2023-03-30T13:34:37Z</cp:lastPrinted>
  <dcterms:created xsi:type="dcterms:W3CDTF">2022-05-30T12:49:53Z</dcterms:created>
  <dcterms:modified xsi:type="dcterms:W3CDTF">2023-03-31T05:07:05Z</dcterms:modified>
</cp:coreProperties>
</file>