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3C0F9-B654-4B92-8B85-3D2624EABE93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D5762-22FA-4A57-A2C5-497E94510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212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068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606f1c2d_30:notes"/>
          <p:cNvSpPr txBox="1">
            <a:spLocks noGrp="1"/>
          </p:cNvSpPr>
          <p:nvPr>
            <p:ph type="body" idx="1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spcFirstLastPara="1" wrap="square" lIns="95991" tIns="95991" rIns="95991" bIns="95991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504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>
            <a:spLocks noGrp="1"/>
          </p:cNvSpPr>
          <p:nvPr>
            <p:ph type="title"/>
          </p:nvPr>
        </p:nvSpPr>
        <p:spPr>
          <a:xfrm>
            <a:off x="457200" y="-133"/>
            <a:ext cx="5486400" cy="2419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"/>
          <p:cNvSpPr txBox="1">
            <a:spLocks noGrp="1"/>
          </p:cNvSpPr>
          <p:nvPr>
            <p:ph type="body" idx="1"/>
          </p:nvPr>
        </p:nvSpPr>
        <p:spPr>
          <a:xfrm>
            <a:off x="3200375" y="2545733"/>
            <a:ext cx="2493600" cy="4022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9pPr>
          </a:lstStyle>
          <a:p>
            <a:endParaRPr/>
          </a:p>
        </p:txBody>
      </p:sp>
      <p:sp>
        <p:nvSpPr>
          <p:cNvPr id="81" name="Google Shape;81;p7"/>
          <p:cNvSpPr txBox="1">
            <a:spLocks noGrp="1"/>
          </p:cNvSpPr>
          <p:nvPr>
            <p:ph type="body" idx="2"/>
          </p:nvPr>
        </p:nvSpPr>
        <p:spPr>
          <a:xfrm>
            <a:off x="6193205" y="2545733"/>
            <a:ext cx="2493600" cy="4022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▰"/>
              <a:defRPr sz="1800"/>
            </a:lvl9pPr>
          </a:lstStyle>
          <a:p>
            <a:endParaRPr/>
          </a:p>
        </p:txBody>
      </p:sp>
      <p:sp>
        <p:nvSpPr>
          <p:cNvPr id="82" name="Google Shape;82;p7"/>
          <p:cNvSpPr txBox="1">
            <a:spLocks noGrp="1"/>
          </p:cNvSpPr>
          <p:nvPr>
            <p:ph type="sldNum" idx="12"/>
          </p:nvPr>
        </p:nvSpPr>
        <p:spPr>
          <a:xfrm>
            <a:off x="259225" y="6232133"/>
            <a:ext cx="481500" cy="32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809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122169" y="-27382"/>
            <a:ext cx="8895964" cy="531692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vert="horz" lIns="49691" tIns="24902" rIns="49691" bIns="24902" rtlCol="0" anchor="ctr">
            <a:normAutofit/>
          </a:bodyPr>
          <a:lstStyle/>
          <a:p>
            <a:pPr algn="ctr" defTabSz="68389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pc="15" dirty="0">
                <a:solidFill>
                  <a:srgbClr val="9C2C1F"/>
                </a:solidFill>
                <a:latin typeface="Trebuchet MS"/>
                <a:cs typeface="Trebuchet MS"/>
              </a:rPr>
              <a:t>Уборочные </a:t>
            </a:r>
            <a:r>
              <a:rPr lang="ru-RU" altLang="ru-RU" sz="2000" b="1" spc="15" dirty="0" smtClean="0">
                <a:solidFill>
                  <a:srgbClr val="9C2C1F"/>
                </a:solidFill>
                <a:latin typeface="Trebuchet MS"/>
                <a:cs typeface="Trebuchet MS"/>
              </a:rPr>
              <a:t>работы</a:t>
            </a:r>
            <a:endParaRPr lang="ru-RU" altLang="ru-RU" sz="1600" i="1" spc="15" dirty="0">
              <a:solidFill>
                <a:srgbClr val="9C2C1F"/>
              </a:solidFill>
              <a:latin typeface="Trebuchet MS"/>
              <a:cs typeface="Trebuchet M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361986"/>
              </p:ext>
            </p:extLst>
          </p:nvPr>
        </p:nvGraphicFramePr>
        <p:xfrm>
          <a:off x="393692" y="552100"/>
          <a:ext cx="8138748" cy="5530762"/>
        </p:xfrm>
        <a:graphic>
          <a:graphicData uri="http://schemas.openxmlformats.org/drawingml/2006/table">
            <a:tbl>
              <a:tblPr/>
              <a:tblGrid>
                <a:gridCol w="4610356"/>
                <a:gridCol w="1080120"/>
                <a:gridCol w="1152128"/>
                <a:gridCol w="1296144"/>
              </a:tblGrid>
              <a:tr h="532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 О К А З А Т Е Л И </a:t>
                      </a:r>
                    </a:p>
                  </a:txBody>
                  <a:tcPr marL="2780" marR="2780" marT="37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План</a:t>
                      </a:r>
                      <a:endParaRPr lang="ru-RU" sz="17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780" marR="2780" marT="37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</a:t>
                      </a:r>
                      <a:r>
                        <a:rPr lang="ru-RU" sz="1700" b="1" i="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н</a:t>
                      </a:r>
                      <a:r>
                        <a:rPr lang="ru-RU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 18.09.2023</a:t>
                      </a:r>
                      <a:endParaRPr lang="ru-RU" sz="17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780" marR="2780" marT="37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% к плану</a:t>
                      </a:r>
                      <a:endParaRPr lang="ru-RU" sz="17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780" marR="2780" marT="37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003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Скошено зерновых и зернобобовых культур, </a:t>
                      </a:r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14348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14330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99,9%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Намолочено </a:t>
                      </a:r>
                      <a:r>
                        <a:rPr lang="ru-RU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зерна</a:t>
                      </a:r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первоначально-оприходованном весе), </a:t>
                      </a:r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тонн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41620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41510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99,7%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Урожайность зерновых и зернобобовых культур, </a:t>
                      </a:r>
                      <a:r>
                        <a:rPr lang="ru-RU" sz="16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ц/га</a:t>
                      </a: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6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Убрано картофеля, га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36,5%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Валовой сбор </a:t>
                      </a:r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картофеля</a:t>
                      </a:r>
                      <a:r>
                        <a:rPr lang="ru-RU" sz="16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тонн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6300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2185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34,7%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29"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Убрано овощей открытого грунта, га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20,4%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Валовой сбор </a:t>
                      </a:r>
                      <a:r>
                        <a:rPr lang="ru-RU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овощей открытого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грунта</a:t>
                      </a:r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тонн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3600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735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20,4%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5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Убрано технических культур, га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733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88,6%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Валовой сбор </a:t>
                      </a:r>
                      <a:r>
                        <a:rPr lang="ru-RU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технических культур</a:t>
                      </a:r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тонн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690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620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89,9%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 озимых </a:t>
                      </a:r>
                      <a:r>
                        <a:rPr lang="ru-RU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зерновых культур,  га</a:t>
                      </a:r>
                      <a:endParaRPr lang="ru-RU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7053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6828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96,8%</a:t>
                      </a:r>
                      <a:endParaRPr lang="ru-RU" sz="16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Номер слайда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54148" y="6402187"/>
            <a:ext cx="409575" cy="43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49" tIns="45674" rIns="91349" bIns="45674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556082" indent="-21389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855542" indent="-17111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197726" indent="-17111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539923" indent="-17111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1882152" indent="-17111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224361" indent="-17111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2566577" indent="-17111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2908808" indent="-17111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2FE509B2-96BA-45EF-B9AD-E79D678C349E}" type="slidenum">
              <a:rPr lang="ru-RU" altLang="ru-RU" sz="1500" b="1">
                <a:solidFill>
                  <a:srgbClr val="9BBB59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pPr algn="ctr"/>
              <a:t>1</a:t>
            </a:fld>
            <a:endParaRPr lang="ru-RU" altLang="ru-RU" sz="1500" b="1" dirty="0">
              <a:solidFill>
                <a:srgbClr val="9BBB59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9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094" y="2"/>
            <a:ext cx="9144000" cy="908719"/>
          </a:xfr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меры </a:t>
            </a:r>
            <a:r>
              <a:rPr lang="ru-RU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поддержки </a:t>
            </a:r>
            <a:r>
              <a:rPr lang="ru-RU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самозанятых</a:t>
            </a:r>
            <a:endParaRPr lang="ru-RU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/>
            <a:extLst>
              <a:ext uri="smNativeData">
                <pm:smNativeData xmlns:xdr="http://schemas.openxmlformats.org/drawingml/2006/spreadsheetDrawing" xmlns:pm="smNativeData" xmlns="" xmlns:lc="http://schemas.openxmlformats.org/drawingml/2006/lockedCanvas" val="SMDATA_16_0+JPXBMAAAAlAAAAEQAAAK0AAAAAkAAAAEgAAACQAAAAS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AAAAAAAAAAAAAAAAAAAAABkAAAAZAAAAAEAAAAjAAAABAAAAGQAAAAXAAAAFAAAAAAAAAAAAAAA/38AAP9/AAAAAAAACQAAAAQAAAD///8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MAAAACwAAAALAAAAAQAAAL8CGQENAAAAAQAAAKICzgFADgAASh8AABQFAAB5AwAAAQAAAA=="/>
              </a:ext>
            </a:extLst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84913" y="3635519"/>
            <a:ext cx="754973" cy="531280"/>
          </a:xfrm>
          <a:prstGeom prst="rect">
            <a:avLst/>
          </a:prstGeom>
          <a:noFill/>
          <a:ln w="12700" cap="flat">
            <a:noFill/>
            <a:prstDash val="solid"/>
            <a:headEnd type="none" w="med" len="med"/>
            <a:tailEnd type="none" w="med" len="med"/>
          </a:ln>
          <a:effectLst/>
        </p:spPr>
      </p:pic>
      <p:sp>
        <p:nvSpPr>
          <p:cNvPr id="20" name="Прямоугольник 19"/>
          <p:cNvSpPr/>
          <p:nvPr/>
        </p:nvSpPr>
        <p:spPr>
          <a:xfrm>
            <a:off x="431061" y="5577521"/>
            <a:ext cx="3033488" cy="8038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Развитие овцеводства и козоводства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608450" y="3470267"/>
            <a:ext cx="33453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 молочных коров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5 500 – 7 500 рублей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5678" y="3505312"/>
            <a:ext cx="3033488" cy="85979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Прирост производства молока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35044" y="4561086"/>
            <a:ext cx="39265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 коров мясной породы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5 500 рублей </a:t>
            </a:r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 1 голову</a:t>
            </a:r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5678" y="4522533"/>
            <a:ext cx="3033488" cy="8940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Развитие специализированного мясного скотоводства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673192" y="5484755"/>
            <a:ext cx="39141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 овец и коз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500 рублей </a:t>
            </a:r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 1 голову</a:t>
            </a:r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5678" y="1412776"/>
            <a:ext cx="303348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Прирост производства овощей открытого грунта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604757" y="1449940"/>
            <a:ext cx="28008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Реализация овощей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2 000 рублей </a:t>
            </a:r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 1 тонну</a:t>
            </a:r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s://us.123rf.com/450wm/tcheres/tcheres1810/tcheres181000003/121815586-goat-black-vector-silhouette-on-a-farm.jpg?ver=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221" y="5564415"/>
            <a:ext cx="671804" cy="671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yt3.ggpht.com/ytc/AAUvwngf4RpaphZM7a6UcHmKT7ckNaYCICDUqmlwzdgO=s900-c-k-c0x00ffffff-no-rj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381" y="4522531"/>
            <a:ext cx="894032" cy="89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Прямоугольник 34"/>
          <p:cNvSpPr/>
          <p:nvPr/>
        </p:nvSpPr>
        <p:spPr>
          <a:xfrm>
            <a:off x="4598304" y="2479703"/>
            <a:ext cx="28008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Реализация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картофеля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3 000 рублей </a:t>
            </a:r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 1 тонну</a:t>
            </a:r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6" name="Picture 8" descr="Edit. 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911" y="2628626"/>
            <a:ext cx="586246" cy="58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avatars.mds.yandex.net/i?id=fbf8274ab77efa972a0c8f1d9f415b5b-5878159-images-thumbs&amp;n=13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173" y="1685454"/>
            <a:ext cx="569722" cy="46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2673733" y="908720"/>
            <a:ext cx="3823867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Направления поддержки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33393" y="2528900"/>
            <a:ext cx="3033488" cy="7857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Прирост производства картофеля</a:t>
            </a:r>
          </a:p>
        </p:txBody>
      </p:sp>
    </p:spTree>
    <p:extLst>
      <p:ext uri="{BB962C8B-B14F-4D97-AF65-F5344CB8AC3E}">
        <p14:creationId xmlns:p14="http://schemas.microsoft.com/office/powerpoint/2010/main" val="358263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70361" y="1335261"/>
            <a:ext cx="3033488" cy="9835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Приобретение 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оров, коз, овец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860879" y="1381746"/>
            <a:ext cx="3063665" cy="93704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Приобретение 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техники и оборудования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Региональные меры поддержки самозанятых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907597" y="3532449"/>
            <a:ext cx="3063666" cy="8610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Приобретение материалов для занятия пчеловодством</a:t>
            </a:r>
          </a:p>
        </p:txBody>
      </p:sp>
      <p:sp>
        <p:nvSpPr>
          <p:cNvPr id="30" name="Номер слайда 5"/>
          <p:cNvSpPr>
            <a:spLocks/>
          </p:cNvSpPr>
          <p:nvPr/>
        </p:nvSpPr>
        <p:spPr bwMode="auto">
          <a:xfrm>
            <a:off x="8562018" y="6560130"/>
            <a:ext cx="48220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2145" eaLnBrk="1" hangingPunct="1">
              <a:spcBef>
                <a:spcPct val="0"/>
              </a:spcBef>
              <a:buFont typeface="Arial" charset="0"/>
              <a:buNone/>
              <a:defRPr/>
            </a:pPr>
            <a:fld id="{72B3E43F-8354-4208-8B2D-704F09F92433}" type="slidenum">
              <a:rPr lang="ru-RU" altLang="ru-RU" sz="1400" b="1" kern="0">
                <a:solidFill>
                  <a:srgbClr val="006600"/>
                </a:solidFill>
              </a:rPr>
              <a:pPr algn="ctr" defTabSz="912145" eaLnBrk="1" hangingPunct="1">
                <a:spcBef>
                  <a:spcPct val="0"/>
                </a:spcBef>
                <a:buFont typeface="Arial" charset="0"/>
                <a:buNone/>
                <a:defRPr/>
              </a:pPr>
              <a:t>3</a:t>
            </a:fld>
            <a:endParaRPr lang="ru-RU" altLang="ru-RU" sz="1400" b="1" kern="0" dirty="0">
              <a:solidFill>
                <a:srgbClr val="0066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177074" y="1508787"/>
            <a:ext cx="2724712" cy="3092423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Совокупный объем господдержки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500 тыс. рублей на 1 ЛПХ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9372" y="3532449"/>
            <a:ext cx="3063665" cy="86409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Проведение</a:t>
            </a:r>
          </a:p>
          <a:p>
            <a:pPr algn="ctr"/>
            <a:r>
              <a:rPr lang="ru-RU" sz="16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агрохимобследования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почв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187624" y="5013176"/>
            <a:ext cx="3098783" cy="86409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Приобретение минеральных удобрений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1608" y="2319726"/>
            <a:ext cx="2679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 70 тыс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рублей/гол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5 тыс. рублей/гол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01787" y="2318792"/>
            <a:ext cx="299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40% затрат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4252" y="4372012"/>
            <a:ext cx="299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50% затрат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73713" y="4354988"/>
            <a:ext cx="299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40% затрат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5877272"/>
            <a:ext cx="299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 затрат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903839" y="5013176"/>
            <a:ext cx="3098783" cy="86409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Оказание услуг по осеменению коров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954452" y="5877272"/>
            <a:ext cx="299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 затрат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5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4"/>
          <p:cNvSpPr txBox="1">
            <a:spLocks noGrp="1"/>
          </p:cNvSpPr>
          <p:nvPr>
            <p:ph type="sldNum" idx="12"/>
          </p:nvPr>
        </p:nvSpPr>
        <p:spPr>
          <a:xfrm>
            <a:off x="8432560" y="6382387"/>
            <a:ext cx="481500" cy="32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algn="ctr" defTabSz="912145">
              <a:spcBef>
                <a:spcPct val="0"/>
              </a:spcBef>
              <a:defRPr/>
            </a:pPr>
            <a:fld id="{00000000-1234-1234-1234-123412341234}" type="slidenum">
              <a:rPr lang="en" sz="1400" b="1" kern="0">
                <a:solidFill>
                  <a:srgbClr val="006600"/>
                </a:solidFill>
                <a:latin typeface="Calibri" pitchFamily="34" charset="0"/>
              </a:rPr>
              <a:pPr algn="ctr" defTabSz="912145">
                <a:spcBef>
                  <a:spcPct val="0"/>
                </a:spcBef>
                <a:defRPr/>
              </a:pPr>
              <a:t>4</a:t>
            </a:fld>
            <a:endParaRPr sz="1400" b="1" kern="0" dirty="0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920609"/>
            <a:ext cx="62615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год   получили   1,3 млн. рублей</a:t>
            </a:r>
          </a:p>
        </p:txBody>
      </p:sp>
      <p:pic>
        <p:nvPicPr>
          <p:cNvPr id="11" name="Picture 6" descr="https://thumbs.dreamstime.com/b/%D1%85%D1%83%D1%82%D0%BE%D1%80%D1%8F%D0%BD%D0%B8%D0%BD-22741678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31458"/>
            <a:ext cx="1296144" cy="108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539552" y="2681709"/>
            <a:ext cx="7776864" cy="33239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Получили господдержку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19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самозанятый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содержание коров</a:t>
            </a:r>
          </a:p>
          <a:p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на содержание овец, коз</a:t>
            </a:r>
          </a:p>
          <a:p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на реализацию картофеля </a:t>
            </a:r>
          </a:p>
          <a:p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на приобретение коров</a:t>
            </a:r>
          </a:p>
          <a:p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на 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 техники</a:t>
            </a:r>
          </a:p>
          <a:p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приобретение минеральных </a:t>
            </a: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удобрений</a:t>
            </a:r>
          </a:p>
          <a:p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приобретение товаров для занятия пчеловодством</a:t>
            </a:r>
          </a:p>
          <a:p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на приобретение коз</a:t>
            </a:r>
          </a:p>
          <a:p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на оказание услуг по осеменению коров</a:t>
            </a:r>
          </a:p>
          <a:p>
            <a:endParaRPr lang="ru-RU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заявок находятся на рассмотрении в Минсельхозе Чувашии</a:t>
            </a:r>
            <a:endParaRPr lang="en-US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9"/>
            <a:ext cx="9144000" cy="52661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самозанятости</a:t>
            </a:r>
            <a:r>
              <a:rPr lang="ru-RU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2023 году</a:t>
            </a:r>
            <a:endParaRPr lang="ru-RU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88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329</Words>
  <Application>Microsoft Office PowerPoint</Application>
  <PresentationFormat>Экран (4:3)</PresentationFormat>
  <Paragraphs>101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Федеральные меры поддержки самозанятых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Павлова Татьяна Валерьевна</dc:creator>
  <cp:lastModifiedBy>Быкова Анастасия Михайловна</cp:lastModifiedBy>
  <cp:revision>4</cp:revision>
  <cp:lastPrinted>2023-09-18T06:34:30Z</cp:lastPrinted>
  <dcterms:created xsi:type="dcterms:W3CDTF">2023-09-18T06:13:22Z</dcterms:created>
  <dcterms:modified xsi:type="dcterms:W3CDTF">2023-09-18T10:13:34Z</dcterms:modified>
</cp:coreProperties>
</file>