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rawings/drawing4.xml" ContentType="application/vnd.openxmlformats-officedocument.drawingml.chartshape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Default Extension="wdp" ContentType="image/vnd.ms-photo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Override PartName="/ppt/drawings/drawing9.xml" ContentType="application/vnd.openxmlformats-officedocument.drawingml.chartshapes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7.xml" ContentType="application/vnd.openxmlformats-officedocument.drawingml.chartshapes+xml"/>
  <Override PartName="/ppt/drawings/drawing8.xml" ContentType="application/vnd.openxmlformats-officedocument.drawingml.chartshap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5.xml" ContentType="application/vnd.openxmlformats-officedocument.drawingml.chartshapes+xml"/>
  <Override PartName="/ppt/drawings/drawing6.xml" ContentType="application/vnd.openxmlformats-officedocument.drawingml.chartshape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rawings/drawing3.xml" ContentType="application/vnd.openxmlformats-officedocument.drawingml.chartshapes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9" r:id="rId2"/>
    <p:sldId id="270" r:id="rId3"/>
    <p:sldId id="271" r:id="rId4"/>
    <p:sldId id="294" r:id="rId5"/>
    <p:sldId id="274" r:id="rId6"/>
    <p:sldId id="273" r:id="rId7"/>
    <p:sldId id="258" r:id="rId8"/>
    <p:sldId id="275" r:id="rId9"/>
    <p:sldId id="298" r:id="rId10"/>
    <p:sldId id="276" r:id="rId11"/>
    <p:sldId id="292" r:id="rId12"/>
    <p:sldId id="295" r:id="rId13"/>
    <p:sldId id="279" r:id="rId14"/>
    <p:sldId id="296" r:id="rId15"/>
    <p:sldId id="297" r:id="rId16"/>
    <p:sldId id="280" r:id="rId17"/>
    <p:sldId id="259" r:id="rId18"/>
    <p:sldId id="291" r:id="rId19"/>
    <p:sldId id="287" r:id="rId20"/>
    <p:sldId id="284" r:id="rId21"/>
    <p:sldId id="28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82D3"/>
    <a:srgbClr val="33CC33"/>
    <a:srgbClr val="00CC00"/>
    <a:srgbClr val="00FF00"/>
    <a:srgbClr val="FF9900"/>
    <a:srgbClr val="E2EE9A"/>
    <a:srgbClr val="E292CD"/>
    <a:srgbClr val="B5D41C"/>
    <a:srgbClr val="FF66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_____Microsoft_Office_Excel12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0"/>
          <c:y val="0.25722484881652374"/>
          <c:w val="0.74469794400699962"/>
          <c:h val="0.62323229835860161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33CCFF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dLbls>
            <c:dLbl>
              <c:idx val="0"/>
              <c:layout>
                <c:manualLayout>
                  <c:x val="0"/>
                  <c:y val="-2.612878404457106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368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812,41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2.7777777777778022E-3"/>
                  <c:y val="-1.088699335190465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335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736,55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1.3888779527559124E-2"/>
                  <c:y val="-2.830618271495211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en-US" dirty="0" smtClean="0"/>
                      <a:t>345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768,44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800"/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Лист1!$B$2:$B$4</c:f>
              <c:numCache>
                <c:formatCode>0.00</c:formatCode>
                <c:ptCount val="3"/>
                <c:pt idx="0">
                  <c:v>368812.408</c:v>
                </c:pt>
                <c:pt idx="1">
                  <c:v>335736.54699999985</c:v>
                </c:pt>
                <c:pt idx="2">
                  <c:v>345768.44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solidFill>
              <a:srgbClr val="FFC00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74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638,48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>
                <c:manualLayout>
                  <c:x val="1.6666666666666732E-2"/>
                  <c:y val="2.1773986703809466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en-US" dirty="0" smtClean="0"/>
                      <a:t>93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912,40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2.6388888888888889E-2"/>
                  <c:y val="1.306439202228558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131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455,35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800"/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Лист1!$C$2:$C$4</c:f>
              <c:numCache>
                <c:formatCode>0.00</c:formatCode>
                <c:ptCount val="3"/>
                <c:pt idx="0">
                  <c:v>74638.48</c:v>
                </c:pt>
                <c:pt idx="1">
                  <c:v>93912.4</c:v>
                </c:pt>
                <c:pt idx="2">
                  <c:v>131455.34999999998</c:v>
                </c:pt>
              </c:numCache>
            </c:numRef>
          </c:val>
        </c:ser>
        <c:dLbls>
          <c:showVal val="1"/>
        </c:dLbls>
        <c:shape val="box"/>
        <c:axId val="79189888"/>
        <c:axId val="79191424"/>
        <c:axId val="0"/>
      </c:bar3DChart>
      <c:catAx>
        <c:axId val="7918988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800"/>
            </a:pPr>
            <a:endParaRPr lang="ru-RU"/>
          </a:p>
        </c:txPr>
        <c:crossAx val="79191424"/>
        <c:crosses val="autoZero"/>
        <c:auto val="1"/>
        <c:lblAlgn val="ctr"/>
        <c:lblOffset val="100"/>
      </c:catAx>
      <c:valAx>
        <c:axId val="79191424"/>
        <c:scaling>
          <c:orientation val="minMax"/>
        </c:scaling>
        <c:delete val="1"/>
        <c:axPos val="l"/>
        <c:numFmt formatCode="0.00" sourceLinked="1"/>
        <c:tickLblPos val="none"/>
        <c:crossAx val="791898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386461067366574"/>
          <c:y val="0.29421319441872679"/>
          <c:w val="0.22474650043744715"/>
          <c:h val="0.32447766434731218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stacked"/>
        <c:ser>
          <c:idx val="0"/>
          <c:order val="0"/>
          <c:spPr>
            <a:scene3d>
              <a:camera prst="orthographicFront"/>
              <a:lightRig rig="threePt" dir="t"/>
            </a:scene3d>
            <a:sp3d/>
          </c:spPr>
          <c:dPt>
            <c:idx val="0"/>
            <c:spPr>
              <a:gradFill flip="none" rotWithShape="1">
                <a:gsLst>
                  <a:gs pos="0">
                    <a:srgbClr val="00BC55">
                      <a:tint val="66000"/>
                      <a:satMod val="160000"/>
                    </a:srgbClr>
                  </a:gs>
                  <a:gs pos="50000">
                    <a:srgbClr val="00BC55">
                      <a:tint val="44500"/>
                      <a:satMod val="160000"/>
                    </a:srgbClr>
                  </a:gs>
                  <a:gs pos="100000">
                    <a:srgbClr val="00BC55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scene3d>
                <a:camera prst="orthographicFront"/>
                <a:lightRig rig="threePt" dir="t"/>
              </a:scene3d>
              <a:sp3d/>
            </c:spPr>
          </c:dPt>
          <c:dPt>
            <c:idx val="1"/>
            <c:spPr>
              <a:gradFill flip="none" rotWithShape="1">
                <a:gsLst>
                  <a:gs pos="0">
                    <a:srgbClr val="7030A0">
                      <a:tint val="66000"/>
                      <a:satMod val="160000"/>
                    </a:srgbClr>
                  </a:gs>
                  <a:gs pos="50000">
                    <a:srgbClr val="7030A0">
                      <a:tint val="44500"/>
                      <a:satMod val="160000"/>
                    </a:srgbClr>
                  </a:gs>
                  <a:gs pos="100000">
                    <a:srgbClr val="7030A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scene3d>
                <a:camera prst="orthographicFront"/>
                <a:lightRig rig="threePt" dir="t"/>
              </a:scene3d>
              <a:sp3d/>
            </c:spPr>
          </c:dPt>
          <c:dPt>
            <c:idx val="2"/>
            <c:spPr>
              <a:gradFill flip="none" rotWithShape="1">
                <a:gsLst>
                  <a:gs pos="0">
                    <a:srgbClr val="0070C0">
                      <a:tint val="66000"/>
                      <a:satMod val="160000"/>
                    </a:srgbClr>
                  </a:gs>
                  <a:gs pos="50000">
                    <a:srgbClr val="0070C0">
                      <a:tint val="44500"/>
                      <a:satMod val="160000"/>
                    </a:srgbClr>
                  </a:gs>
                  <a:gs pos="100000">
                    <a:srgbClr val="0070C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scene3d>
                <a:camera prst="orthographicFront"/>
                <a:lightRig rig="threePt" dir="t"/>
              </a:scene3d>
              <a:sp3d/>
            </c:spPr>
          </c:dPt>
          <c:dPt>
            <c:idx val="3"/>
            <c:spPr>
              <a:gradFill flip="none" rotWithShape="1">
                <a:gsLst>
                  <a:gs pos="0">
                    <a:srgbClr val="0070C0">
                      <a:tint val="66000"/>
                      <a:satMod val="160000"/>
                    </a:srgbClr>
                  </a:gs>
                  <a:gs pos="50000">
                    <a:srgbClr val="0070C0">
                      <a:tint val="44500"/>
                      <a:satMod val="160000"/>
                    </a:srgbClr>
                  </a:gs>
                  <a:gs pos="100000">
                    <a:srgbClr val="0070C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scene3d>
                <a:camera prst="orthographicFront"/>
                <a:lightRig rig="threePt" dir="t"/>
              </a:scene3d>
              <a:sp3d/>
            </c:spPr>
          </c:dPt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'Лист1 (2)'!$B$8:$B$11</c:f>
              <c:strCach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strCache>
            </c:strRef>
          </c:cat>
          <c:val>
            <c:numRef>
              <c:f>'Лист1 (2)'!$C$8:$C$11</c:f>
              <c:numCache>
                <c:formatCode>#,##0.0</c:formatCode>
                <c:ptCount val="4"/>
                <c:pt idx="0">
                  <c:v>432.8</c:v>
                </c:pt>
                <c:pt idx="1">
                  <c:v>376.7</c:v>
                </c:pt>
                <c:pt idx="2">
                  <c:v>395.8</c:v>
                </c:pt>
                <c:pt idx="3">
                  <c:v>407.6</c:v>
                </c:pt>
              </c:numCache>
            </c:numRef>
          </c:val>
        </c:ser>
        <c:dLbls>
          <c:showVal val="1"/>
        </c:dLbls>
        <c:gapDepth val="374"/>
        <c:shape val="box"/>
        <c:axId val="149112704"/>
        <c:axId val="149114240"/>
        <c:axId val="0"/>
      </c:bar3DChart>
      <c:catAx>
        <c:axId val="149112704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3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49114240"/>
        <c:crosses val="autoZero"/>
        <c:auto val="1"/>
        <c:lblAlgn val="ctr"/>
        <c:lblOffset val="100"/>
      </c:catAx>
      <c:valAx>
        <c:axId val="149114240"/>
        <c:scaling>
          <c:orientation val="minMax"/>
          <c:max val="190"/>
          <c:min val="0"/>
        </c:scaling>
        <c:axPos val="l"/>
        <c:majorGridlines/>
        <c:numFmt formatCode="#,##0.0" sourceLinked="1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49112704"/>
        <c:crosses val="autoZero"/>
        <c:crossBetween val="between"/>
        <c:majorUnit val="50"/>
      </c:valAx>
    </c:plotArea>
    <c:plotVisOnly val="1"/>
    <c:dispBlanksAs val="gap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stacked"/>
        <c:ser>
          <c:idx val="0"/>
          <c:order val="0"/>
          <c:spPr>
            <a:scene3d>
              <a:camera prst="orthographicFront"/>
              <a:lightRig rig="threePt" dir="t"/>
            </a:scene3d>
            <a:sp3d/>
          </c:spPr>
          <c:dPt>
            <c:idx val="0"/>
            <c:spPr>
              <a:gradFill flip="none" rotWithShape="1">
                <a:gsLst>
                  <a:gs pos="0">
                    <a:srgbClr val="00BC55">
                      <a:tint val="66000"/>
                      <a:satMod val="160000"/>
                    </a:srgbClr>
                  </a:gs>
                  <a:gs pos="50000">
                    <a:srgbClr val="00BC55">
                      <a:tint val="44500"/>
                      <a:satMod val="160000"/>
                    </a:srgbClr>
                  </a:gs>
                  <a:gs pos="100000">
                    <a:srgbClr val="00BC55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scene3d>
                <a:camera prst="orthographicFront"/>
                <a:lightRig rig="threePt" dir="t"/>
              </a:scene3d>
              <a:sp3d/>
            </c:spPr>
          </c:dPt>
          <c:dPt>
            <c:idx val="1"/>
            <c:spPr>
              <a:gradFill flip="none" rotWithShape="1">
                <a:gsLst>
                  <a:gs pos="0">
                    <a:srgbClr val="7030A0">
                      <a:tint val="66000"/>
                      <a:satMod val="160000"/>
                    </a:srgbClr>
                  </a:gs>
                  <a:gs pos="50000">
                    <a:srgbClr val="7030A0">
                      <a:tint val="44500"/>
                      <a:satMod val="160000"/>
                    </a:srgbClr>
                  </a:gs>
                  <a:gs pos="100000">
                    <a:srgbClr val="7030A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scene3d>
                <a:camera prst="orthographicFront"/>
                <a:lightRig rig="threePt" dir="t"/>
              </a:scene3d>
              <a:sp3d/>
            </c:spPr>
          </c:dPt>
          <c:dPt>
            <c:idx val="2"/>
            <c:spPr>
              <a:gradFill flip="none" rotWithShape="1">
                <a:gsLst>
                  <a:gs pos="0">
                    <a:srgbClr val="0070C0">
                      <a:tint val="66000"/>
                      <a:satMod val="160000"/>
                    </a:srgbClr>
                  </a:gs>
                  <a:gs pos="50000">
                    <a:srgbClr val="0070C0">
                      <a:tint val="44500"/>
                      <a:satMod val="160000"/>
                    </a:srgbClr>
                  </a:gs>
                  <a:gs pos="100000">
                    <a:srgbClr val="0070C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scene3d>
                <a:camera prst="orthographicFront"/>
                <a:lightRig rig="threePt" dir="t"/>
              </a:scene3d>
              <a:sp3d/>
            </c:spPr>
          </c:dPt>
          <c:dPt>
            <c:idx val="3"/>
            <c:spPr>
              <a:gradFill flip="none" rotWithShape="1">
                <a:gsLst>
                  <a:gs pos="0">
                    <a:srgbClr val="0070C0">
                      <a:tint val="66000"/>
                      <a:satMod val="160000"/>
                    </a:srgbClr>
                  </a:gs>
                  <a:gs pos="50000">
                    <a:srgbClr val="0070C0">
                      <a:tint val="44500"/>
                      <a:satMod val="160000"/>
                    </a:srgbClr>
                  </a:gs>
                  <a:gs pos="100000">
                    <a:srgbClr val="0070C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scene3d>
                <a:camera prst="orthographicFront"/>
                <a:lightRig rig="threePt" dir="t"/>
              </a:scene3d>
              <a:sp3d/>
            </c:spPr>
          </c:dPt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'Лист1 (2)'!$B$8:$B$11</c:f>
              <c:strCach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strCache>
            </c:strRef>
          </c:cat>
          <c:val>
            <c:numRef>
              <c:f>'Лист1 (2)'!$C$8:$C$11</c:f>
              <c:numCache>
                <c:formatCode>#,##0.0</c:formatCode>
                <c:ptCount val="4"/>
                <c:pt idx="0">
                  <c:v>4601.4000000000005</c:v>
                </c:pt>
                <c:pt idx="1">
                  <c:v>1769.7</c:v>
                </c:pt>
                <c:pt idx="2">
                  <c:v>1449.2</c:v>
                </c:pt>
                <c:pt idx="3">
                  <c:v>1632</c:v>
                </c:pt>
              </c:numCache>
            </c:numRef>
          </c:val>
        </c:ser>
        <c:dLbls>
          <c:showVal val="1"/>
        </c:dLbls>
        <c:gapDepth val="374"/>
        <c:shape val="box"/>
        <c:axId val="123848192"/>
        <c:axId val="123849728"/>
        <c:axId val="0"/>
      </c:bar3DChart>
      <c:catAx>
        <c:axId val="123848192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3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23849728"/>
        <c:crosses val="autoZero"/>
        <c:auto val="1"/>
        <c:lblAlgn val="ctr"/>
        <c:lblOffset val="100"/>
      </c:catAx>
      <c:valAx>
        <c:axId val="123849728"/>
        <c:scaling>
          <c:orientation val="minMax"/>
          <c:max val="190"/>
          <c:min val="0"/>
        </c:scaling>
        <c:axPos val="l"/>
        <c:majorGridlines/>
        <c:numFmt formatCode="#,##0.0" sourceLinked="1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23848192"/>
        <c:crosses val="autoZero"/>
        <c:crossBetween val="between"/>
        <c:majorUnit val="50"/>
      </c:valAx>
    </c:plotArea>
    <c:plotVisOnly val="1"/>
    <c:dispBlanksAs val="gap"/>
  </c:chart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rotY val="344"/>
      <c:perspective val="30"/>
    </c:view3D>
    <c:plotArea>
      <c:layout>
        <c:manualLayout>
          <c:layoutTarget val="inner"/>
          <c:xMode val="edge"/>
          <c:yMode val="edge"/>
          <c:x val="1.5459532101823539E-2"/>
          <c:y val="0.1919356788780075"/>
          <c:w val="0.78497196258373103"/>
          <c:h val="0.7136674080362872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8"/>
          <c:dPt>
            <c:idx val="0"/>
            <c:spPr>
              <a:solidFill>
                <a:srgbClr val="00B0F0"/>
              </a:solidFill>
            </c:spPr>
          </c:dPt>
          <c:dPt>
            <c:idx val="1"/>
            <c:spPr>
              <a:solidFill>
                <a:srgbClr val="FFC000"/>
              </a:solidFill>
            </c:spPr>
          </c:dPt>
          <c:dPt>
            <c:idx val="2"/>
            <c:spPr>
              <a:solidFill>
                <a:srgbClr val="00FF00"/>
              </a:solidFill>
            </c:spPr>
          </c:dPt>
          <c:dPt>
            <c:idx val="3"/>
            <c:spPr>
              <a:solidFill>
                <a:srgbClr val="FF000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24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071,7</a:t>
                    </a:r>
                    <a:endParaRPr lang="en-US"/>
                  </a:p>
                </c:rich>
              </c:tx>
              <c:dLblPos val="bestFit"/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87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504,4</a:t>
                    </a:r>
                    <a:endParaRPr lang="en-US"/>
                  </a:p>
                </c:rich>
              </c:tx>
              <c:dLblPos val="bestFit"/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613,7</a:t>
                    </a:r>
                    <a:endParaRPr lang="en-US"/>
                  </a:p>
                </c:rich>
              </c:tx>
              <c:dLblPos val="bestFit"/>
              <c:showVal val="1"/>
            </c:dLbl>
            <c:dLbl>
              <c:idx val="3"/>
              <c:layout>
                <c:manualLayout>
                  <c:x val="0.11365135335643375"/>
                  <c:y val="-8.553585212997692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30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488,9</a:t>
                    </a:r>
                    <a:endParaRPr lang="en-US" dirty="0"/>
                  </a:p>
                </c:rich>
              </c:tx>
              <c:dLblPos val="bestFit"/>
              <c:showVal val="1"/>
            </c:dLbl>
            <c:txPr>
              <a:bodyPr/>
              <a:lstStyle/>
              <a:p>
                <a:pPr>
                  <a:defRPr sz="2800" b="1"/>
                </a:pPr>
                <a:endParaRPr lang="ru-RU"/>
              </a:p>
            </c:txPr>
            <c:dLblPos val="bestFit"/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24071.7</c:v>
                </c:pt>
                <c:pt idx="1">
                  <c:v>87504.4</c:v>
                </c:pt>
                <c:pt idx="2">
                  <c:v>1613.7</c:v>
                </c:pt>
                <c:pt idx="3">
                  <c:v>30488.9</c:v>
                </c:pt>
              </c:numCache>
            </c:numRef>
          </c:val>
        </c:ser>
        <c:dLbls>
          <c:showVal val="1"/>
        </c:dLbls>
      </c:pie3DChart>
    </c:plotArea>
    <c:legend>
      <c:legendPos val="b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2.0239099116491611E-2"/>
          <c:y val="2.6128784044571168E-2"/>
          <c:w val="0.83715117719160514"/>
          <c:h val="0.90201705983285385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Первоначальный план</c:v>
                </c:pt>
              </c:strCache>
            </c:strRef>
          </c:tx>
          <c:spPr>
            <a:solidFill>
              <a:srgbClr val="FF9900"/>
            </a:solidFill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287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888,1</a:t>
                    </a:r>
                    <a:endParaRPr lang="en-US"/>
                  </a:p>
                </c:rich>
              </c:tx>
              <c:dLblPos val="outEnd"/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290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588,1</a:t>
                    </a:r>
                    <a:endParaRPr lang="en-US"/>
                  </a:p>
                </c:rich>
              </c:tx>
              <c:dLblPos val="outEnd"/>
              <c:showVal val="1"/>
            </c:dLbl>
            <c:dLbl>
              <c:idx val="2"/>
              <c:delete val="1"/>
            </c:dLbl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Профицит (+) Дефицит(-)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287888.09999999998</c:v>
                </c:pt>
                <c:pt idx="1">
                  <c:v>290588.09999999998</c:v>
                </c:pt>
                <c:pt idx="2">
                  <c:v>-2700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Уточненный план</c:v>
                </c:pt>
              </c:strCache>
            </c:strRef>
          </c:tx>
          <c:spPr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454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575,3</a:t>
                    </a:r>
                    <a:endParaRPr lang="en-US" dirty="0"/>
                  </a:p>
                </c:rich>
              </c:tx>
              <c:dLblPos val="outEnd"/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459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803,8</a:t>
                    </a:r>
                    <a:endParaRPr lang="en-US"/>
                  </a:p>
                </c:rich>
              </c:tx>
              <c:dLblPos val="outEnd"/>
              <c:showVal val="1"/>
            </c:dLbl>
            <c:dLbl>
              <c:idx val="2"/>
              <c:layout>
                <c:manualLayout>
                  <c:x val="2.4576048927168401E-2"/>
                  <c:y val="0.10887096221133202"/>
                </c:manualLayout>
              </c:layout>
              <c:tx>
                <c:rich>
                  <a:bodyPr/>
                  <a:lstStyle/>
                  <a:p>
                    <a:r>
                      <a:rPr lang="ru-RU" sz="2000" dirty="0" smtClean="0"/>
                      <a:t>-5 228,5</a:t>
                    </a:r>
                    <a:endParaRPr lang="en-US" dirty="0"/>
                  </a:p>
                </c:rich>
              </c:tx>
              <c:dLblPos val="outEnd"/>
              <c:showVal val="1"/>
            </c:dLbl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Профицит (+) Дефицит(-)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454575.32</c:v>
                </c:pt>
                <c:pt idx="1">
                  <c:v>459803.82</c:v>
                </c:pt>
                <c:pt idx="2">
                  <c:v>-5228.5</c:v>
                </c:pt>
              </c:numCache>
            </c:numRef>
          </c:val>
        </c:ser>
        <c:axId val="100989568"/>
        <c:axId val="100995456"/>
      </c:barChart>
      <c:catAx>
        <c:axId val="100989568"/>
        <c:scaling>
          <c:orientation val="minMax"/>
        </c:scaling>
        <c:axPos val="b"/>
        <c:tickLblPos val="nextTo"/>
        <c:crossAx val="100995456"/>
        <c:crosses val="autoZero"/>
        <c:auto val="1"/>
        <c:lblAlgn val="ctr"/>
        <c:lblOffset val="100"/>
      </c:catAx>
      <c:valAx>
        <c:axId val="100995456"/>
        <c:scaling>
          <c:orientation val="minMax"/>
        </c:scaling>
        <c:delete val="1"/>
        <c:axPos val="l"/>
        <c:numFmt formatCode="0.0" sourceLinked="1"/>
        <c:tickLblPos val="none"/>
        <c:crossAx val="100989568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E682D3"/>
            </a:solidFill>
          </c:spPr>
          <c:dLbls>
            <c:dLbl>
              <c:idx val="0"/>
              <c:layout>
                <c:manualLayout>
                  <c:x val="2.8607932451949953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en-US" dirty="0" smtClean="0"/>
                      <a:t>10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891,2</a:t>
                    </a:r>
                    <a:endParaRPr lang="ru-RU" dirty="0" smtClean="0"/>
                  </a:p>
                  <a:p>
                    <a:r>
                      <a:rPr lang="ru-RU" dirty="0" smtClean="0"/>
                      <a:t>8,3%</a:t>
                    </a:r>
                    <a:endParaRPr lang="en-US" dirty="0"/>
                  </a:p>
                </c:rich>
              </c:tx>
              <c:dLblPos val="outEnd"/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120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564,2</a:t>
                    </a:r>
                    <a:endParaRPr lang="ru-RU" dirty="0" smtClean="0"/>
                  </a:p>
                  <a:p>
                    <a:r>
                      <a:rPr lang="ru-RU" dirty="0" smtClean="0"/>
                      <a:t>91,7%</a:t>
                    </a:r>
                    <a:endParaRPr lang="en-US" dirty="0"/>
                  </a:p>
                </c:rich>
              </c:tx>
              <c:dLblPos val="ctr"/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131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455,4</a:t>
                    </a:r>
                    <a:endParaRPr lang="ru-RU" dirty="0" smtClean="0"/>
                  </a:p>
                  <a:p>
                    <a:r>
                      <a:rPr lang="ru-RU" dirty="0" smtClean="0"/>
                      <a:t>27,5%</a:t>
                    </a:r>
                    <a:endParaRPr lang="en-US" dirty="0"/>
                  </a:p>
                </c:rich>
              </c:tx>
              <c:dLblPos val="ctr"/>
              <c:showVal val="1"/>
            </c:dLbl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dLblPos val="ctr"/>
            <c:showVal val="1"/>
          </c:dLbls>
          <c:cat>
            <c:strRef>
              <c:f>Лист1!$A$2:$A$4</c:f>
              <c:strCache>
                <c:ptCount val="3"/>
                <c:pt idx="0">
                  <c:v>Неналоговые доходы</c:v>
                </c:pt>
                <c:pt idx="1">
                  <c:v>Налоговые доходы</c:v>
                </c:pt>
                <c:pt idx="2">
                  <c:v>Собственные доходы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10891.19</c:v>
                </c:pt>
                <c:pt idx="1">
                  <c:v>120564.16</c:v>
                </c:pt>
                <c:pt idx="2">
                  <c:v>131455.35</c:v>
                </c:pt>
              </c:numCache>
            </c:numRef>
          </c:val>
        </c:ser>
        <c:dLbls>
          <c:showVal val="1"/>
        </c:dLbls>
        <c:axId val="105281024"/>
        <c:axId val="105282560"/>
      </c:barChart>
      <c:catAx>
        <c:axId val="105281024"/>
        <c:scaling>
          <c:orientation val="minMax"/>
        </c:scaling>
        <c:axPos val="l"/>
        <c:tickLblPos val="nextTo"/>
        <c:txPr>
          <a:bodyPr/>
          <a:lstStyle/>
          <a:p>
            <a:pPr>
              <a:defRPr sz="2400"/>
            </a:pPr>
            <a:endParaRPr lang="ru-RU"/>
          </a:p>
        </c:txPr>
        <c:crossAx val="105282560"/>
        <c:crosses val="autoZero"/>
        <c:auto val="1"/>
        <c:lblAlgn val="ctr"/>
        <c:lblOffset val="100"/>
      </c:catAx>
      <c:valAx>
        <c:axId val="105282560"/>
        <c:scaling>
          <c:orientation val="minMax"/>
        </c:scaling>
        <c:delete val="1"/>
        <c:axPos val="b"/>
        <c:numFmt formatCode="0.0" sourceLinked="1"/>
        <c:tickLblPos val="none"/>
        <c:crossAx val="10528102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39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499,9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39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325,2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42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229,2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49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463,2</a:t>
                    </a:r>
                    <a:endParaRPr lang="en-US"/>
                  </a:p>
                </c:rich>
              </c:tx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55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806,8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3200" b="1"/>
                </a:pPr>
                <a:endParaRPr lang="ru-RU"/>
              </a:p>
            </c:txPr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Лист1!$B$2:$B$6</c:f>
              <c:numCache>
                <c:formatCode>0.0</c:formatCode>
                <c:ptCount val="5"/>
                <c:pt idx="0">
                  <c:v>39499.9</c:v>
                </c:pt>
                <c:pt idx="1">
                  <c:v>39325.199999999997</c:v>
                </c:pt>
                <c:pt idx="2">
                  <c:v>42229.2</c:v>
                </c:pt>
                <c:pt idx="3">
                  <c:v>49463.199999999997</c:v>
                </c:pt>
                <c:pt idx="4">
                  <c:v>55806.8</c:v>
                </c:pt>
              </c:numCache>
            </c:numRef>
          </c:val>
        </c:ser>
        <c:dLbls>
          <c:showVal val="1"/>
        </c:dLbls>
        <c:shape val="box"/>
        <c:axId val="106401152"/>
        <c:axId val="106411136"/>
        <c:axId val="0"/>
      </c:bar3DChart>
      <c:catAx>
        <c:axId val="10640115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800"/>
            </a:pPr>
            <a:endParaRPr lang="ru-RU"/>
          </a:p>
        </c:txPr>
        <c:crossAx val="106411136"/>
        <c:crosses val="autoZero"/>
        <c:auto val="1"/>
        <c:lblAlgn val="ctr"/>
        <c:lblOffset val="100"/>
      </c:catAx>
      <c:valAx>
        <c:axId val="106411136"/>
        <c:scaling>
          <c:orientation val="minMax"/>
        </c:scaling>
        <c:delete val="1"/>
        <c:axPos val="l"/>
        <c:numFmt formatCode="0.0" sourceLinked="1"/>
        <c:tickLblPos val="none"/>
        <c:crossAx val="10640115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1.5277777777777781E-2"/>
          <c:y val="2.3095978753683452E-2"/>
          <c:w val="0.98433683289588803"/>
          <c:h val="0.51147458483448927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FF66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>
                <c:manualLayout>
                  <c:x val="-5.5555555555555558E-3"/>
                  <c:y val="-2.0997997576988892E-3"/>
                </c:manualLayout>
              </c:layout>
              <c:showVal val="1"/>
            </c:dLbl>
            <c:dLbl>
              <c:idx val="1"/>
              <c:layout>
                <c:manualLayout>
                  <c:x val="-7.1694834268640414E-3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1.3888888888888913E-3"/>
                  <c:y val="-6.2989032964591322E-3"/>
                </c:manualLayout>
              </c:layout>
              <c:showVal val="1"/>
            </c:dLbl>
            <c:dLbl>
              <c:idx val="3"/>
              <c:layout>
                <c:manualLayout>
                  <c:x val="-4.2117235345581873E-3"/>
                  <c:y val="-1.8896709889377389E-2"/>
                </c:manualLayout>
              </c:layout>
              <c:showVal val="1"/>
            </c:dLbl>
            <c:dLbl>
              <c:idx val="5"/>
              <c:layout>
                <c:manualLayout>
                  <c:x val="-1.3888888888888983E-3"/>
                  <c:y val="-2.9394882050142578E-2"/>
                </c:manualLayout>
              </c:layout>
              <c:showVal val="1"/>
            </c:dLbl>
            <c:showVal val="1"/>
          </c:dLbls>
          <c:cat>
            <c:strRef>
              <c:f>Лист1!$A$2:$A$7</c:f>
              <c:strCache>
                <c:ptCount val="6"/>
                <c:pt idx="0">
                  <c:v>НДФЛ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Налоги на имущество</c:v>
                </c:pt>
                <c:pt idx="4">
                  <c:v>Налог на добычу полезных ископаемых</c:v>
                </c:pt>
                <c:pt idx="5">
                  <c:v>Государственная пошлина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 formatCode="0.0">
                  <c:v>55806.8</c:v>
                </c:pt>
                <c:pt idx="1">
                  <c:v>2755.9</c:v>
                </c:pt>
                <c:pt idx="2">
                  <c:v>8025.1</c:v>
                </c:pt>
                <c:pt idx="3">
                  <c:v>1286.5999999999999</c:v>
                </c:pt>
                <c:pt idx="4">
                  <c:v>51853.4</c:v>
                </c:pt>
                <c:pt idx="5" formatCode="0.0">
                  <c:v>836.4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00FF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>
                <c:manualLayout>
                  <c:x val="5.1388888888888887E-2"/>
                  <c:y val="-2.0996344321530407E-3"/>
                </c:manualLayout>
              </c:layout>
              <c:showVal val="1"/>
            </c:dLbl>
            <c:dLbl>
              <c:idx val="1"/>
              <c:layout>
                <c:manualLayout>
                  <c:x val="2.867793370745636E-2"/>
                  <c:y val="-1.0498172160765221E-2"/>
                </c:manualLayout>
              </c:layout>
              <c:showVal val="1"/>
            </c:dLbl>
            <c:dLbl>
              <c:idx val="2"/>
              <c:layout>
                <c:manualLayout>
                  <c:x val="2.9976706036745408E-2"/>
                  <c:y val="-2.3095978753683452E-2"/>
                </c:manualLayout>
              </c:layout>
              <c:showVal val="1"/>
            </c:dLbl>
            <c:dLbl>
              <c:idx val="3"/>
              <c:layout>
                <c:manualLayout>
                  <c:x val="2.4376243651337746E-2"/>
                  <c:y val="0"/>
                </c:manualLayout>
              </c:layout>
              <c:showVal val="1"/>
            </c:dLbl>
            <c:dLbl>
              <c:idx val="4"/>
              <c:layout>
                <c:manualLayout>
                  <c:x val="3.1230643044619536E-2"/>
                  <c:y val="-6.2989032964591418E-3"/>
                </c:manualLayout>
              </c:layout>
              <c:showVal val="1"/>
            </c:dLbl>
            <c:dLbl>
              <c:idx val="5"/>
              <c:layout>
                <c:manualLayout>
                  <c:x val="3.8130139982502184E-2"/>
                  <c:y val="-1.0498172160765221E-2"/>
                </c:manualLayout>
              </c:layout>
              <c:showVal val="1"/>
            </c:dLbl>
            <c:showVal val="1"/>
          </c:dLbls>
          <c:cat>
            <c:strRef>
              <c:f>Лист1!$A$2:$A$7</c:f>
              <c:strCache>
                <c:ptCount val="6"/>
                <c:pt idx="0">
                  <c:v>НДФЛ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Налоги на имущество</c:v>
                </c:pt>
                <c:pt idx="4">
                  <c:v>Налог на добычу полезных ископаемых</c:v>
                </c:pt>
                <c:pt idx="5">
                  <c:v>Государственная пошлина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 formatCode="0.0">
                  <c:v>49463.199999999997</c:v>
                </c:pt>
                <c:pt idx="1">
                  <c:v>2277.8000000000002</c:v>
                </c:pt>
                <c:pt idx="2">
                  <c:v>8643.2000000000007</c:v>
                </c:pt>
                <c:pt idx="3">
                  <c:v>1180.2</c:v>
                </c:pt>
                <c:pt idx="4">
                  <c:v>21589.7</c:v>
                </c:pt>
                <c:pt idx="5" formatCode="0.0">
                  <c:v>685</c:v>
                </c:pt>
              </c:numCache>
            </c:numRef>
          </c:val>
        </c:ser>
        <c:dLbls>
          <c:showVal val="1"/>
        </c:dLbls>
        <c:shape val="box"/>
        <c:axId val="109107456"/>
        <c:axId val="111628288"/>
        <c:axId val="0"/>
      </c:bar3DChart>
      <c:catAx>
        <c:axId val="109107456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11628288"/>
        <c:crosses val="autoZero"/>
        <c:auto val="1"/>
        <c:lblAlgn val="ctr"/>
        <c:lblOffset val="100"/>
      </c:catAx>
      <c:valAx>
        <c:axId val="111628288"/>
        <c:scaling>
          <c:orientation val="minMax"/>
        </c:scaling>
        <c:delete val="1"/>
        <c:axPos val="l"/>
        <c:numFmt formatCode="0.0" sourceLinked="1"/>
        <c:tickLblPos val="none"/>
        <c:crossAx val="1091074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9135034995625545"/>
          <c:y val="0.15617395024891412"/>
          <c:w val="8.649650043744532E-2"/>
          <c:h val="0.11655153395654452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rotY val="80"/>
      <c:depthPercent val="10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spPr>
              <a:solidFill>
                <a:srgbClr val="FF9900"/>
              </a:solidFill>
            </c:spPr>
          </c:dPt>
          <c:dPt>
            <c:idx val="1"/>
            <c:spPr>
              <a:solidFill>
                <a:srgbClr val="00FF00"/>
              </a:solidFill>
            </c:spPr>
          </c:dPt>
          <c:dPt>
            <c:idx val="2"/>
            <c:spPr>
              <a:solidFill>
                <a:srgbClr val="FF0000"/>
              </a:solidFill>
            </c:spPr>
          </c:dPt>
          <c:dPt>
            <c:idx val="3"/>
            <c:spPr>
              <a:solidFill>
                <a:srgbClr val="FFFF00"/>
              </a:solidFill>
            </c:spPr>
          </c:dPt>
          <c:dPt>
            <c:idx val="4"/>
            <c:spPr>
              <a:solidFill>
                <a:srgbClr val="E682D3"/>
              </a:solidFill>
            </c:spPr>
          </c:dPt>
          <c:dLbls>
            <c:dLbl>
              <c:idx val="0"/>
              <c:layout>
                <c:manualLayout>
                  <c:x val="-5.9722222222222621E-2"/>
                  <c:y val="7.3821414953079922E-2"/>
                </c:manualLayout>
              </c:layout>
              <c:dLblPos val="bestFit"/>
              <c:showVal val="1"/>
            </c:dLbl>
            <c:dLbl>
              <c:idx val="1"/>
              <c:layout>
                <c:manualLayout>
                  <c:x val="-5.1388888888888887E-2"/>
                  <c:y val="-2.1091832843737092E-3"/>
                </c:manualLayout>
              </c:layout>
              <c:dLblPos val="bestFit"/>
              <c:showVal val="1"/>
            </c:dLbl>
            <c:dLbl>
              <c:idx val="2"/>
              <c:layout>
                <c:manualLayout>
                  <c:x val="-9.7223315835520529E-3"/>
                  <c:y val="-9.2804064512443718E-2"/>
                </c:manualLayout>
              </c:layout>
              <c:dLblPos val="bestFit"/>
              <c:showVal val="1"/>
            </c:dLbl>
            <c:dLbl>
              <c:idx val="3"/>
              <c:layout>
                <c:manualLayout>
                  <c:x val="4.0277777777777767E-2"/>
                  <c:y val="-6.7493865099958694E-2"/>
                </c:manualLayout>
              </c:layout>
              <c:dLblPos val="bestFit"/>
              <c:showVal val="1"/>
            </c:dLbl>
            <c:dLbl>
              <c:idx val="4"/>
              <c:layout>
                <c:manualLayout>
                  <c:x val="0"/>
                  <c:y val="-5.2729582109342733E-2"/>
                </c:manualLayout>
              </c:layout>
              <c:dLblPos val="bestFit"/>
              <c:showVal val="1"/>
            </c:dLbl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dLblPos val="outEnd"/>
            <c:showVal val="1"/>
            <c:showLeaderLines val="1"/>
          </c:dLbls>
          <c:cat>
            <c:strRef>
              <c:f>Лист1!$A$2:$A$7</c:f>
              <c:strCache>
                <c:ptCount val="6"/>
                <c:pt idx="0">
                  <c:v>ДОХОДЫ ОТ ИСПОЛЬЗОВАНИЯ ИМУЩЕСТВА</c:v>
                </c:pt>
                <c:pt idx="1">
                  <c:v>ПЛАТЕЖИ ПРИ ПОЛЬЗОВАНИИ ПРИРОДНЫМИ РЕСУРСАМИ</c:v>
                </c:pt>
                <c:pt idx="2">
                  <c:v>ДОХОДЫ ОТ ОКАЗАНИЯ ПЛАТНЫХ УСЛУГ</c:v>
                </c:pt>
                <c:pt idx="3">
                  <c:v>ДОХОДЫ ОТ ПРОДАЖИ МАТЕРИАЛЬНЫХ И НЕМАТЕРИАЛЬНЫХ АКТИВОВ</c:v>
                </c:pt>
                <c:pt idx="4">
                  <c:v> ШТРАФЫ</c:v>
                </c:pt>
                <c:pt idx="5">
                  <c:v>ПРОЧИЕ НЕНАЛОГОВЫЕ ДОХОДЫ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6002.5</c:v>
                </c:pt>
                <c:pt idx="1">
                  <c:v>195.8</c:v>
                </c:pt>
                <c:pt idx="2">
                  <c:v>1005</c:v>
                </c:pt>
                <c:pt idx="3">
                  <c:v>2457.6</c:v>
                </c:pt>
                <c:pt idx="4">
                  <c:v>1210.5999999999999</c:v>
                </c:pt>
                <c:pt idx="5">
                  <c:v>19.600000000000001</c:v>
                </c:pt>
              </c:numCache>
            </c:numRef>
          </c:val>
        </c:ser>
        <c:dLbls>
          <c:showVal val="1"/>
        </c:dLbls>
      </c:pie3DChart>
    </c:plotArea>
    <c:legend>
      <c:legendPos val="r"/>
      <c:layout/>
      <c:txPr>
        <a:bodyPr/>
        <a:lstStyle/>
        <a:p>
          <a:pPr>
            <a:defRPr sz="16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5.9746281714786048E-2"/>
          <c:y val="7.3045833383156566E-2"/>
          <c:w val="0.61144903762030411"/>
          <c:h val="0.828598133821202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spPr>
              <a:solidFill>
                <a:srgbClr val="FF9900"/>
              </a:solidFill>
            </c:spPr>
          </c:dPt>
          <c:dPt>
            <c:idx val="1"/>
            <c:spPr>
              <a:solidFill>
                <a:srgbClr val="00FF00"/>
              </a:solidFill>
            </c:spPr>
          </c:dPt>
          <c:dPt>
            <c:idx val="2"/>
            <c:spPr>
              <a:solidFill>
                <a:srgbClr val="E682D3"/>
              </a:solidFill>
            </c:spPr>
          </c:dPt>
          <c:dPt>
            <c:idx val="3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3.6111111111111212E-2"/>
                  <c:y val="-4.2183831764898143E-2"/>
                </c:manualLayout>
              </c:layout>
              <c:dLblPos val="bestFit"/>
              <c:showVal val="1"/>
            </c:dLbl>
            <c:dLbl>
              <c:idx val="1"/>
              <c:layout>
                <c:manualLayout>
                  <c:x val="-0.13611111111111121"/>
                  <c:y val="-0.14342446333741313"/>
                </c:manualLayout>
              </c:layout>
              <c:dLblPos val="bestFit"/>
              <c:showVal val="1"/>
            </c:dLbl>
            <c:dLbl>
              <c:idx val="2"/>
              <c:layout>
                <c:manualLayout>
                  <c:x val="0.10555555555555562"/>
                  <c:y val="1.8982483481939465E-2"/>
                </c:manualLayout>
              </c:layout>
              <c:dLblPos val="bestFit"/>
              <c:showVal val="1"/>
            </c:dLbl>
            <c:dLbl>
              <c:idx val="3"/>
              <c:layout>
                <c:manualLayout>
                  <c:x val="-4.4444444444444502E-2"/>
                  <c:y val="-1.6873466274989649E-2"/>
                </c:manualLayout>
              </c:layout>
              <c:dLblPos val="bestFit"/>
              <c:showVal val="1"/>
            </c:dLbl>
            <c:dLbl>
              <c:idx val="4"/>
              <c:layout>
                <c:manualLayout>
                  <c:x val="4.1666666666666623E-2"/>
                  <c:y val="-6.5384847893008954E-2"/>
                </c:manualLayout>
              </c:layout>
              <c:dLblPos val="bestFit"/>
              <c:showVal val="1"/>
            </c:dLbl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dLblPos val="outEnd"/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18209.5</c:v>
                </c:pt>
                <c:pt idx="1">
                  <c:v>172181.1</c:v>
                </c:pt>
                <c:pt idx="2">
                  <c:v>127926</c:v>
                </c:pt>
                <c:pt idx="3">
                  <c:v>25948.1</c:v>
                </c:pt>
              </c:numCache>
            </c:numRef>
          </c:val>
        </c:ser>
        <c:dLbls>
          <c:showVal val="1"/>
        </c:dLbls>
      </c:pie3DChart>
    </c:plotArea>
    <c:legend>
      <c:legendPos val="r"/>
      <c:layout>
        <c:manualLayout>
          <c:xMode val="edge"/>
          <c:yMode val="edge"/>
          <c:x val="0.68771248906386706"/>
          <c:y val="0.214546123686495"/>
          <c:w val="0.30395417760280213"/>
          <c:h val="0.47388532154582363"/>
        </c:manualLayout>
      </c:layout>
      <c:txPr>
        <a:bodyPr/>
        <a:lstStyle/>
        <a:p>
          <a:pPr>
            <a:defRPr sz="1800" b="1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FF0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427 807,8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3200" b="1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Всего расходов</c:v>
                </c:pt>
                <c:pt idx="1">
                  <c:v>Расходы социальной сферы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427807.8</c:v>
                </c:pt>
                <c:pt idx="1">
                  <c:v>242671.6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dLbls>
            <c:showVal val="1"/>
          </c:dLbls>
          <c:cat>
            <c:strRef>
              <c:f>Лист1!$A$2:$A$3</c:f>
              <c:strCache>
                <c:ptCount val="2"/>
                <c:pt idx="0">
                  <c:v>Всего расходов</c:v>
                </c:pt>
                <c:pt idx="1">
                  <c:v>Расходы социальной сферы</c:v>
                </c:pt>
              </c:strCache>
            </c:strRef>
          </c:cat>
          <c:val>
            <c:numRef>
              <c:f>Лист1!$C$2:$C$3</c:f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dLbls>
            <c:showVal val="1"/>
          </c:dLbls>
          <c:cat>
            <c:strRef>
              <c:f>Лист1!$A$2:$A$3</c:f>
              <c:strCache>
                <c:ptCount val="2"/>
                <c:pt idx="0">
                  <c:v>Всего расходов</c:v>
                </c:pt>
                <c:pt idx="1">
                  <c:v>Расходы социальной сферы</c:v>
                </c:pt>
              </c:strCache>
            </c:strRef>
          </c:cat>
          <c:val>
            <c:numRef>
              <c:f>Лист1!$D$2:$D$3</c:f>
            </c:numRef>
          </c:val>
        </c:ser>
        <c:dLbls>
          <c:showVal val="1"/>
        </c:dLbls>
        <c:shape val="box"/>
        <c:axId val="119172096"/>
        <c:axId val="119194368"/>
        <c:axId val="0"/>
      </c:bar3DChart>
      <c:catAx>
        <c:axId val="119172096"/>
        <c:scaling>
          <c:orientation val="minMax"/>
        </c:scaling>
        <c:axPos val="b"/>
        <c:tickLblPos val="nextTo"/>
        <c:crossAx val="119194368"/>
        <c:crosses val="autoZero"/>
        <c:auto val="1"/>
        <c:lblAlgn val="ctr"/>
        <c:lblOffset val="100"/>
      </c:catAx>
      <c:valAx>
        <c:axId val="119194368"/>
        <c:scaling>
          <c:orientation val="minMax"/>
        </c:scaling>
        <c:delete val="1"/>
        <c:axPos val="l"/>
        <c:numFmt formatCode="#,##0.0" sourceLinked="1"/>
        <c:tickLblPos val="none"/>
        <c:crossAx val="11917209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spPr>
              <a:solidFill>
                <a:srgbClr val="FFFF00"/>
              </a:solidFill>
            </c:spPr>
          </c:dPt>
          <c:dPt>
            <c:idx val="1"/>
            <c:spPr>
              <a:solidFill>
                <a:srgbClr val="08DA49"/>
              </a:solidFill>
            </c:spPr>
          </c:dPt>
          <c:dPt>
            <c:idx val="2"/>
            <c:spPr>
              <a:solidFill>
                <a:srgbClr val="0070C0"/>
              </a:solidFill>
            </c:spPr>
          </c:dPt>
          <c:dPt>
            <c:idx val="3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0.20843099810379648"/>
                  <c:y val="-0.13811077839602776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35,6</a:t>
                    </a:r>
                    <a:r>
                      <a:rPr lang="en-US" dirty="0"/>
                      <a:t>; </a:t>
                    </a:r>
                    <a:r>
                      <a:rPr lang="en-US" dirty="0" smtClean="0"/>
                      <a:t>0</a:t>
                    </a:r>
                    <a:r>
                      <a:rPr lang="ru-RU" dirty="0" smtClean="0"/>
                      <a:t>,2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  <c:showPercent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3957,</a:t>
                    </a:r>
                    <a:r>
                      <a:rPr lang="ru-RU" dirty="0" smtClean="0"/>
                      <a:t>7</a:t>
                    </a:r>
                    <a:r>
                      <a:rPr lang="en-US" dirty="0" smtClean="0"/>
                      <a:t>; </a:t>
                    </a:r>
                    <a:r>
                      <a:rPr lang="ru-RU" dirty="0" smtClean="0"/>
                      <a:t>25,6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  <c:showPercent val="1"/>
            </c:dLbl>
            <c:dLbl>
              <c:idx val="2"/>
              <c:layout>
                <c:manualLayout>
                  <c:x val="8.0165768501459858E-3"/>
                  <c:y val="-8.4991248243709416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11349,5 </a:t>
                    </a:r>
                    <a:r>
                      <a:rPr lang="ru-RU" dirty="0" smtClean="0"/>
                      <a:t>73,5</a:t>
                    </a:r>
                    <a:r>
                      <a:rPr lang="en-US" dirty="0" smtClean="0"/>
                      <a:t>%</a:t>
                    </a:r>
                    <a:r>
                      <a:rPr lang="ru-RU" dirty="0" smtClean="0"/>
                      <a:t>   </a:t>
                    </a:r>
                    <a:endParaRPr lang="en-US" dirty="0"/>
                  </a:p>
                </c:rich>
              </c:tx>
              <c:showVal val="1"/>
              <c:showPercent val="1"/>
            </c:dLbl>
            <c:dLbl>
              <c:idx val="3"/>
              <c:layout>
                <c:manualLayout>
                  <c:x val="-0.17903688298659445"/>
                  <c:y val="-0.125362258465078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99,2</a:t>
                    </a:r>
                    <a:r>
                      <a:rPr lang="en-US" dirty="0" smtClean="0"/>
                      <a:t>; 0</a:t>
                    </a:r>
                    <a:r>
                      <a:rPr lang="ru-RU" dirty="0" smtClean="0"/>
                      <a:t>,6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  <c:showPercent val="1"/>
            </c:dLbl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Val val="1"/>
            <c:showPercent val="1"/>
          </c:dLbls>
          <c:cat>
            <c:strRef>
              <c:f>Лист1!$A$2:$A$5</c:f>
              <c:strCache>
                <c:ptCount val="4"/>
                <c:pt idx="0">
                  <c:v>Пенсионное обеспечение</c:v>
                </c:pt>
                <c:pt idx="1">
                  <c:v>Социальное обеспечение населения</c:v>
                </c:pt>
                <c:pt idx="2">
                  <c:v>Охрана семьи и детства</c:v>
                </c:pt>
                <c:pt idx="3">
                  <c:v>Другие вопросы в области социальной политики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35.6</c:v>
                </c:pt>
                <c:pt idx="1">
                  <c:v>3957.7</c:v>
                </c:pt>
                <c:pt idx="2">
                  <c:v>11349.5</c:v>
                </c:pt>
                <c:pt idx="3">
                  <c:v>99.2</c:v>
                </c:pt>
              </c:numCache>
            </c:numRef>
          </c:val>
        </c:ser>
        <c:dLbls>
          <c:showVal val="1"/>
        </c:dLbls>
        <c:firstSliceAng val="0"/>
        <c:holeSize val="50"/>
      </c:doughnutChart>
      <c:spPr>
        <a:noFill/>
        <a:ln w="25398">
          <a:noFill/>
        </a:ln>
      </c:spPr>
    </c:plotArea>
    <c:legend>
      <c:legendPos val="b"/>
      <c:layout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Relationship Id="rId6" Type="http://schemas.microsoft.com/office/2007/relationships/hdphoto" Target="../media/hdphoto1.wdp"/></Relationships>
</file>

<file path=ppt/drawing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0.18519</cdr:y>
    </cdr:from>
    <cdr:to>
      <cdr:x>0.20312</cdr:x>
      <cdr:y>0.27788</cdr:y>
    </cdr:to>
    <cdr:sp macro="" textlink="">
      <cdr:nvSpPr>
        <cdr:cNvPr id="3" name="Скругленная прямоугольная выноска 2"/>
        <cdr:cNvSpPr/>
      </cdr:nvSpPr>
      <cdr:spPr>
        <a:xfrm xmlns:a="http://schemas.openxmlformats.org/drawingml/2006/main">
          <a:off x="0" y="1080148"/>
          <a:ext cx="1857356" cy="540628"/>
        </a:xfrm>
        <a:prstGeom xmlns:a="http://schemas.openxmlformats.org/drawingml/2006/main" prst="wedgeRoundRectCallout">
          <a:avLst>
            <a:gd name="adj1" fmla="val 27784"/>
            <a:gd name="adj2" fmla="val 122952"/>
            <a:gd name="adj3" fmla="val 16667"/>
          </a:avLst>
        </a:prstGeom>
        <a:solidFill xmlns:a="http://schemas.openxmlformats.org/drawingml/2006/main">
          <a:srgbClr val="A9E66C"/>
        </a:solidFill>
        <a:ln xmlns:a="http://schemas.openxmlformats.org/drawingml/2006/main" w="25400" cap="flat" cmpd="sng" algn="ctr">
          <a:solidFill>
            <a:srgbClr val="A9E66C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r>
            <a:rPr lang="ru-RU" sz="2800" dirty="0" smtClean="0">
              <a:solidFill>
                <a:sysClr val="windowText" lastClr="000000"/>
              </a:solidFill>
            </a:rPr>
            <a:t>443 450,89</a:t>
          </a:r>
          <a:endParaRPr lang="ru-RU" sz="2800" dirty="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0.22656</cdr:x>
      <cdr:y>0.11815</cdr:y>
    </cdr:from>
    <cdr:to>
      <cdr:x>0.43918</cdr:x>
      <cdr:y>0.21084</cdr:y>
    </cdr:to>
    <cdr:sp macro="" textlink="">
      <cdr:nvSpPr>
        <cdr:cNvPr id="4" name="Скругленная прямоугольная выноска 3"/>
        <cdr:cNvSpPr/>
      </cdr:nvSpPr>
      <cdr:spPr>
        <a:xfrm xmlns:a="http://schemas.openxmlformats.org/drawingml/2006/main">
          <a:off x="2071670" y="689136"/>
          <a:ext cx="1944197" cy="540628"/>
        </a:xfrm>
        <a:prstGeom xmlns:a="http://schemas.openxmlformats.org/drawingml/2006/main" prst="wedgeRoundRectCallout">
          <a:avLst>
            <a:gd name="adj1" fmla="val 22189"/>
            <a:gd name="adj2" fmla="val 145025"/>
            <a:gd name="adj3" fmla="val 16667"/>
          </a:avLst>
        </a:prstGeom>
        <a:solidFill xmlns:a="http://schemas.openxmlformats.org/drawingml/2006/main">
          <a:srgbClr val="A9E66C"/>
        </a:solidFill>
        <a:ln xmlns:a="http://schemas.openxmlformats.org/drawingml/2006/main" w="25400" cap="flat" cmpd="sng" algn="ctr">
          <a:solidFill>
            <a:srgbClr val="A9E66C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r>
            <a:rPr lang="ru-RU" sz="2800" dirty="0" smtClean="0">
              <a:solidFill>
                <a:sysClr val="windowText" lastClr="000000"/>
              </a:solidFill>
            </a:rPr>
            <a:t>429 648,95</a:t>
          </a:r>
          <a:endParaRPr lang="ru-RU" sz="2800" dirty="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0.11413</cdr:x>
      <cdr:y>0.67901</cdr:y>
    </cdr:from>
    <cdr:to>
      <cdr:x>0.21413</cdr:x>
      <cdr:y>0.75309</cdr:y>
    </cdr:to>
    <cdr:sp macro="" textlink="">
      <cdr:nvSpPr>
        <cdr:cNvPr id="5" name="Скругленный прямоугольник 4"/>
        <cdr:cNvSpPr/>
      </cdr:nvSpPr>
      <cdr:spPr>
        <a:xfrm xmlns:a="http://schemas.openxmlformats.org/drawingml/2006/main">
          <a:off x="1043608" y="3960440"/>
          <a:ext cx="914400" cy="432083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2000" dirty="0" smtClean="0">
              <a:solidFill>
                <a:schemeClr val="tx1"/>
              </a:solidFill>
            </a:rPr>
            <a:t>83,2%</a:t>
          </a:r>
          <a:endParaRPr lang="ru-RU" sz="20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0.32675</cdr:x>
      <cdr:y>0.67901</cdr:y>
    </cdr:from>
    <cdr:to>
      <cdr:x>0.42675</cdr:x>
      <cdr:y>0.75308</cdr:y>
    </cdr:to>
    <cdr:sp macro="" textlink="">
      <cdr:nvSpPr>
        <cdr:cNvPr id="6" name="Скругленный прямоугольник 5"/>
        <cdr:cNvSpPr/>
      </cdr:nvSpPr>
      <cdr:spPr>
        <a:xfrm xmlns:a="http://schemas.openxmlformats.org/drawingml/2006/main">
          <a:off x="2987824" y="3960440"/>
          <a:ext cx="914400" cy="432025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r>
            <a:rPr lang="ru-RU" sz="2000" dirty="0" smtClean="0">
              <a:solidFill>
                <a:sysClr val="windowText" lastClr="000000"/>
              </a:solidFill>
            </a:rPr>
            <a:t>78,1 %</a:t>
          </a:r>
          <a:endParaRPr lang="ru-RU" sz="2000" dirty="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0.54725</cdr:x>
      <cdr:y>0.67901</cdr:y>
    </cdr:from>
    <cdr:to>
      <cdr:x>0.64725</cdr:x>
      <cdr:y>0.75309</cdr:y>
    </cdr:to>
    <cdr:sp macro="" textlink="">
      <cdr:nvSpPr>
        <cdr:cNvPr id="7" name="Скругленный прямоугольник 6"/>
        <cdr:cNvSpPr/>
      </cdr:nvSpPr>
      <cdr:spPr>
        <a:xfrm xmlns:a="http://schemas.openxmlformats.org/drawingml/2006/main">
          <a:off x="5004048" y="3960440"/>
          <a:ext cx="914400" cy="432082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r>
            <a:rPr lang="ru-RU" sz="2000" dirty="0" smtClean="0">
              <a:solidFill>
                <a:sysClr val="windowText" lastClr="000000"/>
              </a:solidFill>
            </a:rPr>
            <a:t>72,5 %</a:t>
          </a:r>
          <a:endParaRPr lang="ru-RU" sz="2000" dirty="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0.41281</cdr:x>
      <cdr:y>0.25135</cdr:y>
    </cdr:from>
    <cdr:to>
      <cdr:x>0.55589</cdr:x>
      <cdr:y>0.3279</cdr:y>
    </cdr:to>
    <cdr:sp macro="" textlink="">
      <cdr:nvSpPr>
        <cdr:cNvPr id="10" name="Скругленный прямоугольник 9"/>
        <cdr:cNvSpPr/>
      </cdr:nvSpPr>
      <cdr:spPr>
        <a:xfrm xmlns:a="http://schemas.openxmlformats.org/drawingml/2006/main" rot="21022339">
          <a:off x="3774749" y="1466062"/>
          <a:ext cx="1308309" cy="446486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1600" dirty="0" smtClean="0">
              <a:solidFill>
                <a:sysClr val="windowText" lastClr="000000"/>
              </a:solidFill>
            </a:rPr>
            <a:t>+47 574,84</a:t>
          </a:r>
          <a:endParaRPr lang="ru-RU" sz="1600" dirty="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0.20396</cdr:x>
      <cdr:y>0.25926</cdr:y>
    </cdr:from>
    <cdr:to>
      <cdr:x>0.33223</cdr:x>
      <cdr:y>0.33719</cdr:y>
    </cdr:to>
    <cdr:sp macro="" textlink="">
      <cdr:nvSpPr>
        <cdr:cNvPr id="11" name="Скругленный прямоугольник 10"/>
        <cdr:cNvSpPr/>
      </cdr:nvSpPr>
      <cdr:spPr>
        <a:xfrm xmlns:a="http://schemas.openxmlformats.org/drawingml/2006/main" rot="482195">
          <a:off x="1865036" y="1512190"/>
          <a:ext cx="1172859" cy="454514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1600" dirty="0" smtClean="0">
              <a:solidFill>
                <a:sysClr val="windowText" lastClr="000000"/>
              </a:solidFill>
            </a:rPr>
            <a:t>-13 801,94</a:t>
          </a:r>
          <a:endParaRPr lang="ru-RU" sz="1600" dirty="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0.73023</cdr:x>
      <cdr:y>0.75309</cdr:y>
    </cdr:from>
    <cdr:to>
      <cdr:x>1</cdr:x>
      <cdr:y>0.92593</cdr:y>
    </cdr:to>
    <cdr:pic>
      <cdr:nvPicPr>
        <cdr:cNvPr id="12" name="Picture 3" descr="T:\ОБП\Метелева\деньги 4.jp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lc="http://schemas.openxmlformats.org/drawingml/2006/lockedCanvas" xmlns:a14="http://schemas.microsoft.com/office/drawing/2010/main" xmlns="" xmlns:p="http://schemas.openxmlformats.org/presentationml/2006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677207" y="4392488"/>
          <a:ext cx="2466793" cy="1008112"/>
        </a:xfrm>
        <a:prstGeom xmlns:a="http://schemas.openxmlformats.org/drawingml/2006/main" prst="rect">
          <a:avLst/>
        </a:prstGeom>
        <a:noFill xmlns:a="http://schemas.openxmlformats.org/drawingml/2006/main"/>
        <a:effectLst xmlns:a="http://schemas.openxmlformats.org/drawingml/2006/main">
          <a:softEdge rad="127000"/>
        </a:effectLst>
        <a:extLst xmlns:a="http://schemas.openxmlformats.org/drawingml/2006/main">
          <a:ext uri="{909E8E84-426E-40DD-AFC4-6F175D3DCCD1}">
            <a14:hiddenFill xmlns:lc="http://schemas.openxmlformats.org/drawingml/2006/lockedCanvas" xmlns:a14="http://schemas.microsoft.com/office/drawing/2010/main" xmlns="" xmlns:p="http://schemas.openxmlformats.org/presentationml/2006/main" xmlns:r="http://schemas.openxmlformats.org/officeDocument/2006/relationships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0.4685</cdr:x>
      <cdr:y>0.16049</cdr:y>
    </cdr:from>
    <cdr:to>
      <cdr:x>0.68112</cdr:x>
      <cdr:y>0.25318</cdr:y>
    </cdr:to>
    <cdr:sp macro="" textlink="">
      <cdr:nvSpPr>
        <cdr:cNvPr id="13" name="Скругленная прямоугольная выноска 12"/>
        <cdr:cNvSpPr/>
      </cdr:nvSpPr>
      <cdr:spPr>
        <a:xfrm xmlns:a="http://schemas.openxmlformats.org/drawingml/2006/main">
          <a:off x="4283968" y="936104"/>
          <a:ext cx="1944197" cy="540628"/>
        </a:xfrm>
        <a:prstGeom xmlns:a="http://schemas.openxmlformats.org/drawingml/2006/main" prst="wedgeRoundRectCallout">
          <a:avLst>
            <a:gd name="adj1" fmla="val 23722"/>
            <a:gd name="adj2" fmla="val 121094"/>
            <a:gd name="adj3" fmla="val 16667"/>
          </a:avLst>
        </a:prstGeom>
        <a:solidFill xmlns:a="http://schemas.openxmlformats.org/drawingml/2006/main">
          <a:srgbClr val="A9E66C"/>
        </a:solidFill>
        <a:ln xmlns:a="http://schemas.openxmlformats.org/drawingml/2006/main" w="25400" cap="flat" cmpd="sng" algn="ctr">
          <a:solidFill>
            <a:srgbClr val="A9E66C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r>
            <a:rPr lang="ru-RU" sz="2800" dirty="0" smtClean="0">
              <a:solidFill>
                <a:sysClr val="windowText" lastClr="000000"/>
              </a:solidFill>
            </a:rPr>
            <a:t>477 223,79</a:t>
          </a:r>
          <a:endParaRPr lang="ru-RU" sz="2800" dirty="0">
            <a:solidFill>
              <a:sysClr val="windowText" lastClr="000000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0.58952</cdr:x>
      <cdr:y>0.7037</cdr:y>
    </cdr:from>
    <cdr:to>
      <cdr:x>0.71311</cdr:x>
      <cdr:y>0.76543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5178876" y="4104434"/>
          <a:ext cx="1085778" cy="3600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800" dirty="0" smtClean="0">
              <a:solidFill>
                <a:schemeClr val="tx1"/>
              </a:solidFill>
            </a:rPr>
            <a:t>-</a:t>
          </a:r>
          <a:r>
            <a:rPr lang="en-US" sz="2000" dirty="0" smtClean="0">
              <a:solidFill>
                <a:schemeClr val="tx1"/>
              </a:solidFill>
            </a:rPr>
            <a:t>2</a:t>
          </a:r>
          <a:r>
            <a:rPr lang="ru-RU" sz="2000" dirty="0" smtClean="0">
              <a:solidFill>
                <a:schemeClr val="tx1"/>
              </a:solidFill>
            </a:rPr>
            <a:t> 700,0</a:t>
          </a:r>
          <a:endParaRPr lang="ru-RU" sz="20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0.26424</cdr:x>
      <cdr:y>0.1017</cdr:y>
    </cdr:from>
    <cdr:to>
      <cdr:x>0.42688</cdr:x>
      <cdr:y>0.23945</cdr:y>
    </cdr:to>
    <cdr:sp macro="" textlink="">
      <cdr:nvSpPr>
        <cdr:cNvPr id="6" name="Скругленная прямоугольная выноска 5"/>
        <cdr:cNvSpPr/>
      </cdr:nvSpPr>
      <cdr:spPr>
        <a:xfrm xmlns:a="http://schemas.openxmlformats.org/drawingml/2006/main">
          <a:off x="2321356" y="593164"/>
          <a:ext cx="1428760" cy="803487"/>
        </a:xfrm>
        <a:prstGeom xmlns:a="http://schemas.openxmlformats.org/drawingml/2006/main" prst="wedgeRoundRectCallout">
          <a:avLst>
            <a:gd name="adj1" fmla="val -62664"/>
            <a:gd name="adj2" fmla="val 120374"/>
            <a:gd name="adj3" fmla="val 16667"/>
          </a:avLst>
        </a:prstGeom>
        <a:solidFill xmlns:a="http://schemas.openxmlformats.org/drawingml/2006/main">
          <a:srgbClr val="CCFF33"/>
        </a:solidFill>
        <a:ln xmlns:a="http://schemas.openxmlformats.org/drawingml/2006/main">
          <a:solidFill>
            <a:srgbClr val="FFFF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2000" dirty="0" smtClean="0">
              <a:solidFill>
                <a:schemeClr val="tx1"/>
              </a:solidFill>
            </a:rPr>
            <a:t>+166 </a:t>
          </a:r>
          <a:r>
            <a:rPr lang="ru-RU" sz="2000" dirty="0" smtClean="0">
              <a:solidFill>
                <a:schemeClr val="tx1"/>
              </a:solidFill>
            </a:rPr>
            <a:t>687,2</a:t>
          </a:r>
        </a:p>
        <a:p xmlns:a="http://schemas.openxmlformats.org/drawingml/2006/main">
          <a:r>
            <a:rPr lang="ru-RU" sz="2000" dirty="0" smtClean="0">
              <a:solidFill>
                <a:schemeClr val="tx1"/>
              </a:solidFill>
            </a:rPr>
            <a:t>57,9%</a:t>
          </a:r>
          <a:endParaRPr lang="ru-RU" sz="20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0.56512</cdr:x>
      <cdr:y>0.05271</cdr:y>
    </cdr:from>
    <cdr:to>
      <cdr:x>0.73725</cdr:x>
      <cdr:y>0.1601</cdr:y>
    </cdr:to>
    <cdr:sp macro="" textlink="">
      <cdr:nvSpPr>
        <cdr:cNvPr id="7" name="Скругленная прямоугольная выноска 6"/>
        <cdr:cNvSpPr/>
      </cdr:nvSpPr>
      <cdr:spPr>
        <a:xfrm xmlns:a="http://schemas.openxmlformats.org/drawingml/2006/main">
          <a:off x="4964562" y="307412"/>
          <a:ext cx="1512158" cy="626407"/>
        </a:xfrm>
        <a:prstGeom xmlns:a="http://schemas.openxmlformats.org/drawingml/2006/main" prst="wedgeRoundRectCallout">
          <a:avLst>
            <a:gd name="adj1" fmla="val -78478"/>
            <a:gd name="adj2" fmla="val 130143"/>
            <a:gd name="adj3" fmla="val 16667"/>
          </a:avLst>
        </a:prstGeom>
        <a:solidFill xmlns:a="http://schemas.openxmlformats.org/drawingml/2006/main">
          <a:srgbClr val="CCFF33"/>
        </a:solidFill>
        <a:ln xmlns:a="http://schemas.openxmlformats.org/drawingml/2006/main" w="25400" cap="flat" cmpd="sng" algn="ctr">
          <a:solidFill>
            <a:srgbClr val="FFFF0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r>
            <a:rPr lang="ru-RU" sz="2000" dirty="0" smtClean="0">
              <a:solidFill>
                <a:sysClr val="windowText" lastClr="000000"/>
              </a:solidFill>
            </a:rPr>
            <a:t>+169 </a:t>
          </a:r>
          <a:r>
            <a:rPr lang="ru-RU" sz="2000" dirty="0" smtClean="0">
              <a:solidFill>
                <a:sysClr val="windowText" lastClr="000000"/>
              </a:solidFill>
            </a:rPr>
            <a:t>215,7</a:t>
          </a:r>
        </a:p>
        <a:p xmlns:a="http://schemas.openxmlformats.org/drawingml/2006/main">
          <a:r>
            <a:rPr lang="ru-RU" sz="2000" dirty="0" smtClean="0">
              <a:solidFill>
                <a:sysClr val="windowText" lastClr="000000"/>
              </a:solidFill>
            </a:rPr>
            <a:t>58,2%</a:t>
          </a:r>
          <a:endParaRPr lang="ru-RU" sz="2000" dirty="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0.79281</cdr:x>
      <cdr:y>0.54262</cdr:y>
    </cdr:from>
    <cdr:to>
      <cdr:x>0.94035</cdr:x>
      <cdr:y>0.6167</cdr:y>
    </cdr:to>
    <cdr:sp macro="" textlink="">
      <cdr:nvSpPr>
        <cdr:cNvPr id="8" name="Скругленная прямоугольная выноска 7"/>
        <cdr:cNvSpPr/>
      </cdr:nvSpPr>
      <cdr:spPr>
        <a:xfrm xmlns:a="http://schemas.openxmlformats.org/drawingml/2006/main">
          <a:off x="6964826" y="3164932"/>
          <a:ext cx="1296135" cy="432082"/>
        </a:xfrm>
        <a:prstGeom xmlns:a="http://schemas.openxmlformats.org/drawingml/2006/main" prst="wedgeRoundRectCallout">
          <a:avLst>
            <a:gd name="adj1" fmla="val -42662"/>
            <a:gd name="adj2" fmla="val 143166"/>
            <a:gd name="adj3" fmla="val 16667"/>
          </a:avLst>
        </a:prstGeom>
        <a:solidFill xmlns:a="http://schemas.openxmlformats.org/drawingml/2006/main">
          <a:srgbClr val="CCFF33"/>
        </a:solidFill>
        <a:ln xmlns:a="http://schemas.openxmlformats.org/drawingml/2006/main" w="25400" cap="flat" cmpd="sng" algn="ctr">
          <a:solidFill>
            <a:srgbClr val="FFFF0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r>
            <a:rPr lang="ru-RU" sz="2000" dirty="0" smtClean="0">
              <a:solidFill>
                <a:sysClr val="windowText" lastClr="000000"/>
              </a:solidFill>
            </a:rPr>
            <a:t>-2 528,5</a:t>
          </a:r>
          <a:endParaRPr lang="ru-RU" sz="2000" dirty="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0.72951</cdr:x>
      <cdr:y>0.06173</cdr:y>
    </cdr:from>
    <cdr:to>
      <cdr:x>0.98052</cdr:x>
      <cdr:y>0.30864</cdr:y>
    </cdr:to>
    <cdr:pic>
      <cdr:nvPicPr>
        <cdr:cNvPr id="9" name="Picture 2" descr="T:\ОБП\IvNik\картинки\2015\рост.jp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BEBA8EAE-BF5A-486C-A8C5-ECC9F3942E4B}">
              <a14:imgProps xmlns:lc="http://schemas.openxmlformats.org/drawingml/2006/lockedCanvas" xmlns:a14="http://schemas.microsoft.com/office/drawing/2010/main" xmlns="" xmlns:p="http://schemas.openxmlformats.org/presentationml/2006/main">
                <a14:imgLayer r:embed="rId6">
                  <a14:imgEffect>
                    <a14:sharpenSoften amount="-50000"/>
                  </a14:imgEffect>
                </a14:imgLayer>
              </a14:imgProps>
            </a:ext>
            <a:ext uri="{28A0092B-C50C-407E-A947-70E740481C1C}">
              <a14:useLocalDpi xmlns:lc="http://schemas.openxmlformats.org/drawingml/2006/lockedCanvas" xmlns:a14="http://schemas.microsoft.com/office/drawing/2010/main" xmlns="" xmlns:p="http://schemas.openxmlformats.org/presentationml/2006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408712" y="360040"/>
          <a:ext cx="2205100" cy="1440160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  <a:effectLst xmlns:a="http://schemas.openxmlformats.org/drawingml/2006/main">
          <a:softEdge rad="112500"/>
        </a:effectLst>
        <a:extLst xmlns:a="http://schemas.openxmlformats.org/drawingml/2006/main">
          <a:ext uri="{909E8E84-426E-40DD-AFC4-6F175D3DCCD1}">
            <a14:hiddenFill xmlns:lc="http://schemas.openxmlformats.org/drawingml/2006/lockedCanvas" xmlns:a14="http://schemas.microsoft.com/office/drawing/2010/main" xmlns="" xmlns:p="http://schemas.openxmlformats.org/presentationml/2006/main" xmlns:r="http://schemas.openxmlformats.org/officeDocument/2006/relationships">
              <a:solidFill>
                <a:srgbClr val="FFFFFF"/>
              </a:solidFill>
            </a14:hiddenFill>
          </a:ext>
        </a:extLst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0.36399</cdr:x>
      <cdr:y>0.46322</cdr:y>
    </cdr:from>
    <cdr:to>
      <cdr:x>0.46</cdr:x>
      <cdr:y>0.49952</cdr:y>
    </cdr:to>
    <cdr:cxnSp macro="">
      <cdr:nvCxnSpPr>
        <cdr:cNvPr id="5" name="Прямая со стрелкой 4"/>
        <cdr:cNvCxnSpPr/>
      </cdr:nvCxnSpPr>
      <cdr:spPr>
        <a:xfrm xmlns:a="http://schemas.openxmlformats.org/drawingml/2006/main" flipV="1">
          <a:off x="3250050" y="2735164"/>
          <a:ext cx="857256" cy="214314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38100" cap="flat" cmpd="sng" algn="ctr">
          <a:solidFill>
            <a:srgbClr val="00B050"/>
          </a:solidFill>
          <a:prstDash val="solid"/>
          <a:tailEnd type="arrow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0.54032</cdr:x>
      <cdr:y>0.45122</cdr:y>
    </cdr:from>
    <cdr:to>
      <cdr:x>0.63301</cdr:x>
      <cdr:y>0.48025</cdr:y>
    </cdr:to>
    <cdr:cxnSp macro="">
      <cdr:nvCxnSpPr>
        <cdr:cNvPr id="6" name="Прямая со стрелкой 5"/>
        <cdr:cNvCxnSpPr/>
      </cdr:nvCxnSpPr>
      <cdr:spPr>
        <a:xfrm xmlns:a="http://schemas.openxmlformats.org/drawingml/2006/main" flipV="1">
          <a:off x="4824536" y="2664296"/>
          <a:ext cx="827584" cy="171400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38100" cap="flat" cmpd="sng" algn="ctr">
          <a:solidFill>
            <a:srgbClr val="00B050"/>
          </a:solidFill>
          <a:prstDash val="solid"/>
          <a:tailEnd type="arrow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0.532</cdr:x>
      <cdr:y>0.51162</cdr:y>
    </cdr:from>
    <cdr:to>
      <cdr:x>0.6449</cdr:x>
      <cdr:y>0.59756</cdr:y>
    </cdr:to>
    <cdr:sp macro="" textlink="">
      <cdr:nvSpPr>
        <cdr:cNvPr id="22" name="Скругленный прямоугольник 21"/>
        <cdr:cNvSpPr/>
      </cdr:nvSpPr>
      <cdr:spPr>
        <a:xfrm xmlns:a="http://schemas.openxmlformats.org/drawingml/2006/main">
          <a:off x="4750248" y="3020916"/>
          <a:ext cx="1008083" cy="507446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r>
            <a:rPr lang="ru-RU" sz="1800" dirty="0" smtClean="0">
              <a:solidFill>
                <a:sysClr val="windowText" lastClr="000000"/>
              </a:solidFill>
            </a:rPr>
            <a:t>+</a:t>
          </a:r>
          <a:r>
            <a:rPr lang="ru-RU" sz="1800" dirty="0" smtClean="0">
              <a:solidFill>
                <a:sysClr val="windowText" lastClr="000000"/>
              </a:solidFill>
            </a:rPr>
            <a:t>7234,0</a:t>
          </a:r>
        </a:p>
      </cdr:txBody>
    </cdr:sp>
  </cdr:relSizeAnchor>
  <cdr:relSizeAnchor xmlns:cdr="http://schemas.openxmlformats.org/drawingml/2006/chartDrawing">
    <cdr:from>
      <cdr:x>0.70968</cdr:x>
      <cdr:y>0.51162</cdr:y>
    </cdr:from>
    <cdr:to>
      <cdr:x>0.82258</cdr:x>
      <cdr:y>0.58421</cdr:y>
    </cdr:to>
    <cdr:sp macro="" textlink="">
      <cdr:nvSpPr>
        <cdr:cNvPr id="23" name="Скругленный прямоугольник 22"/>
        <cdr:cNvSpPr/>
      </cdr:nvSpPr>
      <cdr:spPr>
        <a:xfrm xmlns:a="http://schemas.openxmlformats.org/drawingml/2006/main">
          <a:off x="6336727" y="3020917"/>
          <a:ext cx="1008083" cy="428628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r>
            <a:rPr lang="ru-RU" sz="1800" dirty="0" smtClean="0">
              <a:solidFill>
                <a:sysClr val="windowText" lastClr="000000"/>
              </a:solidFill>
            </a:rPr>
            <a:t>+</a:t>
          </a:r>
          <a:r>
            <a:rPr lang="ru-RU" sz="1800" dirty="0" smtClean="0">
              <a:solidFill>
                <a:sysClr val="windowText" lastClr="000000"/>
              </a:solidFill>
            </a:rPr>
            <a:t>6343,6</a:t>
          </a:r>
        </a:p>
      </cdr:txBody>
    </cdr:sp>
  </cdr:relSizeAnchor>
  <cdr:relSizeAnchor xmlns:cdr="http://schemas.openxmlformats.org/drawingml/2006/chartDrawing">
    <cdr:from>
      <cdr:x>0.18548</cdr:x>
      <cdr:y>0.53659</cdr:y>
    </cdr:from>
    <cdr:to>
      <cdr:x>0.29838</cdr:x>
      <cdr:y>0.6447</cdr:y>
    </cdr:to>
    <cdr:sp macro="" textlink="">
      <cdr:nvSpPr>
        <cdr:cNvPr id="24" name="Скругленный прямоугольник 23"/>
        <cdr:cNvSpPr/>
      </cdr:nvSpPr>
      <cdr:spPr>
        <a:xfrm xmlns:a="http://schemas.openxmlformats.org/drawingml/2006/main">
          <a:off x="1656149" y="3168379"/>
          <a:ext cx="1008084" cy="638355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r>
            <a:rPr lang="ru-RU" sz="1800" dirty="0" smtClean="0">
              <a:solidFill>
                <a:sysClr val="windowText" lastClr="000000"/>
              </a:solidFill>
            </a:rPr>
            <a:t>-</a:t>
          </a:r>
          <a:r>
            <a:rPr lang="ru-RU" sz="1800" dirty="0" smtClean="0">
              <a:solidFill>
                <a:sysClr val="windowText" lastClr="000000"/>
              </a:solidFill>
            </a:rPr>
            <a:t>174,7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0.16925</cdr:x>
      <cdr:y>0</cdr:y>
    </cdr:from>
    <cdr:to>
      <cdr:x>0.28125</cdr:x>
      <cdr:y>0.05952</cdr:y>
    </cdr:to>
    <cdr:sp macro="" textlink="">
      <cdr:nvSpPr>
        <cdr:cNvPr id="2" name="Скругленная прямоугольная выноска 1"/>
        <cdr:cNvSpPr/>
      </cdr:nvSpPr>
      <cdr:spPr>
        <a:xfrm xmlns:a="http://schemas.openxmlformats.org/drawingml/2006/main">
          <a:off x="1547622" y="0"/>
          <a:ext cx="1024114" cy="360017"/>
        </a:xfrm>
        <a:prstGeom xmlns:a="http://schemas.openxmlformats.org/drawingml/2006/main" prst="wedgeRoundRectCallout">
          <a:avLst>
            <a:gd name="adj1" fmla="val -74023"/>
            <a:gd name="adj2" fmla="val 40972"/>
            <a:gd name="adj3" fmla="val 16667"/>
          </a:avLst>
        </a:prstGeom>
        <a:solidFill xmlns:a="http://schemas.openxmlformats.org/drawingml/2006/main">
          <a:srgbClr val="FFFF00"/>
        </a:solidFill>
        <a:ln xmlns:a="http://schemas.openxmlformats.org/drawingml/2006/main">
          <a:solidFill>
            <a:srgbClr val="00FF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600" dirty="0" smtClean="0">
              <a:solidFill>
                <a:schemeClr val="tx1"/>
              </a:solidFill>
            </a:rPr>
            <a:t>+6 343,6</a:t>
          </a:r>
          <a:endParaRPr lang="ru-RU" sz="1600" dirty="0">
            <a:solidFill>
              <a:schemeClr val="tx1"/>
            </a:solidFill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0.20075</cdr:x>
      <cdr:y>0.33485</cdr:y>
    </cdr:from>
    <cdr:to>
      <cdr:x>0.48425</cdr:x>
      <cdr:y>0.53815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1835696" y="2016224"/>
          <a:ext cx="2592280" cy="1224125"/>
        </a:xfrm>
        <a:prstGeom xmlns:a="http://schemas.openxmlformats.org/drawingml/2006/main" prst="ellipse">
          <a:avLst/>
        </a:prstGeom>
        <a:solidFill xmlns:a="http://schemas.openxmlformats.org/drawingml/2006/main">
          <a:srgbClr val="B5D41C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anchor="ctr" anchorCtr="0"/>
        <a:lstStyle xmlns:a="http://schemas.openxmlformats.org/drawingml/2006/main"/>
        <a:p xmlns:a="http://schemas.openxmlformats.org/drawingml/2006/main">
          <a:r>
            <a:rPr lang="ru-RU" sz="3600" dirty="0" smtClean="0">
              <a:solidFill>
                <a:schemeClr val="tx1"/>
              </a:solidFill>
            </a:rPr>
            <a:t>10 891,2</a:t>
          </a:r>
          <a:endParaRPr lang="ru-RU" sz="36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0.88587</cdr:x>
      <cdr:y>0.92084</cdr:y>
    </cdr:from>
    <cdr:to>
      <cdr:x>0.98587</cdr:x>
      <cdr:y>0.98063</cdr:y>
    </cdr:to>
    <cdr:sp macro="" textlink="">
      <cdr:nvSpPr>
        <cdr:cNvPr id="3" name="Скругленный прямоугольник 2"/>
        <cdr:cNvSpPr/>
      </cdr:nvSpPr>
      <cdr:spPr>
        <a:xfrm xmlns:a="http://schemas.openxmlformats.org/drawingml/2006/main">
          <a:off x="8100392" y="5544616"/>
          <a:ext cx="914400" cy="360040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1800" dirty="0" smtClean="0">
              <a:solidFill>
                <a:sysClr val="windowText" lastClr="000000"/>
              </a:solidFill>
            </a:rPr>
            <a:t>6</a:t>
          </a:r>
          <a:endParaRPr lang="ru-RU" sz="1800" dirty="0">
            <a:solidFill>
              <a:sysClr val="windowText" lastClr="000000"/>
            </a:solidFill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0.22438</cdr:x>
      <cdr:y>0.34681</cdr:y>
    </cdr:from>
    <cdr:to>
      <cdr:x>0.51575</cdr:x>
      <cdr:y>0.51423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2051730" y="2088243"/>
          <a:ext cx="2664285" cy="1008084"/>
        </a:xfrm>
        <a:prstGeom xmlns:a="http://schemas.openxmlformats.org/drawingml/2006/main" prst="ellipse">
          <a:avLst/>
        </a:prstGeom>
        <a:solidFill xmlns:a="http://schemas.openxmlformats.org/drawingml/2006/main">
          <a:srgbClr val="B5D41C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anchor="ctr" anchorCtr="0"/>
        <a:lstStyle xmlns:a="http://schemas.openxmlformats.org/drawingml/2006/main"/>
        <a:p xmlns:a="http://schemas.openxmlformats.org/drawingml/2006/main">
          <a:r>
            <a:rPr lang="ru-RU" sz="3200" b="1" dirty="0" smtClean="0">
              <a:solidFill>
                <a:schemeClr val="tx1"/>
              </a:solidFill>
            </a:rPr>
            <a:t>344 264,7</a:t>
          </a:r>
          <a:endParaRPr lang="ru-RU" sz="32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0.88587</cdr:x>
      <cdr:y>0.92084</cdr:y>
    </cdr:from>
    <cdr:to>
      <cdr:x>0.98587</cdr:x>
      <cdr:y>0.98063</cdr:y>
    </cdr:to>
    <cdr:sp macro="" textlink="">
      <cdr:nvSpPr>
        <cdr:cNvPr id="3" name="Скругленный прямоугольник 2"/>
        <cdr:cNvSpPr/>
      </cdr:nvSpPr>
      <cdr:spPr>
        <a:xfrm xmlns:a="http://schemas.openxmlformats.org/drawingml/2006/main">
          <a:off x="8100392" y="5544616"/>
          <a:ext cx="914400" cy="360040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1800" dirty="0" smtClean="0">
              <a:solidFill>
                <a:sysClr val="windowText" lastClr="000000"/>
              </a:solidFill>
            </a:rPr>
            <a:t>7</a:t>
          </a:r>
          <a:endParaRPr lang="ru-RU" sz="1800" dirty="0">
            <a:solidFill>
              <a:sysClr val="windowText" lastClr="000000"/>
            </a:solidFill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0.41129</cdr:x>
      <cdr:y>0.5</cdr:y>
    </cdr:from>
    <cdr:to>
      <cdr:x>0.64516</cdr:x>
      <cdr:y>0.69663</cdr:y>
    </cdr:to>
    <cdr:sp macro="" textlink="">
      <cdr:nvSpPr>
        <cdr:cNvPr id="2" name="Стрелка влево 1"/>
        <cdr:cNvSpPr/>
      </cdr:nvSpPr>
      <cdr:spPr>
        <a:xfrm xmlns:a="http://schemas.openxmlformats.org/drawingml/2006/main">
          <a:off x="3672408" y="2880320"/>
          <a:ext cx="2088223" cy="1132715"/>
        </a:xfrm>
        <a:prstGeom xmlns:a="http://schemas.openxmlformats.org/drawingml/2006/main" prst="leftArrow">
          <a:avLst/>
        </a:prstGeom>
        <a:solidFill xmlns:a="http://schemas.openxmlformats.org/drawingml/2006/main">
          <a:srgbClr val="FFFF00"/>
        </a:solidFill>
        <a:ln xmlns:a="http://schemas.openxmlformats.org/drawingml/2006/main">
          <a:solidFill>
            <a:srgbClr val="FFC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3200" dirty="0" smtClean="0">
              <a:solidFill>
                <a:schemeClr val="tx1"/>
              </a:solidFill>
            </a:rPr>
            <a:t>56,7%</a:t>
          </a:r>
          <a:endParaRPr lang="ru-RU" sz="3200" dirty="0">
            <a:solidFill>
              <a:schemeClr val="tx1"/>
            </a:solidFill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0.42424</cdr:x>
      <cdr:y>0.03797</cdr:y>
    </cdr:from>
    <cdr:to>
      <cdr:x>0.48485</cdr:x>
      <cdr:y>0.07595</cdr:y>
    </cdr:to>
    <cdr:sp macro="" textlink="">
      <cdr:nvSpPr>
        <cdr:cNvPr id="3" name="Прямая соединительная линия 2"/>
        <cdr:cNvSpPr/>
      </cdr:nvSpPr>
      <cdr:spPr>
        <a:xfrm xmlns:a="http://schemas.openxmlformats.org/drawingml/2006/main" flipH="1" flipV="1">
          <a:off x="2016224" y="216024"/>
          <a:ext cx="288032" cy="216024"/>
        </a:xfrm>
        <a:prstGeom xmlns:a="http://schemas.openxmlformats.org/drawingml/2006/main" prst="line">
          <a:avLst/>
        </a:prstGeom>
        <a:ln xmlns:a="http://schemas.openxmlformats.org/drawingml/2006/main" w="9525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0.51515</cdr:x>
      <cdr:y>0.03797</cdr:y>
    </cdr:from>
    <cdr:to>
      <cdr:x>0.60606</cdr:x>
      <cdr:y>0.07595</cdr:y>
    </cdr:to>
    <cdr:sp macro="" textlink="">
      <cdr:nvSpPr>
        <cdr:cNvPr id="4" name="Прямая соединительная линия 3"/>
        <cdr:cNvSpPr/>
      </cdr:nvSpPr>
      <cdr:spPr>
        <a:xfrm xmlns:a="http://schemas.openxmlformats.org/drawingml/2006/main" flipV="1">
          <a:off x="2448272" y="216024"/>
          <a:ext cx="432048" cy="216024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rgbClr val="00000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0.31818</cdr:x>
      <cdr:y>0.34177</cdr:y>
    </cdr:from>
    <cdr:to>
      <cdr:x>0.69697</cdr:x>
      <cdr:y>0.50251</cdr:y>
    </cdr:to>
    <cdr:sp macro="" textlink="">
      <cdr:nvSpPr>
        <cdr:cNvPr id="5" name="Скругленный прямоугольник 4"/>
        <cdr:cNvSpPr/>
      </cdr:nvSpPr>
      <cdr:spPr>
        <a:xfrm xmlns:a="http://schemas.openxmlformats.org/drawingml/2006/main">
          <a:off x="1512168" y="1944216"/>
          <a:ext cx="1800200" cy="914400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3600" b="1" dirty="0" smtClean="0">
              <a:solidFill>
                <a:schemeClr val="tx1"/>
              </a:solidFill>
            </a:rPr>
            <a:t>15442,0</a:t>
          </a:r>
          <a:endParaRPr lang="ru-RU" sz="3600" b="1" dirty="0">
            <a:solidFill>
              <a:schemeClr val="tx1"/>
            </a:solidFill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0.7092</cdr:x>
      <cdr:y>0.01196</cdr:y>
    </cdr:from>
    <cdr:to>
      <cdr:x>0.96813</cdr:x>
      <cdr:y>0.27101</cdr:y>
    </cdr:to>
    <cdr:pic>
      <cdr:nvPicPr>
        <cdr:cNvPr id="2" name="Picture 3" descr="C:\Users\i.smirnov\Documents\Бюджет для граждан\Фото\995466a8d0f44a4180ea1ad4c264bf4d.jp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/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408712" y="72008"/>
          <a:ext cx="2339752" cy="1559835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  <a:effectLst xmlns:a="http://schemas.openxmlformats.org/drawingml/2006/main">
          <a:softEdge rad="112500"/>
        </a:effectLst>
        <a:extLst xmlns:a="http://schemas.openxmlformats.org/drawingml/2006/main">
          <a:ext uri="{909E8E84-426E-40DD-AFC4-6F175D3DCCD1}"/>
        </a:ex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85EDA5-0936-4E64-99FB-D1FFB019D1AB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9C0B66-3D2B-41CA-ABFF-03BF28B6E9C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710E10B-F5B3-4E8A-BFA1-AC542F00E9F7}" type="slidenum">
              <a:rPr lang="ru-RU" altLang="ru-RU" smtClean="0">
                <a:cs typeface="Arial" charset="0"/>
              </a:rPr>
              <a:pPr/>
              <a:t>14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696D6E-358A-423C-BF22-72FDEB417798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D0D99-74EC-4B06-AA63-7FB3B9EC3C23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B7DA0-8ECE-4879-926C-F4BC016F1B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D0D99-74EC-4B06-AA63-7FB3B9EC3C23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B7DA0-8ECE-4879-926C-F4BC016F1B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D0D99-74EC-4B06-AA63-7FB3B9EC3C23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B7DA0-8ECE-4879-926C-F4BC016F1B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D0D99-74EC-4B06-AA63-7FB3B9EC3C23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B7DA0-8ECE-4879-926C-F4BC016F1B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D0D99-74EC-4B06-AA63-7FB3B9EC3C23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B7DA0-8ECE-4879-926C-F4BC016F1B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D0D99-74EC-4B06-AA63-7FB3B9EC3C23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B7DA0-8ECE-4879-926C-F4BC016F1B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D0D99-74EC-4B06-AA63-7FB3B9EC3C23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B7DA0-8ECE-4879-926C-F4BC016F1B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D0D99-74EC-4B06-AA63-7FB3B9EC3C23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B7DA0-8ECE-4879-926C-F4BC016F1B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D0D99-74EC-4B06-AA63-7FB3B9EC3C23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B7DA0-8ECE-4879-926C-F4BC016F1B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D0D99-74EC-4B06-AA63-7FB3B9EC3C23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B7DA0-8ECE-4879-926C-F4BC016F1B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D0D99-74EC-4B06-AA63-7FB3B9EC3C23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B7DA0-8ECE-4879-926C-F4BC016F1B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5000">
              <a:srgbClr val="33CC33">
                <a:alpha val="62000"/>
              </a:srgbClr>
            </a:gs>
            <a:gs pos="25000">
              <a:schemeClr val="accent5">
                <a:lumMod val="40000"/>
                <a:lumOff val="60000"/>
                <a:alpha val="77000"/>
              </a:schemeClr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D0D99-74EC-4B06-AA63-7FB3B9EC3C23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B7DA0-8ECE-4879-926C-F4BC016F1BD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95288" y="332656"/>
            <a:ext cx="7273056" cy="2375619"/>
          </a:xfrm>
        </p:spPr>
        <p:txBody>
          <a:bodyPr>
            <a:noAutofit/>
          </a:bodyPr>
          <a:lstStyle/>
          <a:p>
            <a:pPr algn="l" eaLnBrk="1" hangingPunct="1"/>
            <a:r>
              <a:rPr lang="ru-RU" sz="4000" dirty="0" smtClean="0"/>
              <a:t>Об итогах исполнения бюджета Порецкого района Чувашской Республики за 2022 год</a:t>
            </a:r>
          </a:p>
        </p:txBody>
      </p:sp>
      <p:pic>
        <p:nvPicPr>
          <p:cNvPr id="9" name="Picture 3" descr="C:\Users\i.smirnov\Documents\Бюджет для граждан\Фото\995466a8d0f44a4180ea1ad4c264bf4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644009" y="3908134"/>
            <a:ext cx="4141162" cy="27607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pic>
        <p:nvPicPr>
          <p:cNvPr id="10" name="Picture 8" descr="C:\Documents and Settings\r_finance13\Рабочий стол\f91cebdb86154938928ee59f37bfe7a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933056"/>
            <a:ext cx="4176464" cy="27856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92696"/>
          </a:xfrm>
        </p:spPr>
        <p:txBody>
          <a:bodyPr>
            <a:noAutofit/>
          </a:bodyPr>
          <a:lstStyle/>
          <a:p>
            <a:r>
              <a:rPr lang="ru-RU" sz="2400" dirty="0" smtClean="0"/>
              <a:t>Удельный вес расходов мероприятий социальной сферы Порецкого района Чувашской Республики в 20</a:t>
            </a:r>
            <a:r>
              <a:rPr lang="en-US" sz="2400" dirty="0" smtClean="0"/>
              <a:t>2</a:t>
            </a:r>
            <a:r>
              <a:rPr lang="ru-RU" sz="2400" dirty="0" smtClean="0"/>
              <a:t>2 году (тыс. рублей)</a:t>
            </a:r>
            <a:endParaRPr lang="ru-RU" sz="2400" dirty="0"/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107504" y="908720"/>
          <a:ext cx="8928992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8100392" y="6381328"/>
            <a:ext cx="914400" cy="360013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dirty="0" smtClean="0">
                <a:solidFill>
                  <a:sysClr val="windowText" lastClr="000000"/>
                </a:solidFill>
              </a:rPr>
              <a:t>9</a:t>
            </a:r>
          </a:p>
          <a:p>
            <a:pPr algn="ctr"/>
            <a:endParaRPr lang="ru-RU" sz="1800" dirty="0">
              <a:solidFill>
                <a:sysClr val="windowText" lastClr="000000"/>
              </a:solidFill>
            </a:endParaRPr>
          </a:p>
        </p:txBody>
      </p:sp>
      <p:pic>
        <p:nvPicPr>
          <p:cNvPr id="7" name="Picture 3" descr="C:\Documents and Settings\r_finance13\Рабочий стол\56ca739d16b325e379723ed1163faa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836712"/>
            <a:ext cx="2736304" cy="17343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476671"/>
          </a:xfrm>
        </p:spPr>
        <p:txBody>
          <a:bodyPr>
            <a:noAutofit/>
          </a:bodyPr>
          <a:lstStyle/>
          <a:p>
            <a:pPr marL="0" indent="0" fontAlgn="auto"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по разделу «Образование» за 2022 год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028384" y="6497987"/>
            <a:ext cx="914400" cy="360013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dirty="0" smtClean="0">
                <a:solidFill>
                  <a:sysClr val="windowText" lastClr="000000"/>
                </a:solidFill>
              </a:rPr>
              <a:t>10</a:t>
            </a:r>
            <a:endParaRPr lang="ru-RU" sz="1800" dirty="0">
              <a:solidFill>
                <a:sysClr val="windowText" lastClr="00000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9512" y="908720"/>
            <a:ext cx="1512168" cy="72008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21 119,2</a:t>
            </a:r>
            <a:r>
              <a:rPr lang="ru-RU" dirty="0" smtClean="0">
                <a:solidFill>
                  <a:schemeClr val="tx1"/>
                </a:solidFill>
              </a:rPr>
              <a:t>тыс. рублей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714480" y="714356"/>
            <a:ext cx="7250008" cy="2000264"/>
          </a:xfrm>
          <a:prstGeom prst="roundRect">
            <a:avLst/>
          </a:prstGeom>
          <a:solidFill>
            <a:srgbClr val="E2EE9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b="1" i="1" dirty="0" smtClean="0">
              <a:solidFill>
                <a:srgbClr val="3333FF"/>
              </a:solidFill>
            </a:endParaRPr>
          </a:p>
          <a:p>
            <a:pPr algn="ctr"/>
            <a:r>
              <a:rPr lang="ru-RU" sz="1200" b="1" i="1" dirty="0" smtClean="0">
                <a:solidFill>
                  <a:srgbClr val="3333FF"/>
                </a:solidFill>
              </a:rPr>
              <a:t>Дошкольное образование:</a:t>
            </a:r>
          </a:p>
          <a:p>
            <a:r>
              <a:rPr lang="ru-RU" sz="1200" dirty="0" smtClean="0">
                <a:solidFill>
                  <a:schemeClr val="tx1"/>
                </a:solidFill>
              </a:rPr>
              <a:t>* 3489,0 тыс.рублей - Обеспечение деятельности детских дошкольных образовательных                                 организаций;</a:t>
            </a:r>
          </a:p>
          <a:p>
            <a:r>
              <a:rPr lang="ru-RU" sz="1200" dirty="0" smtClean="0">
                <a:solidFill>
                  <a:schemeClr val="tx1"/>
                </a:solidFill>
              </a:rPr>
              <a:t>* 16594,1 тыс.рублей - Осуществление государственных полномочий Чувашской Республики по обеспечению государственных гарантий реализации прав на получение общедоступного и бесплатного дошкольного образования;</a:t>
            </a:r>
          </a:p>
          <a:p>
            <a:r>
              <a:rPr lang="ru-RU" sz="1200" dirty="0" smtClean="0">
                <a:solidFill>
                  <a:schemeClr val="tx1"/>
                </a:solidFill>
              </a:rPr>
              <a:t>* 148,9 тыс.рублей -  Реализация инициативных проектов;</a:t>
            </a:r>
          </a:p>
          <a:p>
            <a:pPr>
              <a:buFont typeface="Arial" charset="0"/>
              <a:buChar char="•"/>
            </a:pPr>
            <a:r>
              <a:rPr lang="ru-RU" sz="1200" dirty="0" smtClean="0">
                <a:solidFill>
                  <a:schemeClr val="tx1"/>
                </a:solidFill>
              </a:rPr>
              <a:t>818,2 тыс. рублей - Реализация вопросов местного значения в сфере образования, физической культуры и спорта;</a:t>
            </a:r>
          </a:p>
          <a:p>
            <a:pPr>
              <a:buFont typeface="Arial" charset="0"/>
              <a:buChar char="•"/>
            </a:pPr>
            <a:r>
              <a:rPr lang="ru-RU" sz="1200" dirty="0" smtClean="0">
                <a:solidFill>
                  <a:schemeClr val="tx1"/>
                </a:solidFill>
              </a:rPr>
              <a:t>68,9 тыс.рублей – Осуществление мероприятий по противодействию терроризму в муниципальном образовании</a:t>
            </a:r>
            <a:r>
              <a:rPr lang="ru-RU" sz="1100" dirty="0" smtClean="0">
                <a:solidFill>
                  <a:schemeClr val="tx1"/>
                </a:solidFill>
              </a:rPr>
              <a:t>.</a:t>
            </a:r>
          </a:p>
          <a:p>
            <a:endParaRPr lang="ru-RU" sz="1100" dirty="0" smtClean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79512" y="2996952"/>
            <a:ext cx="1512168" cy="64807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117470,6</a:t>
            </a:r>
            <a:r>
              <a:rPr lang="ru-RU" dirty="0" smtClean="0">
                <a:solidFill>
                  <a:schemeClr val="tx1"/>
                </a:solidFill>
              </a:rPr>
              <a:t>тыс. рублей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714480" y="2857496"/>
            <a:ext cx="7286676" cy="4000504"/>
          </a:xfrm>
          <a:prstGeom prst="roundRect">
            <a:avLst/>
          </a:prstGeom>
          <a:solidFill>
            <a:srgbClr val="E2EE9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rgbClr val="3333FF"/>
                </a:solidFill>
              </a:rPr>
              <a:t>Общее образование:</a:t>
            </a:r>
          </a:p>
          <a:p>
            <a:pPr algn="just"/>
            <a:r>
              <a:rPr lang="ru-RU" sz="1200" dirty="0" smtClean="0">
                <a:solidFill>
                  <a:schemeClr val="tx1"/>
                </a:solidFill>
              </a:rPr>
              <a:t>* 129,6 тыс.рублей - Организация временного трудоустройства несовершеннолетних граждан в возрасте от 14 до 18 лет в свободное от учебы время;</a:t>
            </a:r>
          </a:p>
          <a:p>
            <a:pPr algn="just"/>
            <a:r>
              <a:rPr lang="ru-RU" sz="1200" dirty="0" smtClean="0">
                <a:solidFill>
                  <a:schemeClr val="tx1"/>
                </a:solidFill>
              </a:rPr>
              <a:t>* 13 056,9 тыс.рублей - Обеспечение деятельности муниципальных общеобразовательных организаций;</a:t>
            </a:r>
          </a:p>
          <a:p>
            <a:pPr algn="just">
              <a:buFont typeface="Arial" charset="0"/>
              <a:buChar char="•"/>
            </a:pPr>
            <a:r>
              <a:rPr lang="ru-RU" sz="1200" dirty="0" smtClean="0">
                <a:solidFill>
                  <a:schemeClr val="tx1"/>
                </a:solidFill>
              </a:rPr>
              <a:t> 81 791,8 тыс.рублей - Обеспечение государственных гарантий реализации прав на получение общедоступного и бесплатного дошкольного, начального общего, основного общего, среднего общего образования;</a:t>
            </a:r>
          </a:p>
          <a:p>
            <a:pPr algn="just">
              <a:buFont typeface="Arial" charset="0"/>
              <a:buChar char="•"/>
            </a:pPr>
            <a:r>
              <a:rPr lang="ru-RU" sz="1200" dirty="0" smtClean="0">
                <a:solidFill>
                  <a:schemeClr val="tx1"/>
                </a:solidFill>
              </a:rPr>
              <a:t>5 418,5 тыс.рублей - Ежемесячное денежное вознаграждение за классное руководство;</a:t>
            </a:r>
          </a:p>
          <a:p>
            <a:pPr algn="just">
              <a:buFont typeface="Arial" charset="0"/>
              <a:buChar char="•"/>
            </a:pPr>
            <a:r>
              <a:rPr lang="ru-RU" sz="1200" dirty="0" smtClean="0">
                <a:solidFill>
                  <a:schemeClr val="tx1"/>
                </a:solidFill>
              </a:rPr>
              <a:t>6 872,6 тыс.рублей - Укрепление материально-технической базы муниципальных образовательных организаций;</a:t>
            </a:r>
          </a:p>
          <a:p>
            <a:pPr algn="just">
              <a:buFont typeface="Arial" charset="0"/>
              <a:buChar char="•"/>
            </a:pPr>
            <a:r>
              <a:rPr lang="ru-RU" sz="1200" dirty="0" smtClean="0">
                <a:solidFill>
                  <a:schemeClr val="tx1"/>
                </a:solidFill>
              </a:rPr>
              <a:t>4 647,6 тыс.рублей - Реализация вопросов местного значения в сфере образования, физической культуры и спорта;</a:t>
            </a:r>
          </a:p>
          <a:p>
            <a:pPr algn="just"/>
            <a:r>
              <a:rPr lang="ru-RU" sz="1200" dirty="0" smtClean="0">
                <a:solidFill>
                  <a:schemeClr val="tx1"/>
                </a:solidFill>
              </a:rPr>
              <a:t>* 3 217,2 тыс.рублей - Организация бесплатного горячего питания обучающихся;</a:t>
            </a:r>
          </a:p>
          <a:p>
            <a:pPr algn="just"/>
            <a:r>
              <a:rPr lang="ru-RU" sz="1200" dirty="0" smtClean="0">
                <a:solidFill>
                  <a:schemeClr val="tx1"/>
                </a:solidFill>
              </a:rPr>
              <a:t>* 411,5 тыс.рублей - Реализация инициативных проектов;</a:t>
            </a:r>
          </a:p>
          <a:p>
            <a:pPr algn="just"/>
            <a:r>
              <a:rPr lang="ru-RU" sz="1200" dirty="0" smtClean="0">
                <a:solidFill>
                  <a:schemeClr val="tx1"/>
                </a:solidFill>
              </a:rPr>
              <a:t>* 62,4 тыс.рублей - Поддержка талантливой и одаренной молодежи;</a:t>
            </a:r>
          </a:p>
          <a:p>
            <a:pPr algn="just"/>
            <a:r>
              <a:rPr lang="ru-RU" sz="1200" dirty="0" smtClean="0">
                <a:solidFill>
                  <a:schemeClr val="tx1"/>
                </a:solidFill>
              </a:rPr>
              <a:t>*1498,5 тыс.рублей – Создание и обеспечение функционирования центров образования естественно- научной и технологической направленностей в общеобразовательных организациях;</a:t>
            </a:r>
          </a:p>
          <a:p>
            <a:pPr algn="just"/>
            <a:r>
              <a:rPr lang="ru-RU" sz="1200" dirty="0" smtClean="0">
                <a:solidFill>
                  <a:schemeClr val="tx1"/>
                </a:solidFill>
              </a:rPr>
              <a:t>*232,9 – Проведение мероприятий по обеспечению деятельности советников директоров;</a:t>
            </a:r>
          </a:p>
          <a:p>
            <a:pPr algn="just"/>
            <a:r>
              <a:rPr lang="ru-RU" sz="1200" dirty="0" smtClean="0">
                <a:solidFill>
                  <a:schemeClr val="tx1"/>
                </a:solidFill>
              </a:rPr>
              <a:t>*134,5 – Выделение Гранта Главы Чувашской Республики для привлечения инвестиций в основной     капитал и развития экономического потенциала территорий</a:t>
            </a:r>
          </a:p>
        </p:txBody>
      </p:sp>
      <p:pic>
        <p:nvPicPr>
          <p:cNvPr id="15" name="Picture 2" descr="C:\Documents and Settings\r_finance13\Рабочий стол\3a3fb846c42ef51e2540f1e9ea6829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17032"/>
            <a:ext cx="1835529" cy="1224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User\Desktop\or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772816"/>
            <a:ext cx="1404156" cy="936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Прямоугольник 15"/>
          <p:cNvSpPr/>
          <p:nvPr/>
        </p:nvSpPr>
        <p:spPr>
          <a:xfrm>
            <a:off x="2339752" y="404664"/>
            <a:ext cx="518457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Всего – 156 806,5 </a:t>
            </a:r>
            <a:r>
              <a:rPr lang="ru-RU" sz="1600" dirty="0" smtClean="0">
                <a:solidFill>
                  <a:schemeClr val="tx1"/>
                </a:solidFill>
              </a:rPr>
              <a:t>тыс.рублей (36,7%)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476671"/>
          </a:xfrm>
        </p:spPr>
        <p:txBody>
          <a:bodyPr>
            <a:noAutofit/>
          </a:bodyPr>
          <a:lstStyle/>
          <a:p>
            <a:pPr marL="0" indent="0" fontAlgn="auto"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по разделу «Образование» за 2022 год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028384" y="6497987"/>
            <a:ext cx="914400" cy="360013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dirty="0" smtClean="0">
                <a:solidFill>
                  <a:sysClr val="windowText" lastClr="000000"/>
                </a:solidFill>
              </a:rPr>
              <a:t>11</a:t>
            </a:r>
            <a:endParaRPr lang="ru-RU" sz="1800" dirty="0">
              <a:solidFill>
                <a:sysClr val="windowText" lastClr="00000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9512" y="5085184"/>
            <a:ext cx="1512168" cy="72008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12,6 </a:t>
            </a:r>
            <a:r>
              <a:rPr lang="ru-RU" dirty="0" smtClean="0">
                <a:solidFill>
                  <a:schemeClr val="tx1"/>
                </a:solidFill>
              </a:rPr>
              <a:t>тыс. рублей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763688" y="4941168"/>
            <a:ext cx="7200800" cy="936104"/>
          </a:xfrm>
          <a:prstGeom prst="roundRect">
            <a:avLst/>
          </a:prstGeom>
          <a:solidFill>
            <a:srgbClr val="E2EE9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rgbClr val="3333FF"/>
                </a:solidFill>
              </a:rPr>
              <a:t> Другие вопросы в области образования :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* 12,6 тыс.рублей - Обеспечение функций муниципальных учреждений.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79512" y="3140968"/>
            <a:ext cx="1512168" cy="64807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958,6 </a:t>
            </a:r>
            <a:r>
              <a:rPr lang="ru-RU" dirty="0" smtClean="0">
                <a:solidFill>
                  <a:schemeClr val="tx1"/>
                </a:solidFill>
              </a:rPr>
              <a:t>тыс. рублей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763688" y="2924944"/>
            <a:ext cx="7200800" cy="1872208"/>
          </a:xfrm>
          <a:prstGeom prst="roundRect">
            <a:avLst/>
          </a:prstGeom>
          <a:solidFill>
            <a:srgbClr val="E2EE9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rgbClr val="3333FF"/>
                </a:solidFill>
              </a:rPr>
              <a:t>Молодежная политика: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* 402,9 тыс.рублей - Обеспечение отдыха и оздоровления детей, в том числе детей, находящихся в трудной жизненной ситуации;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* 54,9 тыс.рублей - Проведение мероприятий в области образования для детей и молодежи;</a:t>
            </a:r>
          </a:p>
          <a:p>
            <a:pPr>
              <a:buFont typeface="Arial" charset="0"/>
              <a:buChar char="•"/>
            </a:pPr>
            <a:r>
              <a:rPr lang="ru-RU" sz="1400" dirty="0" smtClean="0">
                <a:solidFill>
                  <a:schemeClr val="tx1"/>
                </a:solidFill>
              </a:rPr>
              <a:t> 399,9 тыс.рублей - Приобретение путевок в детские оздоровительные лагеря;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* 101,0 тыс.рублей - Организация и проведение мероприятий, направленных на патриотическое воспитание детей и допризывную подготовку молодежи.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79512" y="908720"/>
            <a:ext cx="1512168" cy="72008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17241,8</a:t>
            </a:r>
            <a:r>
              <a:rPr lang="ru-RU" dirty="0" smtClean="0">
                <a:solidFill>
                  <a:schemeClr val="tx1"/>
                </a:solidFill>
              </a:rPr>
              <a:t>тыс. рублей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763688" y="836712"/>
            <a:ext cx="7200800" cy="1944216"/>
          </a:xfrm>
          <a:prstGeom prst="roundRect">
            <a:avLst/>
          </a:prstGeom>
          <a:solidFill>
            <a:srgbClr val="E2EE9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rgbClr val="3333FF"/>
                </a:solidFill>
              </a:rPr>
              <a:t>Дополнительное образование детей: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* 8848,9 тыс.рублей - Обеспечение деятельности МАУДО «ДЮСШ «Дельфин»;</a:t>
            </a:r>
          </a:p>
          <a:p>
            <a:pPr>
              <a:buFont typeface="Arial" charset="0"/>
              <a:buChar char="•"/>
            </a:pPr>
            <a:r>
              <a:rPr lang="ru-RU" sz="1400" dirty="0" smtClean="0">
                <a:solidFill>
                  <a:schemeClr val="tx1"/>
                </a:solidFill>
              </a:rPr>
              <a:t>4059,0 тыс.рублей - Обеспечение деятельности МАУДО «</a:t>
            </a:r>
            <a:r>
              <a:rPr lang="ru-RU" sz="1400" dirty="0" err="1" smtClean="0">
                <a:solidFill>
                  <a:schemeClr val="tx1"/>
                </a:solidFill>
              </a:rPr>
              <a:t>Порецкая</a:t>
            </a:r>
            <a:r>
              <a:rPr lang="ru-RU" sz="1400" dirty="0" smtClean="0">
                <a:solidFill>
                  <a:schemeClr val="tx1"/>
                </a:solidFill>
              </a:rPr>
              <a:t> ДШИ»;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* 1652,9 тыс.рублей - </a:t>
            </a:r>
            <a:r>
              <a:rPr lang="ru-RU" sz="1400" dirty="0" err="1" smtClean="0">
                <a:solidFill>
                  <a:schemeClr val="tx1"/>
                </a:solidFill>
              </a:rPr>
              <a:t>Софинансирование</a:t>
            </a:r>
            <a:r>
              <a:rPr lang="ru-RU" sz="1400" dirty="0" smtClean="0">
                <a:solidFill>
                  <a:schemeClr val="tx1"/>
                </a:solidFill>
              </a:rPr>
              <a:t> расходных обязательств муниципальных образований, связанных с повышением заработной платы;</a:t>
            </a:r>
          </a:p>
          <a:p>
            <a:pPr>
              <a:buFont typeface="Arial" charset="0"/>
              <a:buChar char="•"/>
            </a:pPr>
            <a:r>
              <a:rPr lang="ru-RU" sz="1400" dirty="0" smtClean="0">
                <a:solidFill>
                  <a:schemeClr val="tx1"/>
                </a:solidFill>
              </a:rPr>
              <a:t>2378,0 тыс.рублей - Персонифицированное финансирование дополнительного образования детей;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* 303,0 тыс.рублей - Реализация вопросов местного значения в сфере образования, культуры и физической культуры и спорта.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267744" y="404664"/>
            <a:ext cx="518457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Всего – 156 806,5 </a:t>
            </a:r>
            <a:r>
              <a:rPr lang="ru-RU" dirty="0" smtClean="0">
                <a:solidFill>
                  <a:schemeClr val="tx1"/>
                </a:solidFill>
              </a:rPr>
              <a:t>тыс.рублей (36,7%)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92696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Культура, кинематография</a:t>
            </a:r>
            <a:endParaRPr lang="ru-RU" sz="24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9512" y="692696"/>
            <a:ext cx="7056784" cy="504056"/>
          </a:xfrm>
          <a:prstGeom prst="roundRect">
            <a:avLst/>
          </a:prstGeom>
          <a:solidFill>
            <a:srgbClr val="FFFF00"/>
          </a:solidFill>
          <a:ln>
            <a:solidFill>
              <a:srgbClr val="A9E6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Бюджет Порецкого района Чувашской Республики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308304" y="692696"/>
            <a:ext cx="1728192" cy="504056"/>
          </a:xfrm>
          <a:prstGeom prst="roundRect">
            <a:avLst/>
          </a:prstGeom>
          <a:solidFill>
            <a:srgbClr val="FFFF00"/>
          </a:solidFill>
          <a:ln>
            <a:solidFill>
              <a:srgbClr val="A9E6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70423,0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7544" y="1268760"/>
            <a:ext cx="6768752" cy="5040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u="sng" dirty="0" smtClean="0">
                <a:solidFill>
                  <a:schemeClr val="tx1"/>
                </a:solidFill>
              </a:rPr>
              <a:t>Основные направления расходов :</a:t>
            </a:r>
            <a:endParaRPr lang="ru-RU" sz="2400" b="1" u="sng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7504" y="1772816"/>
            <a:ext cx="6984776" cy="29886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Обеспечение деятельности муниципальных библиотек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7504" y="2143116"/>
            <a:ext cx="6984776" cy="35719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Обеспечение деятельности муниципальных музеев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42844" y="2571744"/>
            <a:ext cx="6984776" cy="428628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</a:rPr>
              <a:t>Обеспечение деятельности учреждений в сфере </a:t>
            </a:r>
            <a:r>
              <a:rPr lang="ru-RU" sz="1600" dirty="0" err="1" smtClean="0">
                <a:solidFill>
                  <a:schemeClr val="tx1"/>
                </a:solidFill>
              </a:rPr>
              <a:t>культурно-досугового</a:t>
            </a:r>
            <a:r>
              <a:rPr lang="ru-RU" sz="1600" dirty="0" smtClean="0">
                <a:solidFill>
                  <a:schemeClr val="tx1"/>
                </a:solidFill>
              </a:rPr>
              <a:t> обслуживания населения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42844" y="3571876"/>
            <a:ext cx="6984776" cy="428628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</a:rPr>
              <a:t>Укрепление МТБ домов культуры в населенных пунктах с числом жителей до 50 тысяч человек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07504" y="4643446"/>
            <a:ext cx="6984776" cy="500066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</a:rPr>
              <a:t>Укрепление МТБ муниципальных учреждений </a:t>
            </a:r>
            <a:r>
              <a:rPr lang="ru-RU" sz="1600" dirty="0" err="1" smtClean="0">
                <a:solidFill>
                  <a:schemeClr val="tx1"/>
                </a:solidFill>
              </a:rPr>
              <a:t>культурно-досугового</a:t>
            </a:r>
            <a:r>
              <a:rPr lang="ru-RU" sz="1600" dirty="0" smtClean="0">
                <a:solidFill>
                  <a:schemeClr val="tx1"/>
                </a:solidFill>
              </a:rPr>
              <a:t> типа и муниципальных библиотек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308304" y="1772816"/>
            <a:ext cx="1664568" cy="29886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7 859,8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308304" y="2143116"/>
            <a:ext cx="1656184" cy="35719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1 100,0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308304" y="2571744"/>
            <a:ext cx="1701080" cy="428628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</a:rPr>
              <a:t>12 512,9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308304" y="3071810"/>
            <a:ext cx="1736576" cy="428628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</a:rPr>
              <a:t>23 618,1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429520" y="4643446"/>
            <a:ext cx="1500198" cy="500066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</a:rPr>
              <a:t>1 877,1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79512" y="6500834"/>
            <a:ext cx="6892818" cy="357166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</a:rPr>
              <a:t>Прочие расходы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429520" y="6429396"/>
            <a:ext cx="1285884" cy="428604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</a:rPr>
              <a:t>2 555,3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8643966" y="6497987"/>
            <a:ext cx="500034" cy="360013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dirty="0" smtClean="0">
                <a:solidFill>
                  <a:sysClr val="windowText" lastClr="000000"/>
                </a:solidFill>
              </a:rPr>
              <a:t>12</a:t>
            </a:r>
            <a:endParaRPr lang="ru-RU" sz="1800" dirty="0">
              <a:solidFill>
                <a:sysClr val="windowText" lastClr="000000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42844" y="5214950"/>
            <a:ext cx="6929486" cy="71438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600" dirty="0" err="1" smtClean="0">
                <a:solidFill>
                  <a:schemeClr val="tx1"/>
                </a:solidFill>
              </a:rPr>
              <a:t>Софинансирование</a:t>
            </a:r>
            <a:r>
              <a:rPr lang="ru-RU" sz="1600" dirty="0" smtClean="0">
                <a:solidFill>
                  <a:schemeClr val="tx1"/>
                </a:solidFill>
              </a:rPr>
              <a:t> расходных обязательств муниципальных образований, связанных с повышением заработной платы работников муниципальных учреждений культуры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7429520" y="5214950"/>
            <a:ext cx="1500198" cy="64294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</a:rPr>
              <a:t>2 947,9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7452320" y="332656"/>
            <a:ext cx="1440160" cy="2160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тыс.рублей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42844" y="3071810"/>
            <a:ext cx="6984776" cy="428628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</a:rPr>
              <a:t> Капитальный ремонт муниципальных учреждений клубного типа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42844" y="4071942"/>
            <a:ext cx="6929486" cy="500066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</a:rPr>
              <a:t>Строительство модульного клуба в </a:t>
            </a:r>
            <a:r>
              <a:rPr lang="ru-RU" sz="1600" dirty="0" err="1" smtClean="0">
                <a:solidFill>
                  <a:schemeClr val="tx1"/>
                </a:solidFill>
              </a:rPr>
              <a:t>с.Сиява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7407424" y="4071942"/>
            <a:ext cx="1522294" cy="428628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</a:rPr>
              <a:t>17 241,6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7358082" y="3571876"/>
            <a:ext cx="1643074" cy="35719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</a:rPr>
              <a:t>535,3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42844" y="6000768"/>
            <a:ext cx="6929486" cy="428628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</a:rPr>
              <a:t>Выплата денежного поощрения лучшим муниципальным учреждениям культуры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7429520" y="6000768"/>
            <a:ext cx="1500198" cy="35719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</a:rPr>
              <a:t>175,0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5004048" y="3857628"/>
            <a:ext cx="3082925" cy="500066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Предоставление жилых помещений детям-сиротам и детям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244408" y="3857628"/>
            <a:ext cx="754063" cy="500066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3209,5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008563" y="2143116"/>
            <a:ext cx="3082925" cy="71438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Возмещение понесенных затрат на организацию мероприятий, связанных с захоронением военнослужащих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215338" y="1643050"/>
            <a:ext cx="754063" cy="428627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35,6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029200" y="2928934"/>
            <a:ext cx="3081338" cy="35719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Обеспечение жильем молодых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семей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244408" y="2928934"/>
            <a:ext cx="754062" cy="35719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8013,6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715272" y="571480"/>
            <a:ext cx="1292600" cy="500066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TimesET" pitchFamily="2" charset="0"/>
                <a:cs typeface="Times New Roman" panose="02020603050405020304" pitchFamily="18" charset="0"/>
              </a:rPr>
              <a:t>2022 </a:t>
            </a:r>
            <a:r>
              <a:rPr lang="ru-RU" sz="2400" b="1" dirty="0" smtClean="0">
                <a:solidFill>
                  <a:schemeClr val="tx1"/>
                </a:solidFill>
                <a:latin typeface="TimesET" pitchFamily="2" charset="0"/>
                <a:cs typeface="Times New Roman" panose="02020603050405020304" pitchFamily="18" charset="0"/>
              </a:rPr>
              <a:t>год</a:t>
            </a:r>
            <a:endParaRPr lang="ru-RU" sz="2400" b="1" dirty="0">
              <a:solidFill>
                <a:schemeClr val="tx1"/>
              </a:solidFill>
              <a:latin typeface="TimesET" pitchFamily="2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000628" y="3357562"/>
            <a:ext cx="3081338" cy="428628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Социальная поддержка граждан по оплате ЖКУ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244408" y="3357562"/>
            <a:ext cx="754062" cy="428628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3003,4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5004048" y="5072074"/>
            <a:ext cx="3096344" cy="642942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Выплата единовременного денежного пособия гражданам, усыновившим ребенка 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8286776" y="5072074"/>
            <a:ext cx="714380" cy="642942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300,0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436096" y="404665"/>
            <a:ext cx="2160240" cy="8097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" name="Скругленный прямоугольник 23"/>
          <p:cNvSpPr/>
          <p:nvPr/>
        </p:nvSpPr>
        <p:spPr>
          <a:xfrm>
            <a:off x="5004048" y="5786454"/>
            <a:ext cx="3154363" cy="428628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Реализация государственной политики в сфере охраны труда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8286776" y="5786454"/>
            <a:ext cx="754063" cy="428628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60,1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21" name="Номер слайда 2"/>
          <p:cNvSpPr txBox="1">
            <a:spLocks/>
          </p:cNvSpPr>
          <p:nvPr/>
        </p:nvSpPr>
        <p:spPr bwMode="auto">
          <a:xfrm>
            <a:off x="7956550" y="6597650"/>
            <a:ext cx="10541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altLang="ru-RU" sz="1400" dirty="0" smtClean="0">
                <a:latin typeface="Calibri" pitchFamily="34" charset="0"/>
              </a:rPr>
              <a:t>13</a:t>
            </a:r>
            <a:endParaRPr lang="ru-RU" altLang="ru-RU" sz="1400" dirty="0">
              <a:latin typeface="Calibri" pitchFamily="34" charset="0"/>
            </a:endParaRPr>
          </a:p>
        </p:txBody>
      </p:sp>
      <p:sp>
        <p:nvSpPr>
          <p:cNvPr id="26" name="Rectangle 2"/>
          <p:cNvSpPr txBox="1">
            <a:spLocks noChangeArrowheads="1"/>
          </p:cNvSpPr>
          <p:nvPr/>
        </p:nvSpPr>
        <p:spPr>
          <a:xfrm>
            <a:off x="0" y="0"/>
            <a:ext cx="9144000" cy="765175"/>
          </a:xfrm>
          <a:prstGeom prst="rect">
            <a:avLst/>
          </a:prstGeom>
          <a:noFill/>
        </p:spPr>
        <p:txBody>
          <a:bodyPr/>
          <a:lstStyle/>
          <a:p>
            <a:pPr algn="ctr">
              <a:defRPr/>
            </a:pPr>
            <a:r>
              <a:rPr lang="ru-RU" sz="2400" kern="0" dirty="0">
                <a:latin typeface="+mj-lt"/>
                <a:ea typeface="+mj-ea"/>
                <a:cs typeface="+mj-cs"/>
              </a:rPr>
              <a:t>Расходы на социальную политику в </a:t>
            </a:r>
            <a:r>
              <a:rPr lang="ru-RU" sz="2400" kern="0" dirty="0" smtClean="0">
                <a:latin typeface="+mj-lt"/>
                <a:ea typeface="+mj-ea"/>
                <a:cs typeface="+mj-cs"/>
              </a:rPr>
              <a:t>2022 </a:t>
            </a:r>
            <a:r>
              <a:rPr lang="ru-RU" sz="2400" kern="0" dirty="0">
                <a:latin typeface="+mj-lt"/>
                <a:ea typeface="+mj-ea"/>
                <a:cs typeface="+mj-cs"/>
              </a:rPr>
              <a:t>году (тыс. рублей)</a:t>
            </a:r>
          </a:p>
        </p:txBody>
      </p:sp>
      <p:graphicFrame>
        <p:nvGraphicFramePr>
          <p:cNvPr id="22" name="Диаграмма 26"/>
          <p:cNvGraphicFramePr>
            <a:graphicFrameLocks/>
          </p:cNvGraphicFramePr>
          <p:nvPr/>
        </p:nvGraphicFramePr>
        <p:xfrm>
          <a:off x="214282" y="428604"/>
          <a:ext cx="4752652" cy="59770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3" name="Скругленный прямоугольник 22"/>
          <p:cNvSpPr/>
          <p:nvPr/>
        </p:nvSpPr>
        <p:spPr>
          <a:xfrm>
            <a:off x="5004048" y="6286520"/>
            <a:ext cx="3154363" cy="57148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Оказание материальной помощи гражданам, находящимся в трудной жизненной ситуации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8286776" y="6286520"/>
            <a:ext cx="714380" cy="35719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175,0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5000628" y="1643050"/>
            <a:ext cx="3082925" cy="35719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Компенсация за детский сад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8215338" y="1142985"/>
            <a:ext cx="783133" cy="428627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72,8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5000628" y="4429132"/>
            <a:ext cx="3096344" cy="571504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Улучшение жилищных условий граждан, проживающих в сельской местности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8286777" y="4429132"/>
            <a:ext cx="714380" cy="571504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602,2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5000629" y="1142984"/>
            <a:ext cx="3000396" cy="428628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Компенсация за детский сад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5000628" y="1643050"/>
            <a:ext cx="3082925" cy="428628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Выплаты пенсии за выслугу лет муниципальным служащим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8215339" y="2143116"/>
            <a:ext cx="785818" cy="71438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51,9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 txBox="1">
            <a:spLocks/>
          </p:cNvSpPr>
          <p:nvPr/>
        </p:nvSpPr>
        <p:spPr>
          <a:xfrm>
            <a:off x="259728" y="40652"/>
            <a:ext cx="7768656" cy="550838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 fontAlgn="auto">
              <a:spcAft>
                <a:spcPts val="0"/>
              </a:spcAft>
              <a:buNone/>
            </a:pPr>
            <a:r>
              <a:rPr lang="ru-RU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по разделу «Жилищно-коммунальное хозяйство» за 2022 год</a:t>
            </a:r>
            <a:endParaRPr lang="ru-RU" sz="18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0" y="404664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2051720" y="476672"/>
            <a:ext cx="518457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Всего – 3 301,1 </a:t>
            </a:r>
            <a:r>
              <a:rPr lang="ru-RU" dirty="0" smtClean="0">
                <a:solidFill>
                  <a:schemeClr val="tx1"/>
                </a:solidFill>
              </a:rPr>
              <a:t>тыс.рублей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763688" y="1000108"/>
            <a:ext cx="7200800" cy="107157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rgbClr val="3333FF"/>
                </a:solidFill>
              </a:rPr>
              <a:t>Жилищное хозяйство: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* 154,8 тыс.рублей - Капитальный ремонт жилищного фонда, в том числе многоквартирных домов, находящегося в собственности муниципального образования;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79512" y="1000108"/>
            <a:ext cx="1512168" cy="107157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154,8 </a:t>
            </a:r>
            <a:r>
              <a:rPr lang="ru-RU" dirty="0" smtClean="0">
                <a:solidFill>
                  <a:schemeClr val="tx1"/>
                </a:solidFill>
              </a:rPr>
              <a:t>тыс. рублей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79512" y="2357430"/>
            <a:ext cx="1512168" cy="128588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3 144,9 </a:t>
            </a:r>
            <a:r>
              <a:rPr lang="ru-RU" dirty="0" smtClean="0">
                <a:solidFill>
                  <a:schemeClr val="tx1"/>
                </a:solidFill>
              </a:rPr>
              <a:t>тыс. рублей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763688" y="2357430"/>
            <a:ext cx="7200800" cy="128588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rgbClr val="3333FF"/>
                </a:solidFill>
              </a:rPr>
              <a:t>Благоустройство: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* 96,7 тыс.рублей – Обустройство и восстановление воинских </a:t>
            </a:r>
            <a:r>
              <a:rPr lang="ru-RU" sz="1400" dirty="0" err="1" smtClean="0">
                <a:solidFill>
                  <a:schemeClr val="tx1"/>
                </a:solidFill>
              </a:rPr>
              <a:t>захаронений</a:t>
            </a:r>
            <a:r>
              <a:rPr lang="ru-RU" sz="1400" dirty="0" smtClean="0">
                <a:solidFill>
                  <a:schemeClr val="tx1"/>
                </a:solidFill>
              </a:rPr>
              <a:t>;</a:t>
            </a:r>
          </a:p>
          <a:p>
            <a:pPr>
              <a:buFont typeface="Arial" charset="0"/>
              <a:buChar char="•"/>
            </a:pPr>
            <a:r>
              <a:rPr lang="ru-RU" sz="1400" dirty="0" smtClean="0">
                <a:solidFill>
                  <a:schemeClr val="tx1"/>
                </a:solidFill>
              </a:rPr>
              <a:t>3048,2 тыс.рублей - Реализация программ формирования современной городской среды;</a:t>
            </a:r>
          </a:p>
          <a:p>
            <a:endParaRPr lang="ru-RU" sz="1400" dirty="0" smtClean="0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79512" y="3929066"/>
            <a:ext cx="1512168" cy="100013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1,4 </a:t>
            </a:r>
            <a:r>
              <a:rPr lang="ru-RU" dirty="0" smtClean="0">
                <a:solidFill>
                  <a:schemeClr val="tx1"/>
                </a:solidFill>
              </a:rPr>
              <a:t>тыс. рублей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763688" y="3929066"/>
            <a:ext cx="7200800" cy="100013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rgbClr val="3333FF"/>
                </a:solidFill>
              </a:rPr>
              <a:t>Другие вопросы в области жилищно-коммунального хозяйства: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* 1,4 тыс.рублей - Осуществление государственных полномочий Чувашской Республики по ведению учета граждан</a:t>
            </a:r>
          </a:p>
        </p:txBody>
      </p:sp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sz="1600" dirty="0" smtClean="0">
                <a:solidFill>
                  <a:schemeClr val="tx1"/>
                </a:solidFill>
              </a:rPr>
              <a:t>14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23" name="Picture 3" descr="C:\Users\User\Desktop\162767_e4517dd184ec974e6d8e9bb044b6b327c24b04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5029225"/>
            <a:ext cx="2880320" cy="1828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Picture 2" descr="C:\Users\User\Desktop\preview-3751568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5080915"/>
            <a:ext cx="2664296" cy="17770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51845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92696"/>
          </a:xfrm>
        </p:spPr>
        <p:txBody>
          <a:bodyPr>
            <a:noAutofit/>
          </a:bodyPr>
          <a:lstStyle/>
          <a:p>
            <a:r>
              <a:rPr lang="ru-RU" sz="2400" dirty="0" smtClean="0"/>
              <a:t>Мероприятия, проведенные в 2022 году в рамках Программы дорожных работ</a:t>
            </a:r>
            <a:endParaRPr lang="ru-RU" sz="24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27584" y="836712"/>
            <a:ext cx="7776864" cy="1202432"/>
          </a:xfrm>
          <a:prstGeom prst="roundRect">
            <a:avLst/>
          </a:prstGeom>
          <a:solidFill>
            <a:srgbClr val="A9E66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dirty="0" smtClean="0">
                <a:solidFill>
                  <a:schemeClr val="tx1"/>
                </a:solidFill>
              </a:rPr>
              <a:t>Отремонтировано </a:t>
            </a:r>
            <a:r>
              <a:rPr lang="ru-RU" sz="2400" b="1" dirty="0" smtClean="0">
                <a:solidFill>
                  <a:schemeClr val="tx1"/>
                </a:solidFill>
              </a:rPr>
              <a:t>2,120 км </a:t>
            </a:r>
            <a:r>
              <a:rPr lang="ru-RU" sz="2400" dirty="0" smtClean="0">
                <a:solidFill>
                  <a:schemeClr val="tx1"/>
                </a:solidFill>
              </a:rPr>
              <a:t>дорог местного значения вне границ населенных пунктов в границах муниципального района </a:t>
            </a:r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55576" y="2204864"/>
            <a:ext cx="7848872" cy="648072"/>
          </a:xfrm>
          <a:prstGeom prst="roundRect">
            <a:avLst/>
          </a:prstGeom>
          <a:solidFill>
            <a:srgbClr val="A9E66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Приведены в нормативное состояние </a:t>
            </a:r>
            <a:r>
              <a:rPr lang="ru-RU" sz="2400" b="1" dirty="0" smtClean="0">
                <a:solidFill>
                  <a:schemeClr val="tx1"/>
                </a:solidFill>
              </a:rPr>
              <a:t>2,120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</a:rPr>
              <a:t>км</a:t>
            </a:r>
            <a:r>
              <a:rPr lang="ru-RU" sz="2400" dirty="0" smtClean="0">
                <a:solidFill>
                  <a:schemeClr val="tx1"/>
                </a:solidFill>
              </a:rPr>
              <a:t> автодорог</a:t>
            </a:r>
            <a:endParaRPr lang="ru-RU" sz="2400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55576" y="3068960"/>
            <a:ext cx="7848872" cy="1440160"/>
          </a:xfrm>
          <a:prstGeom prst="roundRect">
            <a:avLst/>
          </a:prstGeom>
          <a:solidFill>
            <a:srgbClr val="A9E66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dirty="0" smtClean="0">
                <a:solidFill>
                  <a:schemeClr val="tx1"/>
                </a:solidFill>
              </a:rPr>
              <a:t>Осуществлен ямочный ремонт существующей дорожно-уличной сети с </a:t>
            </a:r>
            <a:r>
              <a:rPr lang="ru-RU" sz="2400" dirty="0" err="1" smtClean="0">
                <a:solidFill>
                  <a:schemeClr val="tx1"/>
                </a:solidFill>
              </a:rPr>
              <a:t>асфальто-бетонным</a:t>
            </a:r>
            <a:r>
              <a:rPr lang="ru-RU" sz="2400" dirty="0" smtClean="0">
                <a:solidFill>
                  <a:schemeClr val="tx1"/>
                </a:solidFill>
              </a:rPr>
              <a:t> покрытием населенных пунктов Порецкого района, общей площадью </a:t>
            </a:r>
            <a:r>
              <a:rPr lang="ru-RU" sz="2400" b="1" dirty="0" smtClean="0">
                <a:solidFill>
                  <a:schemeClr val="tx1"/>
                </a:solidFill>
              </a:rPr>
              <a:t>1000,0 </a:t>
            </a:r>
            <a:r>
              <a:rPr lang="ru-RU" sz="2400" b="1" dirty="0" err="1" smtClean="0">
                <a:solidFill>
                  <a:schemeClr val="tx1"/>
                </a:solidFill>
              </a:rPr>
              <a:t>кв</a:t>
            </a:r>
            <a:r>
              <a:rPr lang="ru-RU" sz="2400" b="1" dirty="0" smtClean="0">
                <a:solidFill>
                  <a:schemeClr val="tx1"/>
                </a:solidFill>
              </a:rPr>
              <a:t> м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83568" y="4725144"/>
            <a:ext cx="7920880" cy="1296144"/>
          </a:xfrm>
          <a:prstGeom prst="roundRect">
            <a:avLst/>
          </a:prstGeom>
          <a:solidFill>
            <a:srgbClr val="A9E66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dirty="0" smtClean="0">
                <a:solidFill>
                  <a:schemeClr val="tx1"/>
                </a:solidFill>
              </a:rPr>
              <a:t>Отремонтирован </a:t>
            </a:r>
            <a:r>
              <a:rPr lang="ru-RU" sz="2400" b="1" dirty="0" smtClean="0">
                <a:solidFill>
                  <a:schemeClr val="tx1"/>
                </a:solidFill>
              </a:rPr>
              <a:t>1 </a:t>
            </a:r>
            <a:r>
              <a:rPr lang="ru-RU" sz="2400" dirty="0" smtClean="0">
                <a:solidFill>
                  <a:schemeClr val="tx1"/>
                </a:solidFill>
              </a:rPr>
              <a:t>проезд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к дворовой территории многоквартирного дома, общей площадью </a:t>
            </a:r>
            <a:r>
              <a:rPr lang="ru-RU" sz="2400" b="1" dirty="0" smtClean="0">
                <a:solidFill>
                  <a:schemeClr val="tx1"/>
                </a:solidFill>
              </a:rPr>
              <a:t>230 кв.м. </a:t>
            </a:r>
            <a:endParaRPr lang="ru-RU" sz="24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229600" y="6497987"/>
            <a:ext cx="914400" cy="360013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dirty="0" smtClean="0">
                <a:solidFill>
                  <a:sysClr val="windowText" lastClr="000000"/>
                </a:solidFill>
              </a:rPr>
              <a:t>15</a:t>
            </a:r>
            <a:endParaRPr lang="ru-RU" sz="1800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92696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Общегосударственные вопросы</a:t>
            </a:r>
            <a:endParaRPr lang="ru-RU" sz="24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9512" y="620688"/>
            <a:ext cx="6984776" cy="50405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A9E6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Бюджет Порецкого района Чувашской Республики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236296" y="620688"/>
            <a:ext cx="1728192" cy="50405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A9E6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45 398,9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95536" y="1124744"/>
            <a:ext cx="6768752" cy="5040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u="sng" dirty="0" smtClean="0">
                <a:solidFill>
                  <a:schemeClr val="tx1"/>
                </a:solidFill>
              </a:rPr>
              <a:t>Основные направления расходов :</a:t>
            </a:r>
            <a:endParaRPr lang="ru-RU" sz="2400" b="1" u="sng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79512" y="1556792"/>
            <a:ext cx="7056784" cy="30057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Функционирование местной администрации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79512" y="1928802"/>
            <a:ext cx="7056784" cy="500066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Обеспечение деятельности финансовых органов и органов финансового надзора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79512" y="2500306"/>
            <a:ext cx="7056784" cy="500066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</a:rPr>
              <a:t>Обеспечение деятельности МКУ «Центр финансового и хозяйственного обеспечения»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14282" y="3071810"/>
            <a:ext cx="7056784" cy="571504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</a:rPr>
              <a:t>Обеспечение деятельности административных комиссий для рассмотрения дел об административных правонарушениях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79512" y="4357694"/>
            <a:ext cx="7056784" cy="35719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</a:rPr>
              <a:t>Создание комиссий по делам несовершеннолетних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79512" y="4786322"/>
            <a:ext cx="7056784" cy="64294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</a:rPr>
              <a:t>Составление (изменение) списков кандидатов в присяжные заседатели федеральных судов общей юрисдикции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380312" y="1556792"/>
            <a:ext cx="1584176" cy="30057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24 275,4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380312" y="1928802"/>
            <a:ext cx="1584176" cy="428628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4 887,0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380312" y="2428868"/>
            <a:ext cx="1584176" cy="500066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11 203,7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380312" y="3071810"/>
            <a:ext cx="1584176" cy="571504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1,3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380312" y="4286256"/>
            <a:ext cx="1584176" cy="428628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335,4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380312" y="4786322"/>
            <a:ext cx="1584176" cy="571504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26,0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79512" y="6215082"/>
            <a:ext cx="7056784" cy="500066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</a:rPr>
              <a:t>Другие общегосударственные вопросы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7429520" y="6215082"/>
            <a:ext cx="1428760" cy="454278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2 304,1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7380312" y="260648"/>
            <a:ext cx="1512168" cy="3600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тыс. рублей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8460432" y="6497987"/>
            <a:ext cx="914400" cy="360013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dirty="0" smtClean="0">
                <a:solidFill>
                  <a:sysClr val="windowText" lastClr="000000"/>
                </a:solidFill>
              </a:rPr>
              <a:t>16</a:t>
            </a:r>
            <a:endParaRPr lang="ru-RU" sz="1800" dirty="0">
              <a:solidFill>
                <a:sysClr val="windowText" lastClr="000000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79512" y="3714752"/>
            <a:ext cx="7056784" cy="571504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</a:rPr>
              <a:t>Организация и осуществление деятельности по опеке и попечительству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7380312" y="3714752"/>
            <a:ext cx="1584176" cy="500066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366,0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42844" y="5500702"/>
            <a:ext cx="7056784" cy="571504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</a:rPr>
              <a:t>Реализация проектов, направленных на поощрение и популяризацию достижений в сфере развития сельских территорий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7429520" y="5500702"/>
            <a:ext cx="1571636" cy="571504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2 000,0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753625024"/>
              </p:ext>
            </p:extLst>
          </p:nvPr>
        </p:nvGraphicFramePr>
        <p:xfrm>
          <a:off x="157476" y="3284984"/>
          <a:ext cx="4198500" cy="3340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4" name="Полилиния 23"/>
          <p:cNvSpPr/>
          <p:nvPr/>
        </p:nvSpPr>
        <p:spPr>
          <a:xfrm>
            <a:off x="4211960" y="836712"/>
            <a:ext cx="4623800" cy="648072"/>
          </a:xfrm>
          <a:custGeom>
            <a:avLst/>
            <a:gdLst>
              <a:gd name="connsiteX0" fmla="*/ 0 w 3933156"/>
              <a:gd name="connsiteY0" fmla="*/ 47719 h 477185"/>
              <a:gd name="connsiteX1" fmla="*/ 47719 w 3933156"/>
              <a:gd name="connsiteY1" fmla="*/ 0 h 477185"/>
              <a:gd name="connsiteX2" fmla="*/ 3885438 w 3933156"/>
              <a:gd name="connsiteY2" fmla="*/ 0 h 477185"/>
              <a:gd name="connsiteX3" fmla="*/ 3933157 w 3933156"/>
              <a:gd name="connsiteY3" fmla="*/ 47719 h 477185"/>
              <a:gd name="connsiteX4" fmla="*/ 3933156 w 3933156"/>
              <a:gd name="connsiteY4" fmla="*/ 429467 h 477185"/>
              <a:gd name="connsiteX5" fmla="*/ 3885437 w 3933156"/>
              <a:gd name="connsiteY5" fmla="*/ 477186 h 477185"/>
              <a:gd name="connsiteX6" fmla="*/ 47719 w 3933156"/>
              <a:gd name="connsiteY6" fmla="*/ 477185 h 477185"/>
              <a:gd name="connsiteX7" fmla="*/ 0 w 3933156"/>
              <a:gd name="connsiteY7" fmla="*/ 429466 h 477185"/>
              <a:gd name="connsiteX8" fmla="*/ 0 w 3933156"/>
              <a:gd name="connsiteY8" fmla="*/ 47719 h 477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33156" h="477185">
                <a:moveTo>
                  <a:pt x="0" y="47719"/>
                </a:moveTo>
                <a:cubicBezTo>
                  <a:pt x="0" y="21365"/>
                  <a:pt x="21365" y="0"/>
                  <a:pt x="47719" y="0"/>
                </a:cubicBezTo>
                <a:lnTo>
                  <a:pt x="3885438" y="0"/>
                </a:lnTo>
                <a:cubicBezTo>
                  <a:pt x="3911792" y="0"/>
                  <a:pt x="3933157" y="21365"/>
                  <a:pt x="3933157" y="47719"/>
                </a:cubicBezTo>
                <a:cubicBezTo>
                  <a:pt x="3933157" y="174968"/>
                  <a:pt x="3933156" y="302218"/>
                  <a:pt x="3933156" y="429467"/>
                </a:cubicBezTo>
                <a:cubicBezTo>
                  <a:pt x="3933156" y="455821"/>
                  <a:pt x="3911791" y="477186"/>
                  <a:pt x="3885437" y="477186"/>
                </a:cubicBezTo>
                <a:lnTo>
                  <a:pt x="47719" y="477185"/>
                </a:lnTo>
                <a:cubicBezTo>
                  <a:pt x="21365" y="477185"/>
                  <a:pt x="0" y="455820"/>
                  <a:pt x="0" y="429466"/>
                </a:cubicBezTo>
                <a:lnTo>
                  <a:pt x="0" y="47719"/>
                </a:lnTo>
                <a:close/>
              </a:path>
            </a:pathLst>
          </a:custGeom>
          <a:gradFill flip="none" rotWithShape="1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506" tIns="63506" rIns="63506" bIns="63506" numCol="1" spcCol="1270" anchor="ctr" anchorCtr="0">
            <a:noAutofit/>
          </a:bodyPr>
          <a:lstStyle/>
          <a:p>
            <a:pPr algn="ctr" defTabSz="577850">
              <a:lnSpc>
                <a:spcPct val="90000"/>
              </a:lnSpc>
              <a:spcAft>
                <a:spcPct val="35000"/>
              </a:spcAft>
            </a:pP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в разрезе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</a:t>
            </a:r>
          </a:p>
          <a:p>
            <a:pPr algn="ctr" defTabSz="577850">
              <a:lnSpc>
                <a:spcPct val="90000"/>
              </a:lnSpc>
              <a:spcAft>
                <a:spcPct val="35000"/>
              </a:spcAft>
            </a:pP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2022 год, тыс. </a:t>
            </a: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</a:p>
        </p:txBody>
      </p:sp>
      <p:sp>
        <p:nvSpPr>
          <p:cNvPr id="25" name="Полилиния 24"/>
          <p:cNvSpPr/>
          <p:nvPr/>
        </p:nvSpPr>
        <p:spPr>
          <a:xfrm>
            <a:off x="4427984" y="2060848"/>
            <a:ext cx="3384376" cy="648072"/>
          </a:xfrm>
          <a:custGeom>
            <a:avLst/>
            <a:gdLst>
              <a:gd name="connsiteX0" fmla="*/ 0 w 2926877"/>
              <a:gd name="connsiteY0" fmla="*/ 47719 h 477185"/>
              <a:gd name="connsiteX1" fmla="*/ 47719 w 2926877"/>
              <a:gd name="connsiteY1" fmla="*/ 0 h 477185"/>
              <a:gd name="connsiteX2" fmla="*/ 2879159 w 2926877"/>
              <a:gd name="connsiteY2" fmla="*/ 0 h 477185"/>
              <a:gd name="connsiteX3" fmla="*/ 2926878 w 2926877"/>
              <a:gd name="connsiteY3" fmla="*/ 47719 h 477185"/>
              <a:gd name="connsiteX4" fmla="*/ 2926877 w 2926877"/>
              <a:gd name="connsiteY4" fmla="*/ 429467 h 477185"/>
              <a:gd name="connsiteX5" fmla="*/ 2879158 w 2926877"/>
              <a:gd name="connsiteY5" fmla="*/ 477186 h 477185"/>
              <a:gd name="connsiteX6" fmla="*/ 47719 w 2926877"/>
              <a:gd name="connsiteY6" fmla="*/ 477185 h 477185"/>
              <a:gd name="connsiteX7" fmla="*/ 0 w 2926877"/>
              <a:gd name="connsiteY7" fmla="*/ 429466 h 477185"/>
              <a:gd name="connsiteX8" fmla="*/ 0 w 2926877"/>
              <a:gd name="connsiteY8" fmla="*/ 47719 h 477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26877" h="477185">
                <a:moveTo>
                  <a:pt x="0" y="47719"/>
                </a:moveTo>
                <a:cubicBezTo>
                  <a:pt x="0" y="21365"/>
                  <a:pt x="21365" y="0"/>
                  <a:pt x="47719" y="0"/>
                </a:cubicBezTo>
                <a:lnTo>
                  <a:pt x="2879159" y="0"/>
                </a:lnTo>
                <a:cubicBezTo>
                  <a:pt x="2905513" y="0"/>
                  <a:pt x="2926878" y="21365"/>
                  <a:pt x="2926878" y="47719"/>
                </a:cubicBezTo>
                <a:cubicBezTo>
                  <a:pt x="2926878" y="174968"/>
                  <a:pt x="2926877" y="302218"/>
                  <a:pt x="2926877" y="429467"/>
                </a:cubicBezTo>
                <a:cubicBezTo>
                  <a:pt x="2926877" y="455821"/>
                  <a:pt x="2905512" y="477186"/>
                  <a:pt x="2879158" y="477186"/>
                </a:cubicBezTo>
                <a:lnTo>
                  <a:pt x="47719" y="477185"/>
                </a:lnTo>
                <a:cubicBezTo>
                  <a:pt x="21365" y="477185"/>
                  <a:pt x="0" y="455820"/>
                  <a:pt x="0" y="429466"/>
                </a:cubicBezTo>
                <a:lnTo>
                  <a:pt x="0" y="47719"/>
                </a:lnTo>
                <a:close/>
              </a:path>
            </a:pathLst>
          </a:custGeom>
          <a:gradFill flip="none" rotWithShape="1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506" tIns="63506" rIns="63506" bIns="63506" numCol="1" spcCol="1270" anchor="ctr" anchorCtr="0">
            <a:noAutofit/>
          </a:bodyPr>
          <a:lstStyle/>
          <a:p>
            <a:pPr algn="ctr" defTabSz="577850">
              <a:lnSpc>
                <a:spcPct val="90000"/>
              </a:lnSpc>
              <a:spcAft>
                <a:spcPct val="35000"/>
              </a:spcAft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правонарушений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олилиния 25"/>
          <p:cNvSpPr/>
          <p:nvPr/>
        </p:nvSpPr>
        <p:spPr>
          <a:xfrm>
            <a:off x="4427984" y="2852936"/>
            <a:ext cx="3384376" cy="1080120"/>
          </a:xfrm>
          <a:custGeom>
            <a:avLst/>
            <a:gdLst>
              <a:gd name="connsiteX0" fmla="*/ 0 w 2926877"/>
              <a:gd name="connsiteY0" fmla="*/ 47719 h 477185"/>
              <a:gd name="connsiteX1" fmla="*/ 47719 w 2926877"/>
              <a:gd name="connsiteY1" fmla="*/ 0 h 477185"/>
              <a:gd name="connsiteX2" fmla="*/ 2879159 w 2926877"/>
              <a:gd name="connsiteY2" fmla="*/ 0 h 477185"/>
              <a:gd name="connsiteX3" fmla="*/ 2926878 w 2926877"/>
              <a:gd name="connsiteY3" fmla="*/ 47719 h 477185"/>
              <a:gd name="connsiteX4" fmla="*/ 2926877 w 2926877"/>
              <a:gd name="connsiteY4" fmla="*/ 429467 h 477185"/>
              <a:gd name="connsiteX5" fmla="*/ 2879158 w 2926877"/>
              <a:gd name="connsiteY5" fmla="*/ 477186 h 477185"/>
              <a:gd name="connsiteX6" fmla="*/ 47719 w 2926877"/>
              <a:gd name="connsiteY6" fmla="*/ 477185 h 477185"/>
              <a:gd name="connsiteX7" fmla="*/ 0 w 2926877"/>
              <a:gd name="connsiteY7" fmla="*/ 429466 h 477185"/>
              <a:gd name="connsiteX8" fmla="*/ 0 w 2926877"/>
              <a:gd name="connsiteY8" fmla="*/ 47719 h 477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26877" h="477185">
                <a:moveTo>
                  <a:pt x="0" y="47719"/>
                </a:moveTo>
                <a:cubicBezTo>
                  <a:pt x="0" y="21365"/>
                  <a:pt x="21365" y="0"/>
                  <a:pt x="47719" y="0"/>
                </a:cubicBezTo>
                <a:lnTo>
                  <a:pt x="2879159" y="0"/>
                </a:lnTo>
                <a:cubicBezTo>
                  <a:pt x="2905513" y="0"/>
                  <a:pt x="2926878" y="21365"/>
                  <a:pt x="2926878" y="47719"/>
                </a:cubicBezTo>
                <a:cubicBezTo>
                  <a:pt x="2926878" y="174968"/>
                  <a:pt x="2926877" y="302218"/>
                  <a:pt x="2926877" y="429467"/>
                </a:cubicBezTo>
                <a:cubicBezTo>
                  <a:pt x="2926877" y="455821"/>
                  <a:pt x="2905512" y="477186"/>
                  <a:pt x="2879158" y="477186"/>
                </a:cubicBezTo>
                <a:lnTo>
                  <a:pt x="47719" y="477185"/>
                </a:lnTo>
                <a:cubicBezTo>
                  <a:pt x="21365" y="477185"/>
                  <a:pt x="0" y="455820"/>
                  <a:pt x="0" y="429466"/>
                </a:cubicBezTo>
                <a:lnTo>
                  <a:pt x="0" y="47719"/>
                </a:lnTo>
                <a:close/>
              </a:path>
            </a:pathLst>
          </a:custGeom>
          <a:gradFill flip="none" rotWithShape="1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506" tIns="63506" rIns="63506" bIns="63506" numCol="1" spcCol="1270" anchor="ctr" anchorCtr="0">
            <a:noAutofit/>
          </a:bodyPr>
          <a:lstStyle/>
          <a:p>
            <a:pPr algn="ctr" defTabSz="577850">
              <a:lnSpc>
                <a:spcPct val="90000"/>
              </a:lnSpc>
              <a:spcAft>
                <a:spcPct val="35000"/>
              </a:spcAft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незаконного потребления наркотических средств и психотропных веществ, наркомании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Заголовок 1"/>
          <p:cNvSpPr txBox="1">
            <a:spLocks/>
          </p:cNvSpPr>
          <p:nvPr/>
        </p:nvSpPr>
        <p:spPr>
          <a:xfrm>
            <a:off x="259728" y="0"/>
            <a:ext cx="7613500" cy="620688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 fontAlgn="auto">
              <a:spcAft>
                <a:spcPts val="0"/>
              </a:spcAft>
              <a:buNone/>
            </a:pPr>
            <a:r>
              <a:rPr lang="ru-RU" sz="16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</a:t>
            </a:r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  <a:r>
              <a:rPr lang="ru-RU" sz="16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«Обеспечение общественного порядка и противодействие преступности»</a:t>
            </a:r>
            <a:endParaRPr lang="ru-RU" sz="16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Скругленный прямоугольник 46"/>
          <p:cNvSpPr/>
          <p:nvPr/>
        </p:nvSpPr>
        <p:spPr>
          <a:xfrm>
            <a:off x="4427984" y="1628800"/>
            <a:ext cx="3366873" cy="324000"/>
          </a:xfrm>
          <a:prstGeom prst="roundRect">
            <a:avLst>
              <a:gd name="adj" fmla="val 10000"/>
            </a:avLst>
          </a:prstGeom>
          <a:gradFill flip="none" rotWithShape="1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Полилиния 48"/>
          <p:cNvSpPr/>
          <p:nvPr/>
        </p:nvSpPr>
        <p:spPr>
          <a:xfrm>
            <a:off x="7956376" y="2852936"/>
            <a:ext cx="864096" cy="1080120"/>
          </a:xfrm>
          <a:custGeom>
            <a:avLst/>
            <a:gdLst>
              <a:gd name="connsiteX0" fmla="*/ 0 w 720374"/>
              <a:gd name="connsiteY0" fmla="*/ 47719 h 477185"/>
              <a:gd name="connsiteX1" fmla="*/ 47719 w 720374"/>
              <a:gd name="connsiteY1" fmla="*/ 0 h 477185"/>
              <a:gd name="connsiteX2" fmla="*/ 672656 w 720374"/>
              <a:gd name="connsiteY2" fmla="*/ 0 h 477185"/>
              <a:gd name="connsiteX3" fmla="*/ 720375 w 720374"/>
              <a:gd name="connsiteY3" fmla="*/ 47719 h 477185"/>
              <a:gd name="connsiteX4" fmla="*/ 720374 w 720374"/>
              <a:gd name="connsiteY4" fmla="*/ 429467 h 477185"/>
              <a:gd name="connsiteX5" fmla="*/ 672655 w 720374"/>
              <a:gd name="connsiteY5" fmla="*/ 477186 h 477185"/>
              <a:gd name="connsiteX6" fmla="*/ 47719 w 720374"/>
              <a:gd name="connsiteY6" fmla="*/ 477185 h 477185"/>
              <a:gd name="connsiteX7" fmla="*/ 0 w 720374"/>
              <a:gd name="connsiteY7" fmla="*/ 429466 h 477185"/>
              <a:gd name="connsiteX8" fmla="*/ 0 w 720374"/>
              <a:gd name="connsiteY8" fmla="*/ 47719 h 477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0374" h="477185">
                <a:moveTo>
                  <a:pt x="0" y="47719"/>
                </a:moveTo>
                <a:cubicBezTo>
                  <a:pt x="0" y="21365"/>
                  <a:pt x="21365" y="0"/>
                  <a:pt x="47719" y="0"/>
                </a:cubicBezTo>
                <a:lnTo>
                  <a:pt x="672656" y="0"/>
                </a:lnTo>
                <a:cubicBezTo>
                  <a:pt x="699010" y="0"/>
                  <a:pt x="720375" y="21365"/>
                  <a:pt x="720375" y="47719"/>
                </a:cubicBezTo>
                <a:cubicBezTo>
                  <a:pt x="720375" y="174968"/>
                  <a:pt x="720374" y="302218"/>
                  <a:pt x="720374" y="429467"/>
                </a:cubicBezTo>
                <a:cubicBezTo>
                  <a:pt x="720374" y="455821"/>
                  <a:pt x="699009" y="477186"/>
                  <a:pt x="672655" y="477186"/>
                </a:cubicBezTo>
                <a:lnTo>
                  <a:pt x="47719" y="477185"/>
                </a:lnTo>
                <a:cubicBezTo>
                  <a:pt x="21365" y="477185"/>
                  <a:pt x="0" y="455820"/>
                  <a:pt x="0" y="429466"/>
                </a:cubicBezTo>
                <a:lnTo>
                  <a:pt x="0" y="47719"/>
                </a:lnTo>
                <a:close/>
              </a:path>
            </a:pathLst>
          </a:custGeom>
          <a:gradFill flip="none" rotWithShape="1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506" tIns="63506" rIns="63506" bIns="63506" numCol="1" spcCol="1270" anchor="ctr" anchorCtr="0">
            <a:noAutofit/>
          </a:bodyPr>
          <a:lstStyle/>
          <a:p>
            <a:pPr algn="ctr" defTabSz="577850">
              <a:lnSpc>
                <a:spcPct val="90000"/>
              </a:lnSpc>
              <a:spcAft>
                <a:spcPct val="35000"/>
              </a:spcAft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11,0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Полилиния 51"/>
          <p:cNvSpPr/>
          <p:nvPr/>
        </p:nvSpPr>
        <p:spPr>
          <a:xfrm>
            <a:off x="7956376" y="2060848"/>
            <a:ext cx="864096" cy="648072"/>
          </a:xfrm>
          <a:custGeom>
            <a:avLst/>
            <a:gdLst>
              <a:gd name="connsiteX0" fmla="*/ 0 w 736665"/>
              <a:gd name="connsiteY0" fmla="*/ 47719 h 477185"/>
              <a:gd name="connsiteX1" fmla="*/ 47719 w 736665"/>
              <a:gd name="connsiteY1" fmla="*/ 0 h 477185"/>
              <a:gd name="connsiteX2" fmla="*/ 688947 w 736665"/>
              <a:gd name="connsiteY2" fmla="*/ 0 h 477185"/>
              <a:gd name="connsiteX3" fmla="*/ 736666 w 736665"/>
              <a:gd name="connsiteY3" fmla="*/ 47719 h 477185"/>
              <a:gd name="connsiteX4" fmla="*/ 736665 w 736665"/>
              <a:gd name="connsiteY4" fmla="*/ 429467 h 477185"/>
              <a:gd name="connsiteX5" fmla="*/ 688946 w 736665"/>
              <a:gd name="connsiteY5" fmla="*/ 477186 h 477185"/>
              <a:gd name="connsiteX6" fmla="*/ 47719 w 736665"/>
              <a:gd name="connsiteY6" fmla="*/ 477185 h 477185"/>
              <a:gd name="connsiteX7" fmla="*/ 0 w 736665"/>
              <a:gd name="connsiteY7" fmla="*/ 429466 h 477185"/>
              <a:gd name="connsiteX8" fmla="*/ 0 w 736665"/>
              <a:gd name="connsiteY8" fmla="*/ 47719 h 477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6665" h="477185">
                <a:moveTo>
                  <a:pt x="0" y="47719"/>
                </a:moveTo>
                <a:cubicBezTo>
                  <a:pt x="0" y="21365"/>
                  <a:pt x="21365" y="0"/>
                  <a:pt x="47719" y="0"/>
                </a:cubicBezTo>
                <a:lnTo>
                  <a:pt x="688947" y="0"/>
                </a:lnTo>
                <a:cubicBezTo>
                  <a:pt x="715301" y="0"/>
                  <a:pt x="736666" y="21365"/>
                  <a:pt x="736666" y="47719"/>
                </a:cubicBezTo>
                <a:cubicBezTo>
                  <a:pt x="736666" y="174968"/>
                  <a:pt x="736665" y="302218"/>
                  <a:pt x="736665" y="429467"/>
                </a:cubicBezTo>
                <a:cubicBezTo>
                  <a:pt x="736665" y="455821"/>
                  <a:pt x="715300" y="477186"/>
                  <a:pt x="688946" y="477186"/>
                </a:cubicBezTo>
                <a:lnTo>
                  <a:pt x="47719" y="477185"/>
                </a:lnTo>
                <a:cubicBezTo>
                  <a:pt x="21365" y="477185"/>
                  <a:pt x="0" y="455820"/>
                  <a:pt x="0" y="429466"/>
                </a:cubicBezTo>
                <a:lnTo>
                  <a:pt x="0" y="47719"/>
                </a:lnTo>
                <a:close/>
              </a:path>
            </a:pathLst>
          </a:custGeom>
          <a:gradFill flip="none" rotWithShape="1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506" tIns="63506" rIns="63506" bIns="63506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51,9</a:t>
            </a:r>
            <a:endPara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7956376" y="1628800"/>
            <a:ext cx="864096" cy="324000"/>
          </a:xfrm>
          <a:prstGeom prst="roundRect">
            <a:avLst>
              <a:gd name="adj" fmla="val 10000"/>
            </a:avLst>
          </a:prstGeom>
          <a:gradFill flip="none" rotWithShape="1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5"/>
          <p:cNvSpPr txBox="1">
            <a:spLocks noChangeArrowheads="1"/>
          </p:cNvSpPr>
          <p:nvPr/>
        </p:nvSpPr>
        <p:spPr bwMode="auto">
          <a:xfrm>
            <a:off x="395536" y="2996952"/>
            <a:ext cx="354840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бюджета Порецкого района Чувашской Республики, тыс. </a:t>
            </a: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руб.</a:t>
            </a: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ru-RU" sz="1400" dirty="0" smtClean="0">
                <a:solidFill>
                  <a:schemeClr val="tx1"/>
                </a:solidFill>
              </a:rPr>
              <a:t>17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620689"/>
            <a:ext cx="2592288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Полилиния 15"/>
          <p:cNvSpPr/>
          <p:nvPr/>
        </p:nvSpPr>
        <p:spPr>
          <a:xfrm>
            <a:off x="4427984" y="4077072"/>
            <a:ext cx="3384376" cy="1080120"/>
          </a:xfrm>
          <a:custGeom>
            <a:avLst/>
            <a:gdLst>
              <a:gd name="connsiteX0" fmla="*/ 0 w 2926877"/>
              <a:gd name="connsiteY0" fmla="*/ 47719 h 477185"/>
              <a:gd name="connsiteX1" fmla="*/ 47719 w 2926877"/>
              <a:gd name="connsiteY1" fmla="*/ 0 h 477185"/>
              <a:gd name="connsiteX2" fmla="*/ 2879159 w 2926877"/>
              <a:gd name="connsiteY2" fmla="*/ 0 h 477185"/>
              <a:gd name="connsiteX3" fmla="*/ 2926878 w 2926877"/>
              <a:gd name="connsiteY3" fmla="*/ 47719 h 477185"/>
              <a:gd name="connsiteX4" fmla="*/ 2926877 w 2926877"/>
              <a:gd name="connsiteY4" fmla="*/ 429467 h 477185"/>
              <a:gd name="connsiteX5" fmla="*/ 2879158 w 2926877"/>
              <a:gd name="connsiteY5" fmla="*/ 477186 h 477185"/>
              <a:gd name="connsiteX6" fmla="*/ 47719 w 2926877"/>
              <a:gd name="connsiteY6" fmla="*/ 477185 h 477185"/>
              <a:gd name="connsiteX7" fmla="*/ 0 w 2926877"/>
              <a:gd name="connsiteY7" fmla="*/ 429466 h 477185"/>
              <a:gd name="connsiteX8" fmla="*/ 0 w 2926877"/>
              <a:gd name="connsiteY8" fmla="*/ 47719 h 477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26877" h="477185">
                <a:moveTo>
                  <a:pt x="0" y="47719"/>
                </a:moveTo>
                <a:cubicBezTo>
                  <a:pt x="0" y="21365"/>
                  <a:pt x="21365" y="0"/>
                  <a:pt x="47719" y="0"/>
                </a:cubicBezTo>
                <a:lnTo>
                  <a:pt x="2879159" y="0"/>
                </a:lnTo>
                <a:cubicBezTo>
                  <a:pt x="2905513" y="0"/>
                  <a:pt x="2926878" y="21365"/>
                  <a:pt x="2926878" y="47719"/>
                </a:cubicBezTo>
                <a:cubicBezTo>
                  <a:pt x="2926878" y="174968"/>
                  <a:pt x="2926877" y="302218"/>
                  <a:pt x="2926877" y="429467"/>
                </a:cubicBezTo>
                <a:cubicBezTo>
                  <a:pt x="2926877" y="455821"/>
                  <a:pt x="2905512" y="477186"/>
                  <a:pt x="2879158" y="477186"/>
                </a:cubicBezTo>
                <a:lnTo>
                  <a:pt x="47719" y="477185"/>
                </a:lnTo>
                <a:cubicBezTo>
                  <a:pt x="21365" y="477185"/>
                  <a:pt x="0" y="455820"/>
                  <a:pt x="0" y="429466"/>
                </a:cubicBezTo>
                <a:lnTo>
                  <a:pt x="0" y="47719"/>
                </a:lnTo>
                <a:close/>
              </a:path>
            </a:pathLst>
          </a:custGeom>
          <a:gradFill flip="none" rotWithShape="1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506" tIns="63506" rIns="63506" bIns="63506" numCol="1" spcCol="1270" anchor="ctr" anchorCtr="0">
            <a:noAutofit/>
          </a:bodyPr>
          <a:lstStyle/>
          <a:p>
            <a:pPr algn="ctr" defTabSz="577850">
              <a:lnSpc>
                <a:spcPct val="90000"/>
              </a:lnSpc>
              <a:spcAft>
                <a:spcPct val="35000"/>
              </a:spcAft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Предупреждение детской беспризорности,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безнадзор-ности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правонарушений несовершеннолетних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олилиния 16"/>
          <p:cNvSpPr/>
          <p:nvPr/>
        </p:nvSpPr>
        <p:spPr>
          <a:xfrm>
            <a:off x="7956376" y="4077072"/>
            <a:ext cx="864096" cy="1080120"/>
          </a:xfrm>
          <a:custGeom>
            <a:avLst/>
            <a:gdLst>
              <a:gd name="connsiteX0" fmla="*/ 0 w 736665"/>
              <a:gd name="connsiteY0" fmla="*/ 47719 h 477185"/>
              <a:gd name="connsiteX1" fmla="*/ 47719 w 736665"/>
              <a:gd name="connsiteY1" fmla="*/ 0 h 477185"/>
              <a:gd name="connsiteX2" fmla="*/ 688947 w 736665"/>
              <a:gd name="connsiteY2" fmla="*/ 0 h 477185"/>
              <a:gd name="connsiteX3" fmla="*/ 736666 w 736665"/>
              <a:gd name="connsiteY3" fmla="*/ 47719 h 477185"/>
              <a:gd name="connsiteX4" fmla="*/ 736665 w 736665"/>
              <a:gd name="connsiteY4" fmla="*/ 429467 h 477185"/>
              <a:gd name="connsiteX5" fmla="*/ 688946 w 736665"/>
              <a:gd name="connsiteY5" fmla="*/ 477186 h 477185"/>
              <a:gd name="connsiteX6" fmla="*/ 47719 w 736665"/>
              <a:gd name="connsiteY6" fmla="*/ 477185 h 477185"/>
              <a:gd name="connsiteX7" fmla="*/ 0 w 736665"/>
              <a:gd name="connsiteY7" fmla="*/ 429466 h 477185"/>
              <a:gd name="connsiteX8" fmla="*/ 0 w 736665"/>
              <a:gd name="connsiteY8" fmla="*/ 47719 h 477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6665" h="477185">
                <a:moveTo>
                  <a:pt x="0" y="47719"/>
                </a:moveTo>
                <a:cubicBezTo>
                  <a:pt x="0" y="21365"/>
                  <a:pt x="21365" y="0"/>
                  <a:pt x="47719" y="0"/>
                </a:cubicBezTo>
                <a:lnTo>
                  <a:pt x="688947" y="0"/>
                </a:lnTo>
                <a:cubicBezTo>
                  <a:pt x="715301" y="0"/>
                  <a:pt x="736666" y="21365"/>
                  <a:pt x="736666" y="47719"/>
                </a:cubicBezTo>
                <a:cubicBezTo>
                  <a:pt x="736666" y="174968"/>
                  <a:pt x="736665" y="302218"/>
                  <a:pt x="736665" y="429467"/>
                </a:cubicBezTo>
                <a:cubicBezTo>
                  <a:pt x="736665" y="455821"/>
                  <a:pt x="715300" y="477186"/>
                  <a:pt x="688946" y="477186"/>
                </a:cubicBezTo>
                <a:lnTo>
                  <a:pt x="47719" y="477185"/>
                </a:lnTo>
                <a:cubicBezTo>
                  <a:pt x="21365" y="477185"/>
                  <a:pt x="0" y="455820"/>
                  <a:pt x="0" y="429466"/>
                </a:cubicBezTo>
                <a:lnTo>
                  <a:pt x="0" y="47719"/>
                </a:lnTo>
                <a:close/>
              </a:path>
            </a:pathLst>
          </a:custGeom>
          <a:gradFill flip="none" rotWithShape="1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506" tIns="63506" rIns="63506" bIns="63506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343,4</a:t>
            </a:r>
            <a:endPara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олилиния 17"/>
          <p:cNvSpPr/>
          <p:nvPr/>
        </p:nvSpPr>
        <p:spPr>
          <a:xfrm>
            <a:off x="4427984" y="5301208"/>
            <a:ext cx="3384376" cy="1296144"/>
          </a:xfrm>
          <a:custGeom>
            <a:avLst/>
            <a:gdLst>
              <a:gd name="connsiteX0" fmla="*/ 0 w 2926877"/>
              <a:gd name="connsiteY0" fmla="*/ 47719 h 477185"/>
              <a:gd name="connsiteX1" fmla="*/ 47719 w 2926877"/>
              <a:gd name="connsiteY1" fmla="*/ 0 h 477185"/>
              <a:gd name="connsiteX2" fmla="*/ 2879159 w 2926877"/>
              <a:gd name="connsiteY2" fmla="*/ 0 h 477185"/>
              <a:gd name="connsiteX3" fmla="*/ 2926878 w 2926877"/>
              <a:gd name="connsiteY3" fmla="*/ 47719 h 477185"/>
              <a:gd name="connsiteX4" fmla="*/ 2926877 w 2926877"/>
              <a:gd name="connsiteY4" fmla="*/ 429467 h 477185"/>
              <a:gd name="connsiteX5" fmla="*/ 2879158 w 2926877"/>
              <a:gd name="connsiteY5" fmla="*/ 477186 h 477185"/>
              <a:gd name="connsiteX6" fmla="*/ 47719 w 2926877"/>
              <a:gd name="connsiteY6" fmla="*/ 477185 h 477185"/>
              <a:gd name="connsiteX7" fmla="*/ 0 w 2926877"/>
              <a:gd name="connsiteY7" fmla="*/ 429466 h 477185"/>
              <a:gd name="connsiteX8" fmla="*/ 0 w 2926877"/>
              <a:gd name="connsiteY8" fmla="*/ 47719 h 477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26877" h="477185">
                <a:moveTo>
                  <a:pt x="0" y="47719"/>
                </a:moveTo>
                <a:cubicBezTo>
                  <a:pt x="0" y="21365"/>
                  <a:pt x="21365" y="0"/>
                  <a:pt x="47719" y="0"/>
                </a:cubicBezTo>
                <a:lnTo>
                  <a:pt x="2879159" y="0"/>
                </a:lnTo>
                <a:cubicBezTo>
                  <a:pt x="2905513" y="0"/>
                  <a:pt x="2926878" y="21365"/>
                  <a:pt x="2926878" y="47719"/>
                </a:cubicBezTo>
                <a:cubicBezTo>
                  <a:pt x="2926878" y="174968"/>
                  <a:pt x="2926877" y="302218"/>
                  <a:pt x="2926877" y="429467"/>
                </a:cubicBezTo>
                <a:cubicBezTo>
                  <a:pt x="2926877" y="455821"/>
                  <a:pt x="2905512" y="477186"/>
                  <a:pt x="2879158" y="477186"/>
                </a:cubicBezTo>
                <a:lnTo>
                  <a:pt x="47719" y="477185"/>
                </a:lnTo>
                <a:cubicBezTo>
                  <a:pt x="21365" y="477185"/>
                  <a:pt x="0" y="455820"/>
                  <a:pt x="0" y="429466"/>
                </a:cubicBezTo>
                <a:lnTo>
                  <a:pt x="0" y="47719"/>
                </a:lnTo>
                <a:close/>
              </a:path>
            </a:pathLst>
          </a:custGeom>
          <a:gradFill flip="none" rotWithShape="1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506" tIns="63506" rIns="63506" bIns="63506" numCol="1" spcCol="1270" anchor="ctr" anchorCtr="0">
            <a:noAutofit/>
          </a:bodyPr>
          <a:lstStyle/>
          <a:p>
            <a:pPr algn="ctr" defTabSz="577850">
              <a:lnSpc>
                <a:spcPct val="90000"/>
              </a:lnSpc>
              <a:spcAft>
                <a:spcPct val="35000"/>
              </a:spcAft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Обеспечение реализации муниципальной программы «Обеспечение общественного порядка и противодействие преступности»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олилиния 18"/>
          <p:cNvSpPr/>
          <p:nvPr/>
        </p:nvSpPr>
        <p:spPr>
          <a:xfrm>
            <a:off x="7956376" y="5301208"/>
            <a:ext cx="864096" cy="1296144"/>
          </a:xfrm>
          <a:custGeom>
            <a:avLst/>
            <a:gdLst>
              <a:gd name="connsiteX0" fmla="*/ 0 w 736665"/>
              <a:gd name="connsiteY0" fmla="*/ 47719 h 477185"/>
              <a:gd name="connsiteX1" fmla="*/ 47719 w 736665"/>
              <a:gd name="connsiteY1" fmla="*/ 0 h 477185"/>
              <a:gd name="connsiteX2" fmla="*/ 688947 w 736665"/>
              <a:gd name="connsiteY2" fmla="*/ 0 h 477185"/>
              <a:gd name="connsiteX3" fmla="*/ 736666 w 736665"/>
              <a:gd name="connsiteY3" fmla="*/ 47719 h 477185"/>
              <a:gd name="connsiteX4" fmla="*/ 736665 w 736665"/>
              <a:gd name="connsiteY4" fmla="*/ 429467 h 477185"/>
              <a:gd name="connsiteX5" fmla="*/ 688946 w 736665"/>
              <a:gd name="connsiteY5" fmla="*/ 477186 h 477185"/>
              <a:gd name="connsiteX6" fmla="*/ 47719 w 736665"/>
              <a:gd name="connsiteY6" fmla="*/ 477185 h 477185"/>
              <a:gd name="connsiteX7" fmla="*/ 0 w 736665"/>
              <a:gd name="connsiteY7" fmla="*/ 429466 h 477185"/>
              <a:gd name="connsiteX8" fmla="*/ 0 w 736665"/>
              <a:gd name="connsiteY8" fmla="*/ 47719 h 477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6665" h="477185">
                <a:moveTo>
                  <a:pt x="0" y="47719"/>
                </a:moveTo>
                <a:cubicBezTo>
                  <a:pt x="0" y="21365"/>
                  <a:pt x="21365" y="0"/>
                  <a:pt x="47719" y="0"/>
                </a:cubicBezTo>
                <a:lnTo>
                  <a:pt x="688947" y="0"/>
                </a:lnTo>
                <a:cubicBezTo>
                  <a:pt x="715301" y="0"/>
                  <a:pt x="736666" y="21365"/>
                  <a:pt x="736666" y="47719"/>
                </a:cubicBezTo>
                <a:cubicBezTo>
                  <a:pt x="736666" y="174968"/>
                  <a:pt x="736665" y="302218"/>
                  <a:pt x="736665" y="429467"/>
                </a:cubicBezTo>
                <a:cubicBezTo>
                  <a:pt x="736665" y="455821"/>
                  <a:pt x="715300" y="477186"/>
                  <a:pt x="688946" y="477186"/>
                </a:cubicBezTo>
                <a:lnTo>
                  <a:pt x="47719" y="477185"/>
                </a:lnTo>
                <a:cubicBezTo>
                  <a:pt x="21365" y="477185"/>
                  <a:pt x="0" y="455820"/>
                  <a:pt x="0" y="429466"/>
                </a:cubicBezTo>
                <a:lnTo>
                  <a:pt x="0" y="47719"/>
                </a:lnTo>
                <a:close/>
              </a:path>
            </a:pathLst>
          </a:custGeom>
          <a:gradFill flip="none" rotWithShape="1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506" tIns="63506" rIns="63506" bIns="63506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1,3</a:t>
            </a:r>
            <a:endPara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020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753625024"/>
              </p:ext>
            </p:extLst>
          </p:nvPr>
        </p:nvGraphicFramePr>
        <p:xfrm>
          <a:off x="0" y="3286124"/>
          <a:ext cx="4198500" cy="3340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696"/>
            <a:ext cx="8784976" cy="1817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Полилиния 23"/>
          <p:cNvSpPr/>
          <p:nvPr/>
        </p:nvSpPr>
        <p:spPr>
          <a:xfrm>
            <a:off x="4283968" y="2564904"/>
            <a:ext cx="4623800" cy="578344"/>
          </a:xfrm>
          <a:custGeom>
            <a:avLst/>
            <a:gdLst>
              <a:gd name="connsiteX0" fmla="*/ 0 w 3933156"/>
              <a:gd name="connsiteY0" fmla="*/ 47719 h 477185"/>
              <a:gd name="connsiteX1" fmla="*/ 47719 w 3933156"/>
              <a:gd name="connsiteY1" fmla="*/ 0 h 477185"/>
              <a:gd name="connsiteX2" fmla="*/ 3885438 w 3933156"/>
              <a:gd name="connsiteY2" fmla="*/ 0 h 477185"/>
              <a:gd name="connsiteX3" fmla="*/ 3933157 w 3933156"/>
              <a:gd name="connsiteY3" fmla="*/ 47719 h 477185"/>
              <a:gd name="connsiteX4" fmla="*/ 3933156 w 3933156"/>
              <a:gd name="connsiteY4" fmla="*/ 429467 h 477185"/>
              <a:gd name="connsiteX5" fmla="*/ 3885437 w 3933156"/>
              <a:gd name="connsiteY5" fmla="*/ 477186 h 477185"/>
              <a:gd name="connsiteX6" fmla="*/ 47719 w 3933156"/>
              <a:gd name="connsiteY6" fmla="*/ 477185 h 477185"/>
              <a:gd name="connsiteX7" fmla="*/ 0 w 3933156"/>
              <a:gd name="connsiteY7" fmla="*/ 429466 h 477185"/>
              <a:gd name="connsiteX8" fmla="*/ 0 w 3933156"/>
              <a:gd name="connsiteY8" fmla="*/ 47719 h 477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33156" h="477185">
                <a:moveTo>
                  <a:pt x="0" y="47719"/>
                </a:moveTo>
                <a:cubicBezTo>
                  <a:pt x="0" y="21365"/>
                  <a:pt x="21365" y="0"/>
                  <a:pt x="47719" y="0"/>
                </a:cubicBezTo>
                <a:lnTo>
                  <a:pt x="3885438" y="0"/>
                </a:lnTo>
                <a:cubicBezTo>
                  <a:pt x="3911792" y="0"/>
                  <a:pt x="3933157" y="21365"/>
                  <a:pt x="3933157" y="47719"/>
                </a:cubicBezTo>
                <a:cubicBezTo>
                  <a:pt x="3933157" y="174968"/>
                  <a:pt x="3933156" y="302218"/>
                  <a:pt x="3933156" y="429467"/>
                </a:cubicBezTo>
                <a:cubicBezTo>
                  <a:pt x="3933156" y="455821"/>
                  <a:pt x="3911791" y="477186"/>
                  <a:pt x="3885437" y="477186"/>
                </a:cubicBezTo>
                <a:lnTo>
                  <a:pt x="47719" y="477185"/>
                </a:lnTo>
                <a:cubicBezTo>
                  <a:pt x="21365" y="477185"/>
                  <a:pt x="0" y="455820"/>
                  <a:pt x="0" y="429466"/>
                </a:cubicBezTo>
                <a:lnTo>
                  <a:pt x="0" y="47719"/>
                </a:lnTo>
                <a:close/>
              </a:path>
            </a:pathLst>
          </a:custGeom>
          <a:gradFill flip="none" rotWithShape="1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506" tIns="63506" rIns="63506" bIns="63506" numCol="1" spcCol="1270" anchor="ctr" anchorCtr="0">
            <a:noAutofit/>
          </a:bodyPr>
          <a:lstStyle/>
          <a:p>
            <a:pPr algn="ctr" defTabSz="577850">
              <a:lnSpc>
                <a:spcPct val="90000"/>
              </a:lnSpc>
              <a:spcAft>
                <a:spcPct val="35000"/>
              </a:spcAft>
            </a:pP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в разрезе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</a:t>
            </a:r>
          </a:p>
          <a:p>
            <a:pPr algn="ctr" defTabSz="577850">
              <a:lnSpc>
                <a:spcPct val="90000"/>
              </a:lnSpc>
              <a:spcAft>
                <a:spcPct val="35000"/>
              </a:spcAft>
            </a:pP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2022 год, тыс. </a:t>
            </a: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</a:p>
        </p:txBody>
      </p:sp>
      <p:sp>
        <p:nvSpPr>
          <p:cNvPr id="25" name="Полилиния 24"/>
          <p:cNvSpPr/>
          <p:nvPr/>
        </p:nvSpPr>
        <p:spPr>
          <a:xfrm>
            <a:off x="4427984" y="3643314"/>
            <a:ext cx="3456384" cy="785818"/>
          </a:xfrm>
          <a:custGeom>
            <a:avLst/>
            <a:gdLst>
              <a:gd name="connsiteX0" fmla="*/ 0 w 2926877"/>
              <a:gd name="connsiteY0" fmla="*/ 47719 h 477185"/>
              <a:gd name="connsiteX1" fmla="*/ 47719 w 2926877"/>
              <a:gd name="connsiteY1" fmla="*/ 0 h 477185"/>
              <a:gd name="connsiteX2" fmla="*/ 2879159 w 2926877"/>
              <a:gd name="connsiteY2" fmla="*/ 0 h 477185"/>
              <a:gd name="connsiteX3" fmla="*/ 2926878 w 2926877"/>
              <a:gd name="connsiteY3" fmla="*/ 47719 h 477185"/>
              <a:gd name="connsiteX4" fmla="*/ 2926877 w 2926877"/>
              <a:gd name="connsiteY4" fmla="*/ 429467 h 477185"/>
              <a:gd name="connsiteX5" fmla="*/ 2879158 w 2926877"/>
              <a:gd name="connsiteY5" fmla="*/ 477186 h 477185"/>
              <a:gd name="connsiteX6" fmla="*/ 47719 w 2926877"/>
              <a:gd name="connsiteY6" fmla="*/ 477185 h 477185"/>
              <a:gd name="connsiteX7" fmla="*/ 0 w 2926877"/>
              <a:gd name="connsiteY7" fmla="*/ 429466 h 477185"/>
              <a:gd name="connsiteX8" fmla="*/ 0 w 2926877"/>
              <a:gd name="connsiteY8" fmla="*/ 47719 h 477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26877" h="477185">
                <a:moveTo>
                  <a:pt x="0" y="47719"/>
                </a:moveTo>
                <a:cubicBezTo>
                  <a:pt x="0" y="21365"/>
                  <a:pt x="21365" y="0"/>
                  <a:pt x="47719" y="0"/>
                </a:cubicBezTo>
                <a:lnTo>
                  <a:pt x="2879159" y="0"/>
                </a:lnTo>
                <a:cubicBezTo>
                  <a:pt x="2905513" y="0"/>
                  <a:pt x="2926878" y="21365"/>
                  <a:pt x="2926878" y="47719"/>
                </a:cubicBezTo>
                <a:cubicBezTo>
                  <a:pt x="2926878" y="174968"/>
                  <a:pt x="2926877" y="302218"/>
                  <a:pt x="2926877" y="429467"/>
                </a:cubicBezTo>
                <a:cubicBezTo>
                  <a:pt x="2926877" y="455821"/>
                  <a:pt x="2905512" y="477186"/>
                  <a:pt x="2879158" y="477186"/>
                </a:cubicBezTo>
                <a:lnTo>
                  <a:pt x="47719" y="477185"/>
                </a:lnTo>
                <a:cubicBezTo>
                  <a:pt x="21365" y="477185"/>
                  <a:pt x="0" y="455820"/>
                  <a:pt x="0" y="429466"/>
                </a:cubicBezTo>
                <a:lnTo>
                  <a:pt x="0" y="47719"/>
                </a:lnTo>
                <a:close/>
              </a:path>
            </a:pathLst>
          </a:custGeom>
          <a:gradFill flip="none" rotWithShape="1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506" tIns="63506" rIns="63506" bIns="63506" numCol="1" spcCol="1270" anchor="ctr" anchorCtr="0">
            <a:noAutofit/>
          </a:bodyPr>
          <a:lstStyle/>
          <a:p>
            <a:pPr algn="ctr" defTabSz="577850">
              <a:lnSpc>
                <a:spcPct val="90000"/>
              </a:lnSpc>
              <a:spcAft>
                <a:spcPct val="35000"/>
              </a:spcAft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терроризма и экстремистской деятельности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олилиния 25"/>
          <p:cNvSpPr/>
          <p:nvPr/>
        </p:nvSpPr>
        <p:spPr>
          <a:xfrm>
            <a:off x="4499992" y="5857892"/>
            <a:ext cx="3384376" cy="714380"/>
          </a:xfrm>
          <a:custGeom>
            <a:avLst/>
            <a:gdLst>
              <a:gd name="connsiteX0" fmla="*/ 0 w 2926877"/>
              <a:gd name="connsiteY0" fmla="*/ 47719 h 477185"/>
              <a:gd name="connsiteX1" fmla="*/ 47719 w 2926877"/>
              <a:gd name="connsiteY1" fmla="*/ 0 h 477185"/>
              <a:gd name="connsiteX2" fmla="*/ 2879159 w 2926877"/>
              <a:gd name="connsiteY2" fmla="*/ 0 h 477185"/>
              <a:gd name="connsiteX3" fmla="*/ 2926878 w 2926877"/>
              <a:gd name="connsiteY3" fmla="*/ 47719 h 477185"/>
              <a:gd name="connsiteX4" fmla="*/ 2926877 w 2926877"/>
              <a:gd name="connsiteY4" fmla="*/ 429467 h 477185"/>
              <a:gd name="connsiteX5" fmla="*/ 2879158 w 2926877"/>
              <a:gd name="connsiteY5" fmla="*/ 477186 h 477185"/>
              <a:gd name="connsiteX6" fmla="*/ 47719 w 2926877"/>
              <a:gd name="connsiteY6" fmla="*/ 477185 h 477185"/>
              <a:gd name="connsiteX7" fmla="*/ 0 w 2926877"/>
              <a:gd name="connsiteY7" fmla="*/ 429466 h 477185"/>
              <a:gd name="connsiteX8" fmla="*/ 0 w 2926877"/>
              <a:gd name="connsiteY8" fmla="*/ 47719 h 477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26877" h="477185">
                <a:moveTo>
                  <a:pt x="0" y="47719"/>
                </a:moveTo>
                <a:cubicBezTo>
                  <a:pt x="0" y="21365"/>
                  <a:pt x="21365" y="0"/>
                  <a:pt x="47719" y="0"/>
                </a:cubicBezTo>
                <a:lnTo>
                  <a:pt x="2879159" y="0"/>
                </a:lnTo>
                <a:cubicBezTo>
                  <a:pt x="2905513" y="0"/>
                  <a:pt x="2926878" y="21365"/>
                  <a:pt x="2926878" y="47719"/>
                </a:cubicBezTo>
                <a:cubicBezTo>
                  <a:pt x="2926878" y="174968"/>
                  <a:pt x="2926877" y="302218"/>
                  <a:pt x="2926877" y="429467"/>
                </a:cubicBezTo>
                <a:cubicBezTo>
                  <a:pt x="2926877" y="455821"/>
                  <a:pt x="2905512" y="477186"/>
                  <a:pt x="2879158" y="477186"/>
                </a:cubicBezTo>
                <a:lnTo>
                  <a:pt x="47719" y="477185"/>
                </a:lnTo>
                <a:cubicBezTo>
                  <a:pt x="21365" y="477185"/>
                  <a:pt x="0" y="455820"/>
                  <a:pt x="0" y="429466"/>
                </a:cubicBezTo>
                <a:lnTo>
                  <a:pt x="0" y="47719"/>
                </a:lnTo>
                <a:close/>
              </a:path>
            </a:pathLst>
          </a:custGeom>
          <a:gradFill flip="none" rotWithShape="1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506" tIns="63506" rIns="63506" bIns="63506" numCol="1" spcCol="1270" anchor="ctr" anchorCtr="0">
            <a:noAutofit/>
          </a:bodyPr>
          <a:lstStyle/>
          <a:p>
            <a:pPr algn="ctr" defTabSz="577850">
              <a:lnSpc>
                <a:spcPct val="90000"/>
              </a:lnSpc>
              <a:spcAft>
                <a:spcPct val="35000"/>
              </a:spcAft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Построение (развитие) аппаратно-программного комплекса "Безопасный город"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Заголовок 1"/>
          <p:cNvSpPr txBox="1">
            <a:spLocks/>
          </p:cNvSpPr>
          <p:nvPr/>
        </p:nvSpPr>
        <p:spPr>
          <a:xfrm>
            <a:off x="259728" y="0"/>
            <a:ext cx="7613500" cy="620688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 fontAlgn="auto">
              <a:spcAft>
                <a:spcPts val="0"/>
              </a:spcAft>
              <a:buNone/>
            </a:pPr>
            <a:r>
              <a:rPr lang="ru-RU" sz="16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</a:t>
            </a:r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  <a:r>
              <a:rPr lang="ru-RU" sz="16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«Повышение </a:t>
            </a:r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 жизнедеятельности населения и территорий </a:t>
            </a:r>
            <a:r>
              <a:rPr lang="ru-RU" sz="16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Порецкого района Чувашской </a:t>
            </a:r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Республики»</a:t>
            </a: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Скругленный прямоугольник 46"/>
          <p:cNvSpPr/>
          <p:nvPr/>
        </p:nvSpPr>
        <p:spPr>
          <a:xfrm>
            <a:off x="4427984" y="3214686"/>
            <a:ext cx="3366873" cy="357190"/>
          </a:xfrm>
          <a:prstGeom prst="roundRect">
            <a:avLst>
              <a:gd name="adj" fmla="val 10000"/>
            </a:avLst>
          </a:prstGeom>
          <a:gradFill flip="none" rotWithShape="1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Полилиния 48"/>
          <p:cNvSpPr/>
          <p:nvPr/>
        </p:nvSpPr>
        <p:spPr>
          <a:xfrm>
            <a:off x="7956376" y="5857892"/>
            <a:ext cx="864096" cy="714380"/>
          </a:xfrm>
          <a:custGeom>
            <a:avLst/>
            <a:gdLst>
              <a:gd name="connsiteX0" fmla="*/ 0 w 720374"/>
              <a:gd name="connsiteY0" fmla="*/ 47719 h 477185"/>
              <a:gd name="connsiteX1" fmla="*/ 47719 w 720374"/>
              <a:gd name="connsiteY1" fmla="*/ 0 h 477185"/>
              <a:gd name="connsiteX2" fmla="*/ 672656 w 720374"/>
              <a:gd name="connsiteY2" fmla="*/ 0 h 477185"/>
              <a:gd name="connsiteX3" fmla="*/ 720375 w 720374"/>
              <a:gd name="connsiteY3" fmla="*/ 47719 h 477185"/>
              <a:gd name="connsiteX4" fmla="*/ 720374 w 720374"/>
              <a:gd name="connsiteY4" fmla="*/ 429467 h 477185"/>
              <a:gd name="connsiteX5" fmla="*/ 672655 w 720374"/>
              <a:gd name="connsiteY5" fmla="*/ 477186 h 477185"/>
              <a:gd name="connsiteX6" fmla="*/ 47719 w 720374"/>
              <a:gd name="connsiteY6" fmla="*/ 477185 h 477185"/>
              <a:gd name="connsiteX7" fmla="*/ 0 w 720374"/>
              <a:gd name="connsiteY7" fmla="*/ 429466 h 477185"/>
              <a:gd name="connsiteX8" fmla="*/ 0 w 720374"/>
              <a:gd name="connsiteY8" fmla="*/ 47719 h 477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0374" h="477185">
                <a:moveTo>
                  <a:pt x="0" y="47719"/>
                </a:moveTo>
                <a:cubicBezTo>
                  <a:pt x="0" y="21365"/>
                  <a:pt x="21365" y="0"/>
                  <a:pt x="47719" y="0"/>
                </a:cubicBezTo>
                <a:lnTo>
                  <a:pt x="672656" y="0"/>
                </a:lnTo>
                <a:cubicBezTo>
                  <a:pt x="699010" y="0"/>
                  <a:pt x="720375" y="21365"/>
                  <a:pt x="720375" y="47719"/>
                </a:cubicBezTo>
                <a:cubicBezTo>
                  <a:pt x="720375" y="174968"/>
                  <a:pt x="720374" y="302218"/>
                  <a:pt x="720374" y="429467"/>
                </a:cubicBezTo>
                <a:cubicBezTo>
                  <a:pt x="720374" y="455821"/>
                  <a:pt x="699009" y="477186"/>
                  <a:pt x="672655" y="477186"/>
                </a:cubicBezTo>
                <a:lnTo>
                  <a:pt x="47719" y="477185"/>
                </a:lnTo>
                <a:cubicBezTo>
                  <a:pt x="21365" y="477185"/>
                  <a:pt x="0" y="455820"/>
                  <a:pt x="0" y="429466"/>
                </a:cubicBezTo>
                <a:lnTo>
                  <a:pt x="0" y="47719"/>
                </a:lnTo>
                <a:close/>
              </a:path>
            </a:pathLst>
          </a:custGeom>
          <a:gradFill flip="none" rotWithShape="1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506" tIns="63506" rIns="63506" bIns="63506" numCol="1" spcCol="1270" anchor="ctr" anchorCtr="0">
            <a:noAutofit/>
          </a:bodyPr>
          <a:lstStyle/>
          <a:p>
            <a:pPr algn="ctr" defTabSz="577850">
              <a:lnSpc>
                <a:spcPct val="90000"/>
              </a:lnSpc>
              <a:spcAft>
                <a:spcPct val="35000"/>
              </a:spcAft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1075,8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Полилиния 51"/>
          <p:cNvSpPr/>
          <p:nvPr/>
        </p:nvSpPr>
        <p:spPr>
          <a:xfrm>
            <a:off x="7956376" y="3643314"/>
            <a:ext cx="864096" cy="785818"/>
          </a:xfrm>
          <a:custGeom>
            <a:avLst/>
            <a:gdLst>
              <a:gd name="connsiteX0" fmla="*/ 0 w 736665"/>
              <a:gd name="connsiteY0" fmla="*/ 47719 h 477185"/>
              <a:gd name="connsiteX1" fmla="*/ 47719 w 736665"/>
              <a:gd name="connsiteY1" fmla="*/ 0 h 477185"/>
              <a:gd name="connsiteX2" fmla="*/ 688947 w 736665"/>
              <a:gd name="connsiteY2" fmla="*/ 0 h 477185"/>
              <a:gd name="connsiteX3" fmla="*/ 736666 w 736665"/>
              <a:gd name="connsiteY3" fmla="*/ 47719 h 477185"/>
              <a:gd name="connsiteX4" fmla="*/ 736665 w 736665"/>
              <a:gd name="connsiteY4" fmla="*/ 429467 h 477185"/>
              <a:gd name="connsiteX5" fmla="*/ 688946 w 736665"/>
              <a:gd name="connsiteY5" fmla="*/ 477186 h 477185"/>
              <a:gd name="connsiteX6" fmla="*/ 47719 w 736665"/>
              <a:gd name="connsiteY6" fmla="*/ 477185 h 477185"/>
              <a:gd name="connsiteX7" fmla="*/ 0 w 736665"/>
              <a:gd name="connsiteY7" fmla="*/ 429466 h 477185"/>
              <a:gd name="connsiteX8" fmla="*/ 0 w 736665"/>
              <a:gd name="connsiteY8" fmla="*/ 47719 h 477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6665" h="477185">
                <a:moveTo>
                  <a:pt x="0" y="47719"/>
                </a:moveTo>
                <a:cubicBezTo>
                  <a:pt x="0" y="21365"/>
                  <a:pt x="21365" y="0"/>
                  <a:pt x="47719" y="0"/>
                </a:cubicBezTo>
                <a:lnTo>
                  <a:pt x="688947" y="0"/>
                </a:lnTo>
                <a:cubicBezTo>
                  <a:pt x="715301" y="0"/>
                  <a:pt x="736666" y="21365"/>
                  <a:pt x="736666" y="47719"/>
                </a:cubicBezTo>
                <a:cubicBezTo>
                  <a:pt x="736666" y="174968"/>
                  <a:pt x="736665" y="302218"/>
                  <a:pt x="736665" y="429467"/>
                </a:cubicBezTo>
                <a:cubicBezTo>
                  <a:pt x="736665" y="455821"/>
                  <a:pt x="715300" y="477186"/>
                  <a:pt x="688946" y="477186"/>
                </a:cubicBezTo>
                <a:lnTo>
                  <a:pt x="47719" y="477185"/>
                </a:lnTo>
                <a:cubicBezTo>
                  <a:pt x="21365" y="477185"/>
                  <a:pt x="0" y="455820"/>
                  <a:pt x="0" y="429466"/>
                </a:cubicBezTo>
                <a:lnTo>
                  <a:pt x="0" y="47719"/>
                </a:lnTo>
                <a:close/>
              </a:path>
            </a:pathLst>
          </a:custGeom>
          <a:gradFill flip="none" rotWithShape="1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506" tIns="63506" rIns="63506" bIns="63506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542,7</a:t>
            </a:r>
            <a:endPara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7956376" y="3214686"/>
            <a:ext cx="864096" cy="357190"/>
          </a:xfrm>
          <a:prstGeom prst="roundRect">
            <a:avLst>
              <a:gd name="adj" fmla="val 10000"/>
            </a:avLst>
          </a:prstGeom>
          <a:gradFill flip="none" rotWithShape="1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5"/>
          <p:cNvSpPr txBox="1">
            <a:spLocks noChangeArrowheads="1"/>
          </p:cNvSpPr>
          <p:nvPr/>
        </p:nvSpPr>
        <p:spPr bwMode="auto">
          <a:xfrm>
            <a:off x="395536" y="2996952"/>
            <a:ext cx="354840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бюджета Порецкого района Чувашской Республики, тыс. </a:t>
            </a: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руб.</a:t>
            </a: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ru-RU" sz="1600" dirty="0" smtClean="0">
                <a:solidFill>
                  <a:schemeClr val="tx1"/>
                </a:solidFill>
              </a:rPr>
              <a:t>18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5" name="Полилиния 14"/>
          <p:cNvSpPr/>
          <p:nvPr/>
        </p:nvSpPr>
        <p:spPr>
          <a:xfrm>
            <a:off x="4429124" y="4500570"/>
            <a:ext cx="3429024" cy="1285884"/>
          </a:xfrm>
          <a:custGeom>
            <a:avLst/>
            <a:gdLst>
              <a:gd name="connsiteX0" fmla="*/ 0 w 2926877"/>
              <a:gd name="connsiteY0" fmla="*/ 47719 h 477185"/>
              <a:gd name="connsiteX1" fmla="*/ 47719 w 2926877"/>
              <a:gd name="connsiteY1" fmla="*/ 0 h 477185"/>
              <a:gd name="connsiteX2" fmla="*/ 2879159 w 2926877"/>
              <a:gd name="connsiteY2" fmla="*/ 0 h 477185"/>
              <a:gd name="connsiteX3" fmla="*/ 2926878 w 2926877"/>
              <a:gd name="connsiteY3" fmla="*/ 47719 h 477185"/>
              <a:gd name="connsiteX4" fmla="*/ 2926877 w 2926877"/>
              <a:gd name="connsiteY4" fmla="*/ 429467 h 477185"/>
              <a:gd name="connsiteX5" fmla="*/ 2879158 w 2926877"/>
              <a:gd name="connsiteY5" fmla="*/ 477186 h 477185"/>
              <a:gd name="connsiteX6" fmla="*/ 47719 w 2926877"/>
              <a:gd name="connsiteY6" fmla="*/ 477185 h 477185"/>
              <a:gd name="connsiteX7" fmla="*/ 0 w 2926877"/>
              <a:gd name="connsiteY7" fmla="*/ 429466 h 477185"/>
              <a:gd name="connsiteX8" fmla="*/ 0 w 2926877"/>
              <a:gd name="connsiteY8" fmla="*/ 47719 h 477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26877" h="477185">
                <a:moveTo>
                  <a:pt x="0" y="47719"/>
                </a:moveTo>
                <a:cubicBezTo>
                  <a:pt x="0" y="21365"/>
                  <a:pt x="21365" y="0"/>
                  <a:pt x="47719" y="0"/>
                </a:cubicBezTo>
                <a:lnTo>
                  <a:pt x="2879159" y="0"/>
                </a:lnTo>
                <a:cubicBezTo>
                  <a:pt x="2905513" y="0"/>
                  <a:pt x="2926878" y="21365"/>
                  <a:pt x="2926878" y="47719"/>
                </a:cubicBezTo>
                <a:cubicBezTo>
                  <a:pt x="2926878" y="174968"/>
                  <a:pt x="2926877" y="302218"/>
                  <a:pt x="2926877" y="429467"/>
                </a:cubicBezTo>
                <a:cubicBezTo>
                  <a:pt x="2926877" y="455821"/>
                  <a:pt x="2905512" y="477186"/>
                  <a:pt x="2879158" y="477186"/>
                </a:cubicBezTo>
                <a:lnTo>
                  <a:pt x="47719" y="477185"/>
                </a:lnTo>
                <a:cubicBezTo>
                  <a:pt x="21365" y="477185"/>
                  <a:pt x="0" y="455820"/>
                  <a:pt x="0" y="429466"/>
                </a:cubicBezTo>
                <a:lnTo>
                  <a:pt x="0" y="47719"/>
                </a:lnTo>
                <a:close/>
              </a:path>
            </a:pathLst>
          </a:custGeom>
          <a:gradFill flip="none" rotWithShape="1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506" tIns="63506" rIns="63506" bIns="63506" numCol="1" spcCol="1270" anchor="ctr" anchorCtr="0">
            <a:noAutofit/>
          </a:bodyPr>
          <a:lstStyle/>
          <a:p>
            <a:pPr algn="ctr" defTabSz="577850">
              <a:lnSpc>
                <a:spcPct val="90000"/>
              </a:lnSpc>
              <a:spcAft>
                <a:spcPct val="35000"/>
              </a:spcAft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Защита населения и территорий от чрезвычайных ситуаций природного и техногенного характера, обеспечение пожарной безопасности и безопасности населения на водных объектах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олилиния 15"/>
          <p:cNvSpPr/>
          <p:nvPr/>
        </p:nvSpPr>
        <p:spPr>
          <a:xfrm>
            <a:off x="7929586" y="4500570"/>
            <a:ext cx="928694" cy="1214446"/>
          </a:xfrm>
          <a:custGeom>
            <a:avLst/>
            <a:gdLst>
              <a:gd name="connsiteX0" fmla="*/ 0 w 720374"/>
              <a:gd name="connsiteY0" fmla="*/ 47719 h 477185"/>
              <a:gd name="connsiteX1" fmla="*/ 47719 w 720374"/>
              <a:gd name="connsiteY1" fmla="*/ 0 h 477185"/>
              <a:gd name="connsiteX2" fmla="*/ 672656 w 720374"/>
              <a:gd name="connsiteY2" fmla="*/ 0 h 477185"/>
              <a:gd name="connsiteX3" fmla="*/ 720375 w 720374"/>
              <a:gd name="connsiteY3" fmla="*/ 47719 h 477185"/>
              <a:gd name="connsiteX4" fmla="*/ 720374 w 720374"/>
              <a:gd name="connsiteY4" fmla="*/ 429467 h 477185"/>
              <a:gd name="connsiteX5" fmla="*/ 672655 w 720374"/>
              <a:gd name="connsiteY5" fmla="*/ 477186 h 477185"/>
              <a:gd name="connsiteX6" fmla="*/ 47719 w 720374"/>
              <a:gd name="connsiteY6" fmla="*/ 477185 h 477185"/>
              <a:gd name="connsiteX7" fmla="*/ 0 w 720374"/>
              <a:gd name="connsiteY7" fmla="*/ 429466 h 477185"/>
              <a:gd name="connsiteX8" fmla="*/ 0 w 720374"/>
              <a:gd name="connsiteY8" fmla="*/ 47719 h 477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0374" h="477185">
                <a:moveTo>
                  <a:pt x="0" y="47719"/>
                </a:moveTo>
                <a:cubicBezTo>
                  <a:pt x="0" y="21365"/>
                  <a:pt x="21365" y="0"/>
                  <a:pt x="47719" y="0"/>
                </a:cubicBezTo>
                <a:lnTo>
                  <a:pt x="672656" y="0"/>
                </a:lnTo>
                <a:cubicBezTo>
                  <a:pt x="699010" y="0"/>
                  <a:pt x="720375" y="21365"/>
                  <a:pt x="720375" y="47719"/>
                </a:cubicBezTo>
                <a:cubicBezTo>
                  <a:pt x="720375" y="174968"/>
                  <a:pt x="720374" y="302218"/>
                  <a:pt x="720374" y="429467"/>
                </a:cubicBezTo>
                <a:cubicBezTo>
                  <a:pt x="720374" y="455821"/>
                  <a:pt x="699009" y="477186"/>
                  <a:pt x="672655" y="477186"/>
                </a:cubicBezTo>
                <a:lnTo>
                  <a:pt x="47719" y="477185"/>
                </a:lnTo>
                <a:cubicBezTo>
                  <a:pt x="21365" y="477185"/>
                  <a:pt x="0" y="455820"/>
                  <a:pt x="0" y="429466"/>
                </a:cubicBezTo>
                <a:lnTo>
                  <a:pt x="0" y="47719"/>
                </a:lnTo>
                <a:close/>
              </a:path>
            </a:pathLst>
          </a:custGeom>
          <a:gradFill flip="none" rotWithShape="1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506" tIns="63506" rIns="63506" bIns="63506" numCol="1" spcCol="1270" anchor="ctr" anchorCtr="0">
            <a:noAutofit/>
          </a:bodyPr>
          <a:lstStyle/>
          <a:p>
            <a:pPr algn="ctr" defTabSz="577850">
              <a:lnSpc>
                <a:spcPct val="90000"/>
              </a:lnSpc>
              <a:spcAft>
                <a:spcPct val="35000"/>
              </a:spcAft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13,5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020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92696"/>
          </a:xfrm>
        </p:spPr>
        <p:txBody>
          <a:bodyPr>
            <a:noAutofit/>
          </a:bodyPr>
          <a:lstStyle/>
          <a:p>
            <a:r>
              <a:rPr lang="ru-RU" sz="2400" dirty="0" smtClean="0"/>
              <a:t>Поступление доходов в бюджет Порецкого района Чувашской Республики (тыс. рублей)</a:t>
            </a:r>
            <a:endParaRPr lang="ru-RU" sz="2400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0" y="1025352"/>
          <a:ext cx="9144000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Выгнутая вверх стрелка 4"/>
          <p:cNvSpPr/>
          <p:nvPr/>
        </p:nvSpPr>
        <p:spPr>
          <a:xfrm rot="21437901">
            <a:off x="1118580" y="1073690"/>
            <a:ext cx="4253932" cy="847497"/>
          </a:xfrm>
          <a:prstGeom prst="curvedDownArrow">
            <a:avLst/>
          </a:prstGeom>
          <a:solidFill>
            <a:srgbClr val="FFFF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 rot="21413447">
            <a:off x="2503120" y="1234285"/>
            <a:ext cx="1429854" cy="3600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+33 772,9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1979712" y="3212976"/>
            <a:ext cx="877776" cy="14458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3929058" y="3071810"/>
            <a:ext cx="930974" cy="14515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Скругленный прямоугольник 10"/>
          <p:cNvSpPr/>
          <p:nvPr/>
        </p:nvSpPr>
        <p:spPr>
          <a:xfrm>
            <a:off x="7884368" y="6165304"/>
            <a:ext cx="914400" cy="3600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9269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400" kern="0" dirty="0" smtClean="0"/>
              <a:t>Межбюджетные трансферты передаваемые бюджетам сельских поселений в 2022 году(тыс. рублей)</a:t>
            </a:r>
            <a:endParaRPr lang="ru-RU" sz="2400" kern="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388424" y="6497987"/>
            <a:ext cx="914400" cy="360013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dirty="0" smtClean="0">
                <a:solidFill>
                  <a:sysClr val="windowText" lastClr="000000"/>
                </a:solidFill>
              </a:rPr>
              <a:t>19</a:t>
            </a:r>
            <a:endParaRPr lang="ru-RU" sz="1800" dirty="0">
              <a:solidFill>
                <a:sysClr val="windowText" lastClr="000000"/>
              </a:solidFill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107504" y="836712"/>
          <a:ext cx="9036496" cy="602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Овал 5"/>
          <p:cNvSpPr/>
          <p:nvPr/>
        </p:nvSpPr>
        <p:spPr>
          <a:xfrm>
            <a:off x="2267744" y="2996952"/>
            <a:ext cx="3161512" cy="98640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143 678,7</a:t>
            </a:r>
            <a:endParaRPr lang="ru-RU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39750" y="2349500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C0504D">
                    <a:lumMod val="75000"/>
                  </a:srgbClr>
                </a:solidFill>
                <a:latin typeface="Calibri"/>
                <a:cs typeface="+mn-cs"/>
              </a:rPr>
              <a:t>Спасибо за внимание! </a:t>
            </a:r>
            <a:r>
              <a:rPr lang="ru-RU" altLang="ru-RU" sz="4000" b="1" dirty="0">
                <a:solidFill>
                  <a:prstClr val="black"/>
                </a:solidFill>
                <a:latin typeface="TimesET" pitchFamily="2" charset="0"/>
                <a:cs typeface="Times New Roman" pitchFamily="18" charset="0"/>
              </a:rPr>
              <a:t> </a:t>
            </a:r>
            <a:endParaRPr lang="ru-RU" sz="4000" b="1" dirty="0">
              <a:solidFill>
                <a:srgbClr val="C0504D">
                  <a:lumMod val="75000"/>
                </a:srgbClr>
              </a:solidFill>
              <a:latin typeface="Calibri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92696"/>
          </a:xfrm>
        </p:spPr>
        <p:txBody>
          <a:bodyPr>
            <a:noAutofit/>
          </a:bodyPr>
          <a:lstStyle/>
          <a:p>
            <a:r>
              <a:rPr lang="ru-RU" sz="2400" dirty="0" smtClean="0"/>
              <a:t>Изменение плановых параметров в 2022 году (тыс. рублей)</a:t>
            </a:r>
            <a:endParaRPr lang="ru-RU" sz="2400" dirty="0"/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107504" y="692696"/>
          <a:ext cx="8784976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7884368" y="6165304"/>
            <a:ext cx="914400" cy="3600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92696"/>
          </a:xfrm>
        </p:spPr>
        <p:txBody>
          <a:bodyPr>
            <a:noAutofit/>
          </a:bodyPr>
          <a:lstStyle/>
          <a:p>
            <a:r>
              <a:rPr lang="ru-RU" sz="2400" dirty="0" smtClean="0"/>
              <a:t>Исполнение бюджета Порецкого района Чувашской Республики по доходам за 2022 год (тыс. рублей)</a:t>
            </a:r>
            <a:endParaRPr lang="ru-RU" sz="24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229600" y="6309320"/>
            <a:ext cx="914400" cy="3600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3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179512" y="980728"/>
          <a:ext cx="5904656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AutoShape 26"/>
          <p:cNvSpPr>
            <a:spLocks noChangeArrowheads="1"/>
          </p:cNvSpPr>
          <p:nvPr/>
        </p:nvSpPr>
        <p:spPr bwMode="auto">
          <a:xfrm>
            <a:off x="611560" y="5805264"/>
            <a:ext cx="4460506" cy="792088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914400"/>
            <a:r>
              <a:rPr lang="ru-RU" sz="3200" dirty="0"/>
              <a:t>Всего доходов </a:t>
            </a:r>
            <a:r>
              <a:rPr lang="ru-RU" sz="3200" dirty="0" smtClean="0"/>
              <a:t>477 223,79</a:t>
            </a:r>
            <a:endParaRPr lang="ru-RU" sz="32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940152" y="836712"/>
          <a:ext cx="2232248" cy="5832648"/>
        </p:xfrm>
        <a:graphic>
          <a:graphicData uri="http://schemas.openxmlformats.org/drawingml/2006/table">
            <a:tbl>
              <a:tblPr/>
              <a:tblGrid>
                <a:gridCol w="942189"/>
                <a:gridCol w="1290059"/>
              </a:tblGrid>
              <a:tr h="563866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 Cyr"/>
                        </a:rPr>
                        <a:t>в % к плану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Темп роста к исполнению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 за 2021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 год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8718"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125,9%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140,0%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8718"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123,5%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143,8%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2138"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159,0%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108,1%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9208"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105,0%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111,1%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92696"/>
          </a:xfrm>
        </p:spPr>
        <p:txBody>
          <a:bodyPr>
            <a:noAutofit/>
          </a:bodyPr>
          <a:lstStyle/>
          <a:p>
            <a:r>
              <a:rPr lang="ru-RU" sz="2400" dirty="0" smtClean="0"/>
              <a:t>Поступление НДФЛ в бюджет Порецкого района Чувашской Республики (тыс. рублей)</a:t>
            </a:r>
            <a:endParaRPr lang="ru-RU" sz="2400" dirty="0"/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107504" y="836712"/>
          <a:ext cx="8928992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Прямая со стрелкой 6"/>
          <p:cNvCxnSpPr/>
          <p:nvPr/>
        </p:nvCxnSpPr>
        <p:spPr>
          <a:xfrm flipV="1">
            <a:off x="6516216" y="3429000"/>
            <a:ext cx="792088" cy="216024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Скругленный прямоугольник 5"/>
          <p:cNvSpPr/>
          <p:nvPr/>
        </p:nvSpPr>
        <p:spPr>
          <a:xfrm>
            <a:off x="8100392" y="6381328"/>
            <a:ext cx="914400" cy="360040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dirty="0" smtClean="0">
                <a:solidFill>
                  <a:sysClr val="windowText" lastClr="000000"/>
                </a:solidFill>
              </a:rPr>
              <a:t>4</a:t>
            </a:r>
            <a:endParaRPr lang="ru-RU" sz="1800" dirty="0">
              <a:solidFill>
                <a:sysClr val="windowText" lastClr="000000"/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1857356" y="3714752"/>
            <a:ext cx="714380" cy="142876"/>
          </a:xfrm>
          <a:prstGeom prst="straightConnector1">
            <a:avLst/>
          </a:prstGeom>
          <a:noFill/>
          <a:ln w="38100" cap="flat" cmpd="sng" algn="ctr">
            <a:solidFill>
              <a:srgbClr val="00B050"/>
            </a:solidFill>
            <a:prstDash val="solid"/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Скругленный прямоугольник 9"/>
          <p:cNvSpPr/>
          <p:nvPr/>
        </p:nvSpPr>
        <p:spPr>
          <a:xfrm>
            <a:off x="3347864" y="3857628"/>
            <a:ext cx="1008083" cy="507502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>
                <a:solidFill>
                  <a:sysClr val="windowText" lastClr="000000"/>
                </a:solidFill>
              </a:rPr>
              <a:t>+</a:t>
            </a:r>
            <a:r>
              <a:rPr lang="ru-RU" sz="1800" dirty="0" smtClean="0">
                <a:solidFill>
                  <a:sysClr val="windowText" lastClr="000000"/>
                </a:solidFill>
              </a:rPr>
              <a:t>2904,0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92696"/>
          </a:xfrm>
        </p:spPr>
        <p:txBody>
          <a:bodyPr>
            <a:noAutofit/>
          </a:bodyPr>
          <a:lstStyle/>
          <a:p>
            <a:r>
              <a:rPr lang="ru-RU" sz="2400" dirty="0" smtClean="0"/>
              <a:t>Структура налоговых доходов в 2021-2022 годах (тыс. рублей)</a:t>
            </a:r>
            <a:endParaRPr lang="ru-RU" sz="2400" dirty="0"/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0" y="620688"/>
          <a:ext cx="9144000" cy="6048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8100392" y="6381328"/>
            <a:ext cx="914400" cy="360040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dirty="0" smtClean="0">
                <a:solidFill>
                  <a:sysClr val="windowText" lastClr="000000"/>
                </a:solidFill>
              </a:rPr>
              <a:t>5</a:t>
            </a:r>
            <a:endParaRPr lang="ru-RU" sz="1800" dirty="0">
              <a:solidFill>
                <a:sysClr val="windowText" lastClr="000000"/>
              </a:solidFill>
            </a:endParaRP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1835696" y="2492896"/>
            <a:ext cx="864096" cy="360040"/>
          </a:xfrm>
          <a:prstGeom prst="wedgeRoundRectCallout">
            <a:avLst>
              <a:gd name="adj1" fmla="val 22244"/>
              <a:gd name="adj2" fmla="val 160183"/>
              <a:gd name="adj3" fmla="val 16667"/>
            </a:avLst>
          </a:prstGeom>
          <a:solidFill>
            <a:srgbClr val="FF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>
                <a:solidFill>
                  <a:schemeClr val="tx1"/>
                </a:solidFill>
              </a:rPr>
              <a:t>+478,1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3071802" y="2143116"/>
            <a:ext cx="1008112" cy="367450"/>
          </a:xfrm>
          <a:prstGeom prst="wedgeRoundRectCallout">
            <a:avLst>
              <a:gd name="adj1" fmla="val 32322"/>
              <a:gd name="adj2" fmla="val 203898"/>
              <a:gd name="adj3" fmla="val 16667"/>
            </a:avLst>
          </a:prstGeom>
          <a:solidFill>
            <a:srgbClr val="FF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>
                <a:solidFill>
                  <a:schemeClr val="tx1"/>
                </a:solidFill>
              </a:rPr>
              <a:t>-618,1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4716016" y="2564904"/>
            <a:ext cx="856116" cy="360040"/>
          </a:xfrm>
          <a:prstGeom prst="wedgeRoundRectCallout">
            <a:avLst>
              <a:gd name="adj1" fmla="val 22244"/>
              <a:gd name="adj2" fmla="val 160183"/>
              <a:gd name="adj3" fmla="val 16667"/>
            </a:avLst>
          </a:prstGeom>
          <a:solidFill>
            <a:srgbClr val="FF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>
                <a:solidFill>
                  <a:schemeClr val="tx1"/>
                </a:solidFill>
              </a:rPr>
              <a:t>+106,4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4786314" y="1285860"/>
            <a:ext cx="1214446" cy="486956"/>
          </a:xfrm>
          <a:prstGeom prst="wedgeRoundRectCallout">
            <a:avLst>
              <a:gd name="adj1" fmla="val 68625"/>
              <a:gd name="adj2" fmla="val 123108"/>
              <a:gd name="adj3" fmla="val 16667"/>
            </a:avLst>
          </a:prstGeom>
          <a:solidFill>
            <a:srgbClr val="FF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>
                <a:solidFill>
                  <a:schemeClr val="tx1"/>
                </a:solidFill>
              </a:rPr>
              <a:t>+30 263,7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8215338" y="2500306"/>
            <a:ext cx="792088" cy="432048"/>
          </a:xfrm>
          <a:prstGeom prst="wedgeRoundRectCallout">
            <a:avLst>
              <a:gd name="adj1" fmla="val -70488"/>
              <a:gd name="adj2" fmla="val 153244"/>
              <a:gd name="adj3" fmla="val 16667"/>
            </a:avLst>
          </a:prstGeom>
          <a:solidFill>
            <a:srgbClr val="FF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>
                <a:solidFill>
                  <a:schemeClr val="tx1"/>
                </a:solidFill>
              </a:rPr>
              <a:t>+151,4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92696"/>
          </a:xfrm>
        </p:spPr>
        <p:txBody>
          <a:bodyPr>
            <a:noAutofit/>
          </a:bodyPr>
          <a:lstStyle/>
          <a:p>
            <a:r>
              <a:rPr lang="ru-RU" sz="2400" dirty="0" smtClean="0"/>
              <a:t>Структура неналоговых доходов бюджета Порецкого района Чувашской Республики в 2022 году (тыс. рублей)</a:t>
            </a:r>
            <a:endParaRPr lang="ru-RU" sz="2400" dirty="0"/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0" y="836712"/>
          <a:ext cx="9144000" cy="602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-27384"/>
            <a:ext cx="9144000" cy="692696"/>
          </a:xfrm>
        </p:spPr>
        <p:txBody>
          <a:bodyPr>
            <a:noAutofit/>
          </a:bodyPr>
          <a:lstStyle/>
          <a:p>
            <a:r>
              <a:rPr lang="ru-RU" sz="2400" dirty="0" smtClean="0"/>
              <a:t>Объем безвозмездных поступлений в бюджет Порецкого района Чувашской Республики в 2022 году (тыс. рублей)</a:t>
            </a:r>
            <a:endParaRPr lang="ru-RU" sz="2400" dirty="0"/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0" y="836712"/>
          <a:ext cx="9144000" cy="602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92696"/>
          </a:xfrm>
        </p:spPr>
        <p:txBody>
          <a:bodyPr>
            <a:noAutofit/>
          </a:bodyPr>
          <a:lstStyle/>
          <a:p>
            <a:r>
              <a:rPr lang="ru-RU" sz="2400" dirty="0" smtClean="0"/>
              <a:t>Основные показатели исполнения бюджета Порецкого района Чувашской Республики за 2022 год</a:t>
            </a:r>
            <a:endParaRPr lang="ru-RU" sz="24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51519" y="764704"/>
          <a:ext cx="8712970" cy="5891367"/>
        </p:xfrm>
        <a:graphic>
          <a:graphicData uri="http://schemas.openxmlformats.org/drawingml/2006/table">
            <a:tbl>
              <a:tblPr/>
              <a:tblGrid>
                <a:gridCol w="3775116"/>
                <a:gridCol w="1796957"/>
                <a:gridCol w="1887558"/>
                <a:gridCol w="1253339"/>
              </a:tblGrid>
              <a:tr h="353834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Доходная часть бюджета</a:t>
                      </a: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697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Наименование показателя</a:t>
                      </a:r>
                    </a:p>
                  </a:txBody>
                  <a:tcPr marL="7924" marR="7924" marT="79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Утвержденный план, тыс.рублей</a:t>
                      </a:r>
                    </a:p>
                  </a:txBody>
                  <a:tcPr marL="7924" marR="7924" marT="79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Исполнение, тыс.рублей</a:t>
                      </a:r>
                    </a:p>
                  </a:txBody>
                  <a:tcPr marL="7924" marR="7924" marT="79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% исполнения годового плана</a:t>
                      </a:r>
                    </a:p>
                  </a:txBody>
                  <a:tcPr marL="7924" marR="7924" marT="79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834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Общий объем доходов, всего</a:t>
                      </a: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454 575,3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477 223,8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105,0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15924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в том числе</a:t>
                      </a: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834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налоговые доходы</a:t>
                      </a: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97 582,2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120 564,2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123,6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3834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неналоговые доходы</a:t>
                      </a: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6 848,5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10 891,2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159,0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3834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безвозмездные перечисления</a:t>
                      </a: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350 144,6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345 768,4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98,8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3834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Расходная часть бюджета</a:t>
                      </a: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065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Наименование показателя</a:t>
                      </a:r>
                    </a:p>
                  </a:txBody>
                  <a:tcPr marL="7924" marR="7924" marT="79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Утвержденный план, тыс.рублей</a:t>
                      </a:r>
                    </a:p>
                  </a:txBody>
                  <a:tcPr marL="7924" marR="7924" marT="79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Исполнение, тыс.рублей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% исполнения годового плана</a:t>
                      </a:r>
                    </a:p>
                  </a:txBody>
                  <a:tcPr marL="7924" marR="7924" marT="79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834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Общий объем расходов, всего</a:t>
                      </a: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459 803,8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427 807,8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93,0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15924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в том числе</a:t>
                      </a: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5956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собственные средства бюджета Порецкого района </a:t>
                      </a: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129 372,5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101 752,6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78,7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3834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за счет средств субсидий, субвенций, иных межбюджетных трансфертов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330 431,4</a:t>
                      </a: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326 055,2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98,7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3834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Дефицит "-", (</a:t>
                      </a:r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профицит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"+")</a:t>
                      </a: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-5 228,5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49 416,0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 rot="20869960">
            <a:off x="8604448" y="6453337"/>
            <a:ext cx="432048" cy="288031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800" dirty="0" smtClean="0">
              <a:solidFill>
                <a:sysClr val="windowText" lastClr="000000"/>
              </a:solidFill>
            </a:endParaRPr>
          </a:p>
          <a:p>
            <a:pPr algn="ctr"/>
            <a:endParaRPr lang="ru-RU" sz="1800" dirty="0" smtClean="0">
              <a:solidFill>
                <a:sysClr val="windowText" lastClr="000000"/>
              </a:solidFill>
            </a:endParaRPr>
          </a:p>
          <a:p>
            <a:pPr algn="ctr"/>
            <a:endParaRPr lang="ru-RU" sz="1800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30106</TotalTime>
  <Words>1572</Words>
  <Application>Microsoft Office PowerPoint</Application>
  <PresentationFormat>Экран (4:3)</PresentationFormat>
  <Paragraphs>331</Paragraphs>
  <Slides>21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Об итогах исполнения бюджета Порецкого района Чувашской Республики за 2022 год</vt:lpstr>
      <vt:lpstr>Поступление доходов в бюджет Порецкого района Чувашской Республики (тыс. рублей)</vt:lpstr>
      <vt:lpstr>Изменение плановых параметров в 2022 году (тыс. рублей)</vt:lpstr>
      <vt:lpstr>Исполнение бюджета Порецкого района Чувашской Республики по доходам за 2022 год (тыс. рублей)</vt:lpstr>
      <vt:lpstr>Поступление НДФЛ в бюджет Порецкого района Чувашской Республики (тыс. рублей)</vt:lpstr>
      <vt:lpstr>Структура налоговых доходов в 2021-2022 годах (тыс. рублей)</vt:lpstr>
      <vt:lpstr>Структура неналоговых доходов бюджета Порецкого района Чувашской Республики в 2022 году (тыс. рублей)</vt:lpstr>
      <vt:lpstr>Объем безвозмездных поступлений в бюджет Порецкого района Чувашской Республики в 2022 году (тыс. рублей)</vt:lpstr>
      <vt:lpstr>Основные показатели исполнения бюджета Порецкого района Чувашской Республики за 2022 год</vt:lpstr>
      <vt:lpstr>Удельный вес расходов мероприятий социальной сферы Порецкого района Чувашской Республики в 2022 году (тыс. рублей)</vt:lpstr>
      <vt:lpstr>Расходы по разделу «Образование» за 2022 год</vt:lpstr>
      <vt:lpstr>Расходы по разделу «Образование» за 2022 год</vt:lpstr>
      <vt:lpstr>Культура, кинематография</vt:lpstr>
      <vt:lpstr>Слайд 14</vt:lpstr>
      <vt:lpstr>Слайд 15</vt:lpstr>
      <vt:lpstr>Мероприятия, проведенные в 2022 году в рамках Программы дорожных работ</vt:lpstr>
      <vt:lpstr>Общегосударственные вопросы</vt:lpstr>
      <vt:lpstr>Слайд 18</vt:lpstr>
      <vt:lpstr>Слайд 19</vt:lpstr>
      <vt:lpstr>Межбюджетные трансферты передаваемые бюджетам сельских поселений в 2022 году(тыс. рублей)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Поступление доходов в бюджет Порецкого района Чувашской Республики (тыс. рублей)</dc:title>
  <dc:creator>User</dc:creator>
  <cp:lastModifiedBy>User</cp:lastModifiedBy>
  <cp:revision>1882</cp:revision>
  <dcterms:created xsi:type="dcterms:W3CDTF">2019-03-26T13:59:58Z</dcterms:created>
  <dcterms:modified xsi:type="dcterms:W3CDTF">2023-03-27T12:58:39Z</dcterms:modified>
</cp:coreProperties>
</file>