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9"/>
  </p:notesMasterIdLst>
  <p:sldIdLst>
    <p:sldId id="256" r:id="rId2"/>
    <p:sldId id="261" r:id="rId3"/>
    <p:sldId id="259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4C247-6504-4CE1-A0BE-9330949464A5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397F7514-488A-4CCF-A82E-041A520D2E67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21 декабря 2021 г. </a:t>
          </a:r>
          <a:b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414-ФЗ </a:t>
          </a:r>
          <a:b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«Об общих принципах организации публичной власти в субъектах Российской Федерации» (Закон № 414-ФЗ)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9C0E21-2563-4EA6-8378-32D7557C96EF}" type="parTrans" cxnId="{38E257F0-B96F-4A5A-B3E5-EB3A5D0C2286}">
      <dgm:prSet/>
      <dgm:spPr/>
      <dgm:t>
        <a:bodyPr/>
        <a:lstStyle/>
        <a:p>
          <a:endParaRPr lang="ru-RU"/>
        </a:p>
      </dgm:t>
    </dgm:pt>
    <dgm:pt modelId="{81DFA941-9931-4B90-914E-B8442E648B69}" type="sibTrans" cxnId="{38E257F0-B96F-4A5A-B3E5-EB3A5D0C2286}">
      <dgm:prSet/>
      <dgm:spPr/>
      <dgm:t>
        <a:bodyPr/>
        <a:lstStyle/>
        <a:p>
          <a:endParaRPr lang="ru-RU"/>
        </a:p>
      </dgm:t>
    </dgm:pt>
    <dgm:pt modelId="{F728354F-2E64-4CA2-91C1-437BA242BD38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6 октября 2003 г. </a:t>
          </a:r>
          <a:b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131-ФЗ «Об общих принципах организации местного самоуправления в Российской Федерации» (Закон № 131-ФЗ)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431E0D-F412-4A8D-8A87-DD9AB0C08AA0}" type="parTrans" cxnId="{A0A3F088-180C-4851-8834-C0BA17C15306}">
      <dgm:prSet/>
      <dgm:spPr/>
      <dgm:t>
        <a:bodyPr/>
        <a:lstStyle/>
        <a:p>
          <a:endParaRPr lang="ru-RU"/>
        </a:p>
      </dgm:t>
    </dgm:pt>
    <dgm:pt modelId="{BA98FE76-7E22-4328-8CA4-E82463E9D60E}" type="sibTrans" cxnId="{A0A3F088-180C-4851-8834-C0BA17C15306}">
      <dgm:prSet/>
      <dgm:spPr/>
      <dgm:t>
        <a:bodyPr/>
        <a:lstStyle/>
        <a:p>
          <a:endParaRPr lang="ru-RU"/>
        </a:p>
      </dgm:t>
    </dgm:pt>
    <dgm:pt modelId="{4B8D22BD-11BD-4F40-9E5C-71CA0CBA814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25 декабря 2008 г. </a:t>
          </a:r>
          <a:b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273-ФЗ </a:t>
          </a:r>
          <a:b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«О противодействии коррупции» </a:t>
          </a:r>
          <a:b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(Закон № 273-ФЗ)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3E89F-3058-4B4B-BE85-E69305BE5BC1}" type="sibTrans" cxnId="{FAB135D0-C34D-4A58-BC64-B93C4999B9F1}">
      <dgm:prSet/>
      <dgm:spPr/>
      <dgm:t>
        <a:bodyPr/>
        <a:lstStyle/>
        <a:p>
          <a:endParaRPr lang="ru-RU"/>
        </a:p>
      </dgm:t>
    </dgm:pt>
    <dgm:pt modelId="{96D69D2E-4632-4818-891D-0350B2791C1A}" type="parTrans" cxnId="{FAB135D0-C34D-4A58-BC64-B93C4999B9F1}">
      <dgm:prSet/>
      <dgm:spPr/>
      <dgm:t>
        <a:bodyPr/>
        <a:lstStyle/>
        <a:p>
          <a:endParaRPr lang="ru-RU"/>
        </a:p>
      </dgm:t>
    </dgm:pt>
    <dgm:pt modelId="{AB13788F-88FF-4A7D-8583-F40D622CD305}" type="pres">
      <dgm:prSet presAssocID="{F364C247-6504-4CE1-A0BE-9330949464A5}" presName="Name0" presStyleCnt="0">
        <dgm:presLayoutVars>
          <dgm:dir/>
          <dgm:resizeHandles val="exact"/>
        </dgm:presLayoutVars>
      </dgm:prSet>
      <dgm:spPr/>
    </dgm:pt>
    <dgm:pt modelId="{CC4F6E9E-7AA3-4805-B507-6895848AE95B}" type="pres">
      <dgm:prSet presAssocID="{F364C247-6504-4CE1-A0BE-9330949464A5}" presName="bkgdShp" presStyleLbl="alignAccFollowNode1" presStyleIdx="0" presStyleCnt="1" custLinFactNeighborX="-1623" custLinFactNeighborY="7530"/>
      <dgm:spPr/>
    </dgm:pt>
    <dgm:pt modelId="{5ABF2A13-036B-474F-A439-AB50E692A8F2}" type="pres">
      <dgm:prSet presAssocID="{F364C247-6504-4CE1-A0BE-9330949464A5}" presName="linComp" presStyleCnt="0"/>
      <dgm:spPr/>
    </dgm:pt>
    <dgm:pt modelId="{20958115-1B71-4585-A0F1-4269AC30ADA5}" type="pres">
      <dgm:prSet presAssocID="{397F7514-488A-4CCF-A82E-041A520D2E67}" presName="compNode" presStyleCnt="0"/>
      <dgm:spPr/>
    </dgm:pt>
    <dgm:pt modelId="{74AD18BB-0C2D-4937-B27B-8C714BE56B71}" type="pres">
      <dgm:prSet presAssocID="{397F7514-488A-4CCF-A82E-041A520D2E6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1C70D-08C8-42A7-94D8-E5D55947D076}" type="pres">
      <dgm:prSet presAssocID="{397F7514-488A-4CCF-A82E-041A520D2E67}" presName="invisiNode" presStyleLbl="node1" presStyleIdx="0" presStyleCnt="3"/>
      <dgm:spPr/>
    </dgm:pt>
    <dgm:pt modelId="{83BF17E8-BB39-4565-9DD3-3819CF4811FF}" type="pres">
      <dgm:prSet presAssocID="{397F7514-488A-4CCF-A82E-041A520D2E67}" presName="imagNode" presStyleLbl="fgImgPlace1" presStyleIdx="0" presStyleCnt="3" custScaleY="141957" custLinFactNeighborX="-1230" custLinFactNeighborY="12828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9090" t="-22602" r="9090" b="-22602"/>
          </a:stretch>
        </a:blipFill>
      </dgm:spPr>
      <dgm:t>
        <a:bodyPr/>
        <a:lstStyle/>
        <a:p>
          <a:endParaRPr lang="ru-RU"/>
        </a:p>
      </dgm:t>
    </dgm:pt>
    <dgm:pt modelId="{CB2CDF68-69B3-4806-A9E0-E4A7CADF211F}" type="pres">
      <dgm:prSet presAssocID="{81DFA941-9931-4B90-914E-B8442E648B6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0F2CA1C-BA93-404D-A0B3-A8D7BAA1D756}" type="pres">
      <dgm:prSet presAssocID="{F728354F-2E64-4CA2-91C1-437BA242BD38}" presName="compNode" presStyleCnt="0"/>
      <dgm:spPr/>
    </dgm:pt>
    <dgm:pt modelId="{1DBB30B5-99E4-4A94-8D47-B75D89E527ED}" type="pres">
      <dgm:prSet presAssocID="{F728354F-2E64-4CA2-91C1-437BA242BD38}" presName="node" presStyleLbl="node1" presStyleIdx="1" presStyleCnt="3" custLinFactNeighborX="-3239" custLinFactNeighborY="-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CBBF3-3C4A-4F7A-924C-042C63A9DD08}" type="pres">
      <dgm:prSet presAssocID="{F728354F-2E64-4CA2-91C1-437BA242BD38}" presName="invisiNode" presStyleLbl="node1" presStyleIdx="1" presStyleCnt="3"/>
      <dgm:spPr/>
    </dgm:pt>
    <dgm:pt modelId="{8B0E9810-68C4-4CA3-881A-36346F1B4367}" type="pres">
      <dgm:prSet presAssocID="{F728354F-2E64-4CA2-91C1-437BA242BD38}" presName="imagNode" presStyleLbl="fgImgPlace1" presStyleIdx="1" presStyleCnt="3" custScaleX="94218" custScaleY="120701" custLinFactNeighborX="-3239" custLinFactNeighborY="283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5CDD6F1-7BB8-43B1-8647-1D5090D7528F}" type="pres">
      <dgm:prSet presAssocID="{BA98FE76-7E22-4328-8CA4-E82463E9D60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684FA6B-1F0E-4095-A0F7-BEDD19FE35FE}" type="pres">
      <dgm:prSet presAssocID="{4B8D22BD-11BD-4F40-9E5C-71CA0CBA814D}" presName="compNode" presStyleCnt="0"/>
      <dgm:spPr/>
    </dgm:pt>
    <dgm:pt modelId="{678E17DF-291B-45E3-B550-E1CA2818C744}" type="pres">
      <dgm:prSet presAssocID="{4B8D22BD-11BD-4F40-9E5C-71CA0CBA81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DFD35-0B62-4BD7-9D5A-5061DA317DC6}" type="pres">
      <dgm:prSet presAssocID="{4B8D22BD-11BD-4F40-9E5C-71CA0CBA814D}" presName="invisiNode" presStyleLbl="node1" presStyleIdx="2" presStyleCnt="3"/>
      <dgm:spPr/>
    </dgm:pt>
    <dgm:pt modelId="{AB864845-9D59-4E20-AC08-144972C49C8C}" type="pres">
      <dgm:prSet presAssocID="{4B8D22BD-11BD-4F40-9E5C-71CA0CBA814D}" presName="imagNode" presStyleLbl="fgImgPlace1" presStyleIdx="2" presStyleCnt="3" custScaleY="118123" custLinFactNeighborY="4770"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16" t="-4931" r="1016" b="-4931"/>
          </a:stretch>
        </a:blipFill>
      </dgm:spPr>
    </dgm:pt>
  </dgm:ptLst>
  <dgm:cxnLst>
    <dgm:cxn modelId="{7743C403-F12A-4179-AC86-B4441992C014}" type="presOf" srcId="{397F7514-488A-4CCF-A82E-041A520D2E67}" destId="{74AD18BB-0C2D-4937-B27B-8C714BE56B71}" srcOrd="0" destOrd="0" presId="urn:microsoft.com/office/officeart/2005/8/layout/pList2"/>
    <dgm:cxn modelId="{B132F118-EB8B-45D8-A4D9-59EDAE98DACA}" type="presOf" srcId="{81DFA941-9931-4B90-914E-B8442E648B69}" destId="{CB2CDF68-69B3-4806-A9E0-E4A7CADF211F}" srcOrd="0" destOrd="0" presId="urn:microsoft.com/office/officeart/2005/8/layout/pList2"/>
    <dgm:cxn modelId="{38E257F0-B96F-4A5A-B3E5-EB3A5D0C2286}" srcId="{F364C247-6504-4CE1-A0BE-9330949464A5}" destId="{397F7514-488A-4CCF-A82E-041A520D2E67}" srcOrd="0" destOrd="0" parTransId="{DB9C0E21-2563-4EA6-8378-32D7557C96EF}" sibTransId="{81DFA941-9931-4B90-914E-B8442E648B69}"/>
    <dgm:cxn modelId="{F7715E81-B234-43AF-B57C-522EC2B5C506}" type="presOf" srcId="{BA98FE76-7E22-4328-8CA4-E82463E9D60E}" destId="{C5CDD6F1-7BB8-43B1-8647-1D5090D7528F}" srcOrd="0" destOrd="0" presId="urn:microsoft.com/office/officeart/2005/8/layout/pList2"/>
    <dgm:cxn modelId="{7DC9BA13-FC03-47C4-992A-E4FF39CB3775}" type="presOf" srcId="{4B8D22BD-11BD-4F40-9E5C-71CA0CBA814D}" destId="{678E17DF-291B-45E3-B550-E1CA2818C744}" srcOrd="0" destOrd="0" presId="urn:microsoft.com/office/officeart/2005/8/layout/pList2"/>
    <dgm:cxn modelId="{FAB135D0-C34D-4A58-BC64-B93C4999B9F1}" srcId="{F364C247-6504-4CE1-A0BE-9330949464A5}" destId="{4B8D22BD-11BD-4F40-9E5C-71CA0CBA814D}" srcOrd="2" destOrd="0" parTransId="{96D69D2E-4632-4818-891D-0350B2791C1A}" sibTransId="{29E3E89F-3058-4B4B-BE85-E69305BE5BC1}"/>
    <dgm:cxn modelId="{A0A3F088-180C-4851-8834-C0BA17C15306}" srcId="{F364C247-6504-4CE1-A0BE-9330949464A5}" destId="{F728354F-2E64-4CA2-91C1-437BA242BD38}" srcOrd="1" destOrd="0" parTransId="{7B431E0D-F412-4A8D-8A87-DD9AB0C08AA0}" sibTransId="{BA98FE76-7E22-4328-8CA4-E82463E9D60E}"/>
    <dgm:cxn modelId="{4B08AA77-0017-4082-A2B1-239FFC4CCEF8}" type="presOf" srcId="{F728354F-2E64-4CA2-91C1-437BA242BD38}" destId="{1DBB30B5-99E4-4A94-8D47-B75D89E527ED}" srcOrd="0" destOrd="0" presId="urn:microsoft.com/office/officeart/2005/8/layout/pList2"/>
    <dgm:cxn modelId="{669933AB-3CD2-45D8-A9CF-FA5EE4FFDD83}" type="presOf" srcId="{F364C247-6504-4CE1-A0BE-9330949464A5}" destId="{AB13788F-88FF-4A7D-8583-F40D622CD305}" srcOrd="0" destOrd="0" presId="urn:microsoft.com/office/officeart/2005/8/layout/pList2"/>
    <dgm:cxn modelId="{DD0CC78C-2A17-486F-A48B-D743C0304FBB}" type="presParOf" srcId="{AB13788F-88FF-4A7D-8583-F40D622CD305}" destId="{CC4F6E9E-7AA3-4805-B507-6895848AE95B}" srcOrd="0" destOrd="0" presId="urn:microsoft.com/office/officeart/2005/8/layout/pList2"/>
    <dgm:cxn modelId="{9C65B16C-80B9-43FD-91AB-E611037E29B6}" type="presParOf" srcId="{AB13788F-88FF-4A7D-8583-F40D622CD305}" destId="{5ABF2A13-036B-474F-A439-AB50E692A8F2}" srcOrd="1" destOrd="0" presId="urn:microsoft.com/office/officeart/2005/8/layout/pList2"/>
    <dgm:cxn modelId="{331FDF8A-5528-474E-B14E-94810628B539}" type="presParOf" srcId="{5ABF2A13-036B-474F-A439-AB50E692A8F2}" destId="{20958115-1B71-4585-A0F1-4269AC30ADA5}" srcOrd="0" destOrd="0" presId="urn:microsoft.com/office/officeart/2005/8/layout/pList2"/>
    <dgm:cxn modelId="{ADAEA421-5E07-4203-8C0F-19C5BD056590}" type="presParOf" srcId="{20958115-1B71-4585-A0F1-4269AC30ADA5}" destId="{74AD18BB-0C2D-4937-B27B-8C714BE56B71}" srcOrd="0" destOrd="0" presId="urn:microsoft.com/office/officeart/2005/8/layout/pList2"/>
    <dgm:cxn modelId="{2A1341D6-8215-4B76-A56E-BD09FD2E7E28}" type="presParOf" srcId="{20958115-1B71-4585-A0F1-4269AC30ADA5}" destId="{E8E1C70D-08C8-42A7-94D8-E5D55947D076}" srcOrd="1" destOrd="0" presId="urn:microsoft.com/office/officeart/2005/8/layout/pList2"/>
    <dgm:cxn modelId="{5EE9D02A-3044-47AE-9AF2-35FE910D0336}" type="presParOf" srcId="{20958115-1B71-4585-A0F1-4269AC30ADA5}" destId="{83BF17E8-BB39-4565-9DD3-3819CF4811FF}" srcOrd="2" destOrd="0" presId="urn:microsoft.com/office/officeart/2005/8/layout/pList2"/>
    <dgm:cxn modelId="{500A9207-CE9B-48E7-8397-444E64A80D14}" type="presParOf" srcId="{5ABF2A13-036B-474F-A439-AB50E692A8F2}" destId="{CB2CDF68-69B3-4806-A9E0-E4A7CADF211F}" srcOrd="1" destOrd="0" presId="urn:microsoft.com/office/officeart/2005/8/layout/pList2"/>
    <dgm:cxn modelId="{7B4BBBDB-E518-48C6-8437-7753867E25B6}" type="presParOf" srcId="{5ABF2A13-036B-474F-A439-AB50E692A8F2}" destId="{A0F2CA1C-BA93-404D-A0B3-A8D7BAA1D756}" srcOrd="2" destOrd="0" presId="urn:microsoft.com/office/officeart/2005/8/layout/pList2"/>
    <dgm:cxn modelId="{F955C4AD-2770-4F27-ABB8-ED3C099E570F}" type="presParOf" srcId="{A0F2CA1C-BA93-404D-A0B3-A8D7BAA1D756}" destId="{1DBB30B5-99E4-4A94-8D47-B75D89E527ED}" srcOrd="0" destOrd="0" presId="urn:microsoft.com/office/officeart/2005/8/layout/pList2"/>
    <dgm:cxn modelId="{E0D121A5-0B47-4EB2-92D5-AB85CDEAEC48}" type="presParOf" srcId="{A0F2CA1C-BA93-404D-A0B3-A8D7BAA1D756}" destId="{969CBBF3-3C4A-4F7A-924C-042C63A9DD08}" srcOrd="1" destOrd="0" presId="urn:microsoft.com/office/officeart/2005/8/layout/pList2"/>
    <dgm:cxn modelId="{2D0899E3-CBBA-4291-BE52-B7DC23AA8F60}" type="presParOf" srcId="{A0F2CA1C-BA93-404D-A0B3-A8D7BAA1D756}" destId="{8B0E9810-68C4-4CA3-881A-36346F1B4367}" srcOrd="2" destOrd="0" presId="urn:microsoft.com/office/officeart/2005/8/layout/pList2"/>
    <dgm:cxn modelId="{514FB0C7-F424-43BF-948E-51049E174DD1}" type="presParOf" srcId="{5ABF2A13-036B-474F-A439-AB50E692A8F2}" destId="{C5CDD6F1-7BB8-43B1-8647-1D5090D7528F}" srcOrd="3" destOrd="0" presId="urn:microsoft.com/office/officeart/2005/8/layout/pList2"/>
    <dgm:cxn modelId="{2A2E62AF-F47A-4B34-96E0-9479C61A5CA0}" type="presParOf" srcId="{5ABF2A13-036B-474F-A439-AB50E692A8F2}" destId="{1684FA6B-1F0E-4095-A0F7-BEDD19FE35FE}" srcOrd="4" destOrd="0" presId="urn:microsoft.com/office/officeart/2005/8/layout/pList2"/>
    <dgm:cxn modelId="{9D78C2E0-9A52-4111-9E2B-2C7899C065AB}" type="presParOf" srcId="{1684FA6B-1F0E-4095-A0F7-BEDD19FE35FE}" destId="{678E17DF-291B-45E3-B550-E1CA2818C744}" srcOrd="0" destOrd="0" presId="urn:microsoft.com/office/officeart/2005/8/layout/pList2"/>
    <dgm:cxn modelId="{8B9057AD-126E-4744-AF74-4537F1A498D8}" type="presParOf" srcId="{1684FA6B-1F0E-4095-A0F7-BEDD19FE35FE}" destId="{D8EDFD35-0B62-4BD7-9D5A-5061DA317DC6}" srcOrd="1" destOrd="0" presId="urn:microsoft.com/office/officeart/2005/8/layout/pList2"/>
    <dgm:cxn modelId="{7591C4F6-D89D-4933-A9DE-1C2924500659}" type="presParOf" srcId="{1684FA6B-1F0E-4095-A0F7-BEDD19FE35FE}" destId="{AB864845-9D59-4E20-AC08-144972C49C8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F6E9E-7AA3-4805-B507-6895848AE95B}">
      <dsp:nvSpPr>
        <dsp:cNvPr id="0" name=""/>
        <dsp:cNvSpPr/>
      </dsp:nvSpPr>
      <dsp:spPr>
        <a:xfrm>
          <a:off x="0" y="151411"/>
          <a:ext cx="8131127" cy="20107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17E8-BB39-4565-9DD3-3819CF4811FF}">
      <dsp:nvSpPr>
        <dsp:cNvPr id="0" name=""/>
        <dsp:cNvSpPr/>
      </dsp:nvSpPr>
      <dsp:spPr>
        <a:xfrm>
          <a:off x="214555" y="168538"/>
          <a:ext cx="2388518" cy="2093256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9090" t="-22602" r="9090" b="-22602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AD18BB-0C2D-4937-B27B-8C714BE56B71}">
      <dsp:nvSpPr>
        <dsp:cNvPr id="0" name=""/>
        <dsp:cNvSpPr/>
      </dsp:nvSpPr>
      <dsp:spPr>
        <a:xfrm rot="10800000">
          <a:off x="243933" y="2031398"/>
          <a:ext cx="2388518" cy="245761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21 декабря 2021 г. </a:t>
          </a:r>
          <a:b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414-ФЗ </a:t>
          </a:r>
          <a:b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«Об общих принципах организации публичной власти в субъектах Российской Федерации» (Закон № 414-ФЗ)</a:t>
          </a:r>
          <a:endParaRPr lang="ru-RU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17388" y="2031398"/>
        <a:ext cx="2241608" cy="2384163"/>
      </dsp:txXfrm>
    </dsp:sp>
    <dsp:sp modelId="{8B0E9810-68C4-4CA3-881A-36346F1B4367}">
      <dsp:nvSpPr>
        <dsp:cNvPr id="0" name=""/>
        <dsp:cNvSpPr/>
      </dsp:nvSpPr>
      <dsp:spPr>
        <a:xfrm>
          <a:off x="2862992" y="157297"/>
          <a:ext cx="2250414" cy="17798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B30B5-99E4-4A94-8D47-B75D89E527ED}">
      <dsp:nvSpPr>
        <dsp:cNvPr id="0" name=""/>
        <dsp:cNvSpPr/>
      </dsp:nvSpPr>
      <dsp:spPr>
        <a:xfrm rot="10800000">
          <a:off x="2793940" y="1996721"/>
          <a:ext cx="2388518" cy="245761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6 октября 2003 г. </a:t>
          </a:r>
          <a:b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131-ФЗ «Об общих принципах организации местного самоуправления в Российской Федерации» (Закон № 131-ФЗ)</a:t>
          </a:r>
          <a:endParaRPr lang="ru-RU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867395" y="1996721"/>
        <a:ext cx="2241608" cy="2384163"/>
      </dsp:txXfrm>
    </dsp:sp>
    <dsp:sp modelId="{AB864845-9D59-4E20-AC08-144972C49C8C}">
      <dsp:nvSpPr>
        <dsp:cNvPr id="0" name=""/>
        <dsp:cNvSpPr/>
      </dsp:nvSpPr>
      <dsp:spPr>
        <a:xfrm>
          <a:off x="5498674" y="204822"/>
          <a:ext cx="2388518" cy="1741807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16" t="-4931" r="1016" b="-4931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8E17DF-291B-45E3-B550-E1CA2818C744}">
      <dsp:nvSpPr>
        <dsp:cNvPr id="0" name=""/>
        <dsp:cNvSpPr/>
      </dsp:nvSpPr>
      <dsp:spPr>
        <a:xfrm rot="10800000">
          <a:off x="5498674" y="2010778"/>
          <a:ext cx="2388518" cy="245761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25 декабря 2008 г. </a:t>
          </a:r>
          <a:b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273-ФЗ </a:t>
          </a:r>
          <a:b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«О противодействии коррупции» </a:t>
          </a:r>
          <a:b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(Закон № 273-ФЗ)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572129" y="2010778"/>
        <a:ext cx="2241608" cy="2384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6295-1CB9-4D4E-92F9-443E002C7C69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515BC-9C77-4E2F-9F78-CFE4097BC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80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30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2376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583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21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717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161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9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36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9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5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49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6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12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5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40BDF-B8D6-4613-B067-3E802BB7AD21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72CBA2-95F6-4BC8-91F6-D1D219CB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43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5076" y="1652451"/>
            <a:ext cx="8915399" cy="226278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altLang="ru-RU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ru-RU" altLang="ru-RU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</a:t>
            </a:r>
            <a:b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ПРЕДОСТАВЛЕНИЯ МУНИЦИПАЛЬНЫМИ ДЕПУТАТАМИ</a:t>
            </a:r>
            <a:r>
              <a:rPr 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 ДОХОДАХ, РАСХОДАХ, </a:t>
            </a:r>
            <a:b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ИМУЩЕСТВЕ И ОБЯЗАТЕЛЬСТВАХ ИМУЩЕСТВЕННОГО ХАРАКТЕРА </a:t>
            </a:r>
            <a:r>
              <a:rPr lang="ru-RU" alt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FF0000"/>
                </a:solidFill>
                <a:cs typeface="Arial" panose="020B0604020202020204" pitchFamily="34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65573" y="5256991"/>
            <a:ext cx="6865809" cy="1404425"/>
          </a:xfrm>
        </p:spPr>
        <p:txBody>
          <a:bodyPr>
            <a:normAutofit fontScale="70000" lnSpcReduction="20000"/>
          </a:bodyPr>
          <a:lstStyle/>
          <a:p>
            <a:endParaRPr lang="ru-RU" sz="2000" dirty="0" smtClean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6 февраля 2023 г. </a:t>
            </a:r>
            <a:br>
              <a:rPr lang="ru-RU" sz="2000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12-ФЗ «О внесении изменений в Федеральный закон «Об общих принципах организации публичной власти в субъектах Российской Федерации» и отдельные законодательные акты Российской Федерации», опубликован </a:t>
            </a:r>
            <a:r>
              <a:rPr lang="ru-RU" sz="20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6.02.2023: </a:t>
            </a: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2000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://publication.pravo.gov.ru/Document/View/0001202302060005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382" y="5449807"/>
            <a:ext cx="2336099" cy="13161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341" y="5633038"/>
            <a:ext cx="646232" cy="6523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5943" y="147217"/>
            <a:ext cx="102772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18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932" y="63092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вступил </a:t>
            </a: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марта 2023 </a:t>
            </a:r>
            <a:r>
              <a:rPr lang="ru-RU" alt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ru-RU" altLang="ru-RU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ru-RU" altLang="ru-RU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4" name="Picture 2" descr="Для качественной печати: текущая страница в формате TIF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t="6263" b="3016"/>
          <a:stretch/>
        </p:blipFill>
        <p:spPr bwMode="auto">
          <a:xfrm>
            <a:off x="7413674" y="1220454"/>
            <a:ext cx="4778326" cy="5637546"/>
          </a:xfrm>
          <a:prstGeom prst="rect">
            <a:avLst/>
          </a:prstGeom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1234" y="2307101"/>
            <a:ext cx="469413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соответственно применяется </a:t>
            </a:r>
            <a:b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предоставлении депутатами Комсомольского муниципального округа Чувашской Республики сведений  о доходах, расходах, об имуществе и обязательствах имущественного характера </a:t>
            </a:r>
          </a:p>
          <a:p>
            <a:pPr algn="ctr"/>
            <a:endParaRPr lang="ru-RU" alt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2023 ГОДУ ЗА ОТЧЕТНЫЙ 2022 ГОД</a:t>
            </a:r>
            <a:endParaRPr lang="en-US" altLang="ru-R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6609" y="78681"/>
            <a:ext cx="10346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770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315" y="597799"/>
            <a:ext cx="8285870" cy="128089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внесены в  следующие федеральные законы: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8284906"/>
              </p:ext>
            </p:extLst>
          </p:nvPr>
        </p:nvGraphicFramePr>
        <p:xfrm>
          <a:off x="2342058" y="2006391"/>
          <a:ext cx="8131127" cy="4468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2880" y="131543"/>
            <a:ext cx="10290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657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037805" y="613693"/>
            <a:ext cx="7901574" cy="84406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 изменения: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37805" y="1629842"/>
            <a:ext cx="8765178" cy="3229540"/>
          </a:xfrm>
        </p:spPr>
        <p:txBody>
          <a:bodyPr/>
          <a:lstStyle/>
          <a:p>
            <a:pPr algn="just"/>
            <a:r>
              <a:rPr lang="ru-RU" alt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подход, применявшийся ранее в отношении депутатов представительных органов сельских поселений, </a:t>
            </a:r>
            <a:r>
              <a:rPr lang="ru-RU" alt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особенностей исполнения ими обязанности по предоставлению сведений о доходах, расходах, об имуществе и обязательствах имущественного характера, </a:t>
            </a:r>
            <a:r>
              <a:rPr lang="ru-RU" altLang="ru-RU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теперь распространен </a:t>
            </a:r>
            <a:r>
              <a:rPr lang="ru-RU" alt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депутатов представительных органов всех муниципальных образований и законодательных органов субъектов Российской Федерации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09006" y="103052"/>
            <a:ext cx="102641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431" y="3967480"/>
            <a:ext cx="4990011" cy="277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0607" y="510034"/>
            <a:ext cx="8892577" cy="15704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доходах, расходах, имуществе и обязательствах имущественного характера депутатами предоставляются: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1746" y="2148071"/>
            <a:ext cx="10530254" cy="4463744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случаях, предусмотренных </a:t>
            </a:r>
            <a:r>
              <a:rPr lang="ru-RU" sz="1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частью 1 статьи 3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от 3 декабря 2012 года № 230-ФЗ «О контроле за соответствием расходов лиц, замещающих государственные должности, и иных лиц их доходам» (Закон № 230-ФЗ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совершении депутатом, его супругой (супругом) и (или) несовершеннолетними детьми в течение отчетного периода сделки (сделок) по приобретению земельного участка, другого объекта недвижимости, транспортного средства, ценных бумаг (долей участия, паев в уставных (складочных) капиталах организаций), цифровых финансовых активов, цифровой валюты, если общая сумма таких сделок превышает общий доход депутата и его супруги (супруга) за три последних года, предшествующих отчетному 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периоду. </a:t>
            </a:r>
            <a:endParaRPr lang="ru-RU" sz="1600" dirty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ицо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замещающее муниципальную должность, представляет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доходах, расходах, имуществе и обязательствах имущественного характера Главе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Чувашской Республики 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позднее 30 апреля года, следующего за отчетным,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порядке, предусмотренном Законом Чувашской Республики от 29 августа 2017 г. № 46 «Об отдельных вопросах реализации законодательства в сфере противодействия коррупции гражданами, претендующими на замещение муниципальной должности, должности главы местной администрации по контракту, и лицами, замещающими указанные должности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altLang="ru-RU" sz="16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2879" y="149383"/>
            <a:ext cx="10290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972" y="5020009"/>
            <a:ext cx="549133" cy="55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16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2046" y="624110"/>
            <a:ext cx="9326880" cy="2733044"/>
          </a:xfrm>
        </p:spPr>
        <p:txBody>
          <a:bodyPr>
            <a:normAutofit fontScale="90000"/>
          </a:bodyPr>
          <a:lstStyle/>
          <a:p>
            <a:r>
              <a:rPr lang="ru-RU" altLang="ru-RU" sz="3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</a:t>
            </a:r>
            <a:r>
              <a:rPr lang="ru-RU" altLang="ru-RU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сделки, предусмотренные частью 1 статьи 3 Закона </a:t>
            </a:r>
            <a:r>
              <a:rPr lang="ru-RU" altLang="ru-RU" sz="3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№ </a:t>
            </a:r>
            <a:r>
              <a:rPr lang="ru-RU" altLang="ru-RU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230-ФЗ, </a:t>
            </a:r>
            <a:r>
              <a:rPr lang="ru-RU" altLang="ru-RU" sz="3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совершались</a:t>
            </a:r>
            <a:r>
              <a:rPr lang="ru-RU" altLang="ru-RU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то сведениях о доходах, расходах, об имуществе и обязательствах имущественного характера не представляются! </a:t>
            </a:r>
            <a:r>
              <a:rPr lang="en-GB" altLang="ru-RU" dirty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altLang="ru-RU" dirty="0"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2045" y="3082834"/>
            <a:ext cx="9431383" cy="3775165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этого: депутат сообщает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Главе Чувашской Республики </a:t>
            </a:r>
            <a:r>
              <a:rPr lang="ru-RU" alt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alt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alt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совершении </a:t>
            </a:r>
            <a:r>
              <a:rPr lang="ru-RU" alt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сделок, предусмотренных </a:t>
            </a: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частью 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статьи 2 Закона Чувашской Республики </a:t>
            </a: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отдельных вопросах реализации законодательства в сфере противодействия коррупции гражданами, претендующими на замещение муниципальной должности, должности главы местной администрации по контракту, и лицами, замещающими указанные </a:t>
            </a: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должности»</a:t>
            </a:r>
          </a:p>
          <a:p>
            <a:pPr>
              <a:defRPr/>
            </a:pP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Соответствующие 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уточнения будут внесены в Закон Чувашской Республики от 29 августа 2017 г. № 46 в части применения формы сообщения. </a:t>
            </a:r>
            <a:r>
              <a:rPr lang="ru-RU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внесения данных изменений можно использовать утвержденную для сельских депутатов форму сообщения</a:t>
            </a:r>
            <a:r>
              <a:rPr lang="ru-RU" alt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 не совершении в отчетном периоде сделок, предусмотренных частью 1 статьи 3 Закона № 230-ФЗ (форма сообщения утверждена </a:t>
            </a:r>
            <a:r>
              <a:rPr lang="ru-RU" sz="4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Указом Главы Чувашской Республики от 19 декабря 2019 г. № 150)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85" y="-22470"/>
            <a:ext cx="1718815" cy="11458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0445" y="56956"/>
            <a:ext cx="10290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кадровой работы администрации Комсомольского муниципального округа Чувашской Республики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3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6863079" cy="1280890"/>
          </a:xfrm>
        </p:spPr>
        <p:txBody>
          <a:bodyPr>
            <a:normAutofit/>
          </a:bodyPr>
          <a:lstStyle/>
          <a:p>
            <a:pPr algn="ctr"/>
            <a:r>
              <a:rPr lang="ru-RU" altLang="ru-RU" sz="4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altLang="ru-RU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внимание!!!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ru-RU" altLang="ru-RU" dirty="0">
                <a:solidFill>
                  <a:srgbClr val="FF0000"/>
                </a:solidFill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904" y="1905000"/>
            <a:ext cx="6326188" cy="41310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2223" y="0"/>
            <a:ext cx="11989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Сектор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кадровой работы администрации Комсомольского муниципального округа Чувашской Республики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4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500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 УТОЧНЕНИЕ   ПОРЯДКА ПРЕДОСТАВЛЕНИЯ МУНИЦИПАЛЬНЫМИ ДЕПУТАТАМИ  СВЕДЕНИЙ О ДОХОДАХ, РАСХОДАХ,  ОБ ИМУЩЕСТВЕ И ОБЯЗАТЕЛЬСТВАХ ИМУЩЕСТВЕННОГО ХАРАКТЕРА   </vt:lpstr>
      <vt:lpstr>Федеральный закон вступил  в силу 1 марта 2023 года </vt:lpstr>
      <vt:lpstr>Изменения внесены в  следующие федеральные законы:</vt:lpstr>
      <vt:lpstr>Концепция изменения:</vt:lpstr>
      <vt:lpstr>Сведения о доходах, расходах, имуществе и обязательствах имущественного характера депутатами предоставляются:</vt:lpstr>
      <vt:lpstr>Если сделки, предусмотренные частью 1 статьи 3 Закона № 230-ФЗ, не совершались, то сведениях о доходах, расходах, об имуществе и обязательствах имущественного характера не представляются!  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УТОЧНЕНИЕ   ПОРЯДКА ПРЕДОСТАВЛЕНИЯ  СВЕДЕНИЙ О ДОХОДАХ, РАСХОДАХ,  ОБ ИМУЩЕСТВЕ И ОБЯЗАТЕЛЬСТВАХ ИМУЩЕСТВЕННОГО ХАРАКТЕРА   РЕГИОНАЛЬНЫМИ И МУНИЦИПАЛЬНЫМИ ДЕПУТАТАМИ</dc:title>
  <dc:creator>Вакансия Вакансия</dc:creator>
  <cp:lastModifiedBy>Вакансия Вакансия</cp:lastModifiedBy>
  <cp:revision>17</cp:revision>
  <dcterms:created xsi:type="dcterms:W3CDTF">2023-03-20T12:28:23Z</dcterms:created>
  <dcterms:modified xsi:type="dcterms:W3CDTF">2023-03-20T15:52:07Z</dcterms:modified>
</cp:coreProperties>
</file>