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handoutMasterIdLst>
    <p:handoutMasterId r:id="rId25"/>
  </p:handoutMasterIdLst>
  <p:sldIdLst>
    <p:sldId id="256" r:id="rId2"/>
    <p:sldId id="279" r:id="rId3"/>
    <p:sldId id="283" r:id="rId4"/>
    <p:sldId id="285" r:id="rId5"/>
    <p:sldId id="286" r:id="rId6"/>
    <p:sldId id="287" r:id="rId7"/>
    <p:sldId id="288" r:id="rId8"/>
    <p:sldId id="292" r:id="rId9"/>
    <p:sldId id="291" r:id="rId10"/>
    <p:sldId id="290" r:id="rId11"/>
    <p:sldId id="289" r:id="rId12"/>
    <p:sldId id="297" r:id="rId13"/>
    <p:sldId id="296" r:id="rId14"/>
    <p:sldId id="295" r:id="rId15"/>
    <p:sldId id="294" r:id="rId16"/>
    <p:sldId id="300" r:id="rId17"/>
    <p:sldId id="301" r:id="rId18"/>
    <p:sldId id="303" r:id="rId19"/>
    <p:sldId id="278" r:id="rId20"/>
    <p:sldId id="305" r:id="rId21"/>
    <p:sldId id="282" r:id="rId22"/>
    <p:sldId id="281" r:id="rId23"/>
    <p:sldId id="28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8" autoAdjust="0"/>
    <p:restoredTop sz="94660"/>
  </p:normalViewPr>
  <p:slideViewPr>
    <p:cSldViewPr>
      <p:cViewPr>
        <p:scale>
          <a:sx n="115" d="100"/>
          <a:sy n="115" d="100"/>
        </p:scale>
        <p:origin x="-157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A83A4-CFC4-4D04-BDE4-7771EA7E908D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75882-59BA-4085-B4FA-8DCE326F1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200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D6098F-63B2-4297-B1F5-820B1B3B86B4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8039E1-9EB4-4B08-834E-701F546751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343900#l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484784"/>
            <a:ext cx="6100192" cy="28083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выявления острого респираторного заболевания, кишечной инфекции и/или новой коронавирусной инфекции у детей и работников организации отдыха и оздоровления и их маршрутизация в медицинские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Малова Н.А., главный внештатный специалист по инфекционным болезням у детей Минздрава Чувашии, главный </a:t>
            </a:r>
            <a:r>
              <a:rPr lang="ru-RU" dirty="0"/>
              <a:t>в</a:t>
            </a:r>
            <a:r>
              <a:rPr lang="ru-RU" dirty="0" smtClean="0"/>
              <a:t>рач БУ «Городская детская больница №2» Минздрава Чувашии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901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1584176"/>
          </a:xfrm>
        </p:spPr>
        <p:txBody>
          <a:bodyPr>
            <a:normAutofit/>
          </a:bodyPr>
          <a:lstStyle/>
          <a:p>
            <a:r>
              <a:rPr lang="ru-RU" sz="2400" b="1" i="1" dirty="0"/>
              <a:t>Для </a:t>
            </a:r>
            <a:r>
              <a:rPr lang="ru-RU" sz="2400" b="1" i="1" dirty="0" smtClean="0"/>
              <a:t>любой </a:t>
            </a:r>
            <a:r>
              <a:rPr lang="ru-RU" sz="2400" b="1" i="1" dirty="0"/>
              <a:t>кишечной инфекции характерно развитие 2х основных синдромов, но в различной степени выраженности:</a:t>
            </a:r>
            <a:br>
              <a:rPr lang="ru-RU" sz="2400" b="1" i="1" dirty="0"/>
            </a:br>
            <a:endParaRPr lang="ru-RU" sz="2400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352928" cy="525658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Инфекционно-токсического </a:t>
            </a:r>
            <a:r>
              <a:rPr lang="ru-RU" b="1" dirty="0"/>
              <a:t>синдрома</a:t>
            </a:r>
            <a:r>
              <a:rPr lang="ru-RU" dirty="0"/>
              <a:t> (ИТС), который проявляется температурой от субфебрильных цифр (</a:t>
            </a:r>
            <a:r>
              <a:rPr lang="ru-RU" dirty="0" smtClean="0"/>
              <a:t>37 и </a:t>
            </a:r>
            <a:r>
              <a:rPr lang="ru-RU" dirty="0"/>
              <a:t>выше) до фебрильной лихорадки (38° и выше). </a:t>
            </a:r>
            <a:r>
              <a:rPr lang="ru-RU" b="1" i="1" dirty="0">
                <a:solidFill>
                  <a:srgbClr val="C00000"/>
                </a:solidFill>
              </a:rPr>
              <a:t>При некоторых инфекциях температуры нет совсем (например, холера),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dirty="0"/>
              <a:t>также отсутствие температуры или небольшой кратковременный подъем характерен для пищевого отравления (стафилококкового, например). Температура может </a:t>
            </a:r>
            <a:r>
              <a:rPr lang="ru-RU" i="1" dirty="0">
                <a:solidFill>
                  <a:srgbClr val="C00000"/>
                </a:solidFill>
              </a:rPr>
              <a:t>сопровождаться симптомами интоксикации</a:t>
            </a:r>
            <a:r>
              <a:rPr lang="ru-RU" b="1" i="1" dirty="0"/>
              <a:t> </a:t>
            </a:r>
            <a:r>
              <a:rPr lang="ru-RU" dirty="0"/>
              <a:t>(слабость, головокружение, ломота в теле, </a:t>
            </a:r>
            <a:r>
              <a:rPr lang="ru-RU" dirty="0" err="1"/>
              <a:t>подташнивание</a:t>
            </a:r>
            <a:r>
              <a:rPr lang="ru-RU" dirty="0"/>
              <a:t>, иногда на фоне высокой температуры рвота). Часто инфекционно-токсический </a:t>
            </a:r>
            <a:r>
              <a:rPr lang="ru-RU" dirty="0" smtClean="0"/>
              <a:t>синдром </a:t>
            </a:r>
            <a:r>
              <a:rPr lang="ru-RU" dirty="0"/>
              <a:t>является началом острой кишечной инфекции, длится от нескольких часов до суток, реже дольше.</a:t>
            </a:r>
          </a:p>
          <a:p>
            <a:r>
              <a:rPr lang="ru-RU" b="1" dirty="0"/>
              <a:t>Кишечного синдрома.</a:t>
            </a:r>
            <a:r>
              <a:rPr lang="ru-RU" dirty="0"/>
              <a:t> Проявления кишечного синдрома могут быть разными, но есть схожесть симптоматики. Этот синдром может проявляться в виде синдрома гастрита, гастроэнтерита, энтерита, </a:t>
            </a:r>
            <a:r>
              <a:rPr lang="ru-RU" dirty="0" err="1"/>
              <a:t>гастроэнтероколита</a:t>
            </a:r>
            <a:r>
              <a:rPr lang="ru-RU" dirty="0"/>
              <a:t>, энтероколита, колита.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657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Синдром гастрита</a:t>
            </a:r>
            <a:r>
              <a:rPr lang="ru-RU" dirty="0"/>
              <a:t> характеризуется появлением </a:t>
            </a:r>
            <a:r>
              <a:rPr lang="ru-RU" i="1" dirty="0">
                <a:solidFill>
                  <a:srgbClr val="C00000"/>
                </a:solidFill>
              </a:rPr>
              <a:t>болей в области желудка </a:t>
            </a:r>
            <a:r>
              <a:rPr lang="ru-RU" dirty="0"/>
              <a:t>(</a:t>
            </a:r>
            <a:r>
              <a:rPr lang="ru-RU" dirty="0" err="1"/>
              <a:t>эпигастрии</a:t>
            </a:r>
            <a:r>
              <a:rPr lang="ru-RU" dirty="0"/>
              <a:t>), постоянной </a:t>
            </a:r>
            <a:r>
              <a:rPr lang="ru-RU" i="1" dirty="0">
                <a:solidFill>
                  <a:srgbClr val="C00000"/>
                </a:solidFill>
              </a:rPr>
              <a:t>тошноты, рвоты после приема пищи и питья воды</a:t>
            </a:r>
            <a:r>
              <a:rPr lang="ru-RU" dirty="0"/>
              <a:t>, причем ее может вызвать даже глоток жидкости. Рвота может быть многократной, приносящей недолговременное облегчение. </a:t>
            </a:r>
            <a:r>
              <a:rPr lang="ru-RU" i="1" dirty="0">
                <a:solidFill>
                  <a:srgbClr val="C00000"/>
                </a:solidFill>
              </a:rPr>
              <a:t>Возможно разжижение стула </a:t>
            </a:r>
            <a:r>
              <a:rPr lang="ru-RU" dirty="0"/>
              <a:t>и в течение короткого промежутка времени, иногда однократно.</a:t>
            </a:r>
          </a:p>
        </p:txBody>
      </p:sp>
    </p:spTree>
    <p:extLst>
      <p:ext uri="{BB962C8B-B14F-4D97-AF65-F5344CB8AC3E}">
        <p14:creationId xmlns:p14="http://schemas.microsoft.com/office/powerpoint/2010/main" val="420970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Синдром гастроэнтерита</a:t>
            </a:r>
            <a:r>
              <a:rPr lang="ru-RU" dirty="0"/>
              <a:t> сопровождается </a:t>
            </a:r>
            <a:r>
              <a:rPr lang="ru-RU" i="1" dirty="0">
                <a:solidFill>
                  <a:srgbClr val="C00000"/>
                </a:solidFill>
              </a:rPr>
              <a:t>болями в животе в области желудка и околопупочной области, рвотой, появлением частого стула</a:t>
            </a:r>
            <a:r>
              <a:rPr lang="ru-RU" dirty="0"/>
              <a:t> сначала кашицеобразного характера, а затем с водянистым компонентом. В зависимости от причины возникновения в стуле может меняться цвет (зеленоватый при сальмонеллезе, светло-коричневый при </a:t>
            </a:r>
            <a:r>
              <a:rPr lang="ru-RU" dirty="0" err="1"/>
              <a:t>эшерихиозе</a:t>
            </a:r>
            <a:r>
              <a:rPr lang="ru-RU" dirty="0"/>
              <a:t>, к примеру), а также появляться слизь, непереваренные остатки пищи.</a:t>
            </a:r>
          </a:p>
        </p:txBody>
      </p:sp>
    </p:spTree>
    <p:extLst>
      <p:ext uri="{BB962C8B-B14F-4D97-AF65-F5344CB8AC3E}">
        <p14:creationId xmlns:p14="http://schemas.microsoft.com/office/powerpoint/2010/main" val="3329837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7457256" cy="4413104"/>
          </a:xfrm>
        </p:spPr>
        <p:txBody>
          <a:bodyPr/>
          <a:lstStyle/>
          <a:p>
            <a:r>
              <a:rPr lang="ru-RU" b="1" dirty="0"/>
              <a:t>Синдром энтерита</a:t>
            </a:r>
            <a:r>
              <a:rPr lang="ru-RU" dirty="0"/>
              <a:t> характеризуется появлением только </a:t>
            </a:r>
            <a:r>
              <a:rPr lang="ru-RU" i="1" dirty="0">
                <a:solidFill>
                  <a:srgbClr val="C00000"/>
                </a:solidFill>
              </a:rPr>
              <a:t>нарушений стула в виде частого водянистого стула. </a:t>
            </a:r>
            <a:r>
              <a:rPr lang="ru-RU" dirty="0"/>
              <a:t>Частота зависит от вида возбудителя и степени инфицирующей дозы его, попавшей к конкретному больному.</a:t>
            </a:r>
          </a:p>
        </p:txBody>
      </p:sp>
    </p:spTree>
    <p:extLst>
      <p:ext uri="{BB962C8B-B14F-4D97-AF65-F5344CB8AC3E}">
        <p14:creationId xmlns:p14="http://schemas.microsoft.com/office/powerpoint/2010/main" val="4196424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Синдром </a:t>
            </a:r>
            <a:r>
              <a:rPr lang="ru-RU" b="1" dirty="0" err="1"/>
              <a:t>гастроэнтероколита</a:t>
            </a:r>
            <a:r>
              <a:rPr lang="ru-RU" dirty="0"/>
              <a:t> проявляется и рвотой, и частым жидким стулом, </a:t>
            </a:r>
            <a:r>
              <a:rPr lang="ru-RU" i="1" dirty="0">
                <a:solidFill>
                  <a:srgbClr val="C00000"/>
                </a:solidFill>
              </a:rPr>
              <a:t>боли в животе становятся разлитого характера и практически постоянными, акты дефекации становятся болезненными, не приносящими облегчения, </a:t>
            </a:r>
            <a:r>
              <a:rPr lang="ru-RU" dirty="0"/>
              <a:t>нередко </a:t>
            </a:r>
            <a:r>
              <a:rPr lang="ru-RU" i="1" dirty="0">
                <a:solidFill>
                  <a:srgbClr val="C00000"/>
                </a:solidFill>
              </a:rPr>
              <a:t>примеси крови и слизи в стуле. </a:t>
            </a:r>
            <a:r>
              <a:rPr lang="ru-RU" dirty="0"/>
              <a:t>Некоторые акты дефекации со скудным слизистым отделяемым.</a:t>
            </a:r>
          </a:p>
        </p:txBody>
      </p:sp>
    </p:spTree>
    <p:extLst>
      <p:ext uri="{BB962C8B-B14F-4D97-AF65-F5344CB8AC3E}">
        <p14:creationId xmlns:p14="http://schemas.microsoft.com/office/powerpoint/2010/main" val="742612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Синдром энтероколита</a:t>
            </a:r>
            <a:r>
              <a:rPr lang="ru-RU" dirty="0"/>
              <a:t> характеризуется </a:t>
            </a:r>
            <a:r>
              <a:rPr lang="ru-RU" i="1" dirty="0">
                <a:solidFill>
                  <a:srgbClr val="C00000"/>
                </a:solidFill>
              </a:rPr>
              <a:t>только выраженным болевым синдромом по всему периметру живота</a:t>
            </a:r>
            <a:r>
              <a:rPr lang="ru-RU" dirty="0"/>
              <a:t>, частым стулом вперемешку со скудным отделяемым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/>
              <a:t>Синдром колита</a:t>
            </a:r>
            <a:r>
              <a:rPr lang="ru-RU" u="sng" dirty="0"/>
              <a:t> </a:t>
            </a:r>
            <a:r>
              <a:rPr lang="ru-RU" dirty="0"/>
              <a:t>проявляется </a:t>
            </a:r>
            <a:r>
              <a:rPr lang="ru-RU" i="1" dirty="0">
                <a:solidFill>
                  <a:srgbClr val="C00000"/>
                </a:solidFill>
              </a:rPr>
              <a:t>боями в нижних отделах живота, преимущественно слева, акты дефекации болезненные, содержимое скудное с примесью слизи и крови, </a:t>
            </a:r>
            <a:r>
              <a:rPr lang="ru-RU" dirty="0"/>
              <a:t>ложные позывы на стул, отсутствие облегчения в конце дефекации.</a:t>
            </a:r>
          </a:p>
        </p:txBody>
      </p:sp>
    </p:spTree>
    <p:extLst>
      <p:ext uri="{BB962C8B-B14F-4D97-AF65-F5344CB8AC3E}">
        <p14:creationId xmlns:p14="http://schemas.microsoft.com/office/powerpoint/2010/main" val="517665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Симптомы, с которыми нужно обратиться к врачу незамедлительно: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ранний </a:t>
            </a:r>
            <a:r>
              <a:rPr lang="ru-RU" dirty="0"/>
              <a:t>детский возраст (до 3х лет) и дошкольный возраст ребенка;</a:t>
            </a:r>
          </a:p>
          <a:p>
            <a:r>
              <a:rPr lang="ru-RU" dirty="0"/>
              <a:t>лица преклонного возраста (старше 65 лет);</a:t>
            </a:r>
          </a:p>
          <a:p>
            <a:r>
              <a:rPr lang="ru-RU" dirty="0"/>
              <a:t>частый жидкий стул более 5 раз в </a:t>
            </a:r>
            <a:r>
              <a:rPr lang="ru-RU" dirty="0" smtClean="0"/>
              <a:t>сутки;</a:t>
            </a:r>
            <a:endParaRPr lang="ru-RU" dirty="0"/>
          </a:p>
          <a:p>
            <a:r>
              <a:rPr lang="ru-RU" dirty="0"/>
              <a:t>многократная рвота;</a:t>
            </a:r>
          </a:p>
          <a:p>
            <a:r>
              <a:rPr lang="ru-RU" dirty="0"/>
              <a:t>высокая лихорадка с диареей и рвотой;</a:t>
            </a:r>
          </a:p>
          <a:p>
            <a:r>
              <a:rPr lang="ru-RU" dirty="0"/>
              <a:t>кровь в стуле;</a:t>
            </a:r>
          </a:p>
          <a:p>
            <a:r>
              <a:rPr lang="ru-RU" dirty="0"/>
              <a:t>схваткообразные боли в животе любой локализации;</a:t>
            </a:r>
          </a:p>
          <a:p>
            <a:r>
              <a:rPr lang="ru-RU" dirty="0"/>
              <a:t>выраженная слабость и жажда;</a:t>
            </a:r>
          </a:p>
          <a:p>
            <a:r>
              <a:rPr lang="ru-RU" dirty="0"/>
              <a:t>наличие хронических сопутствующих болезней.</a:t>
            </a:r>
          </a:p>
        </p:txBody>
      </p:sp>
    </p:spTree>
    <p:extLst>
      <p:ext uri="{BB962C8B-B14F-4D97-AF65-F5344CB8AC3E}">
        <p14:creationId xmlns:p14="http://schemas.microsoft.com/office/powerpoint/2010/main" val="813220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496944" cy="105273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Нельзя </a:t>
            </a:r>
            <a:r>
              <a:rPr lang="ru-RU" b="1" dirty="0"/>
              <a:t>категорически делать при подозрении на острую кишечную инфекцию: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640960" cy="580526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Если появился частый жидкий стул, сопровождаемой болями в животе и температурой, то: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Нельзя</a:t>
            </a:r>
            <a:r>
              <a:rPr lang="ru-RU" i="1" dirty="0">
                <a:solidFill>
                  <a:srgbClr val="C00000"/>
                </a:solidFill>
              </a:rPr>
              <a:t> применять болеутоляющие лекарственные средства. </a:t>
            </a:r>
            <a:r>
              <a:rPr lang="ru-RU" dirty="0"/>
              <a:t>В случае скрытых симптомов какой-либо хирургической патологии (холецистит, аппендицит, кишечная непроходимость и другие) снятие болевого синдрома может затруднить постановку диагноза и отложить оказание своевременной специализированной помощи.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Нельзя</a:t>
            </a:r>
            <a:r>
              <a:rPr lang="ru-RU" i="1" dirty="0">
                <a:solidFill>
                  <a:srgbClr val="C00000"/>
                </a:solidFill>
              </a:rPr>
              <a:t> самостоятельно применять закрепляющие средства (вяжущие) – такие как </a:t>
            </a:r>
            <a:r>
              <a:rPr lang="ru-RU" i="1" dirty="0" err="1">
                <a:solidFill>
                  <a:srgbClr val="C00000"/>
                </a:solidFill>
              </a:rPr>
              <a:t>иммодиум</a:t>
            </a:r>
            <a:r>
              <a:rPr lang="ru-RU" i="1" dirty="0">
                <a:solidFill>
                  <a:srgbClr val="C00000"/>
                </a:solidFill>
              </a:rPr>
              <a:t> или </a:t>
            </a:r>
            <a:r>
              <a:rPr lang="ru-RU" i="1" dirty="0" err="1">
                <a:solidFill>
                  <a:srgbClr val="C00000"/>
                </a:solidFill>
              </a:rPr>
              <a:t>лоперамид</a:t>
            </a:r>
            <a:r>
              <a:rPr lang="ru-RU" i="1" dirty="0">
                <a:solidFill>
                  <a:srgbClr val="C00000"/>
                </a:solidFill>
              </a:rPr>
              <a:t>, </a:t>
            </a:r>
            <a:r>
              <a:rPr lang="ru-RU" i="1" dirty="0" err="1">
                <a:solidFill>
                  <a:srgbClr val="C00000"/>
                </a:solidFill>
              </a:rPr>
              <a:t>лопедиум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dirty="0"/>
              <a:t>и другие. При острой кишечной инфекции основная масса токсинов возбудителей концентрируется в кишечнике, и применение таких препаратов способствует их накоплению, что усугубит состояние пациента. Течение кишечной инфекции будет благоприятным при своевременном опорожнении содержимого кишечника вместе с токсинами патогенов.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Нельзя</a:t>
            </a:r>
            <a:r>
              <a:rPr lang="ru-RU" i="1" dirty="0">
                <a:solidFill>
                  <a:srgbClr val="C00000"/>
                </a:solidFill>
              </a:rPr>
              <a:t> делать самостоятельно клизмы</a:t>
            </a:r>
            <a:r>
              <a:rPr lang="ru-RU" dirty="0"/>
              <a:t>, особенно с горячей водой.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Нельзя</a:t>
            </a:r>
            <a:r>
              <a:rPr lang="ru-RU" i="1" dirty="0">
                <a:solidFill>
                  <a:srgbClr val="C00000"/>
                </a:solidFill>
              </a:rPr>
              <a:t> применять греющие процедуры на живот </a:t>
            </a:r>
            <a:r>
              <a:rPr lang="ru-RU" dirty="0"/>
              <a:t>(грелка с горячей водой, например), что безусловно способствует усилению воспалительного процесса, что усугубит состояние пациента.</a:t>
            </a:r>
          </a:p>
          <a:p>
            <a:r>
              <a:rPr lang="ru-RU" dirty="0"/>
              <a:t>При наличии симптомов острой кишечной инфекции и подозрении на хирургическую патологию </a:t>
            </a:r>
            <a:r>
              <a:rPr lang="ru-RU" b="1" i="1" dirty="0">
                <a:solidFill>
                  <a:srgbClr val="C00000"/>
                </a:solidFill>
              </a:rPr>
              <a:t>нельзя медлить и пытаться лечить подручными средствами (народные, гомеопатические и другие). </a:t>
            </a:r>
            <a:r>
              <a:rPr lang="ru-RU" dirty="0"/>
              <a:t>Последствия промедления с обращением за медицинской помощью могут быть очень печальными.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220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19256" cy="1224136"/>
          </a:xfrm>
        </p:spPr>
        <p:txBody>
          <a:bodyPr>
            <a:noAutofit/>
          </a:bodyPr>
          <a:lstStyle/>
          <a:p>
            <a:pPr algn="r"/>
            <a:r>
              <a:rPr lang="ru-RU" sz="2800" b="1" dirty="0"/>
              <a:t>следует руководствоваться санитарно-эпидемиологическими </a:t>
            </a:r>
            <a:r>
              <a:rPr lang="ru-RU" sz="2800" b="1" dirty="0" smtClean="0"/>
              <a:t>правилами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712968" cy="590465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 </a:t>
            </a:r>
            <a:r>
              <a:rPr lang="ru-RU" dirty="0"/>
              <a:t>выявлении случая заболевания ОКИ </a:t>
            </a:r>
            <a:r>
              <a:rPr lang="ru-RU" dirty="0" smtClean="0"/>
              <a:t>врач </a:t>
            </a:r>
            <a:r>
              <a:rPr lang="ru-RU" dirty="0"/>
              <a:t>обязан провести </a:t>
            </a:r>
            <a:r>
              <a:rPr lang="ru-RU" b="1" i="1" dirty="0">
                <a:solidFill>
                  <a:srgbClr val="C00000"/>
                </a:solidFill>
              </a:rPr>
              <a:t>регистрацию данного случая заполнив экстренное извещение форма 058/у</a:t>
            </a:r>
            <a:r>
              <a:rPr lang="ru-RU" dirty="0">
                <a:solidFill>
                  <a:srgbClr val="C00000"/>
                </a:solidFill>
              </a:rPr>
              <a:t> и </a:t>
            </a:r>
            <a:r>
              <a:rPr lang="ru-RU" b="1" i="1" dirty="0" smtClean="0">
                <a:solidFill>
                  <a:srgbClr val="C00000"/>
                </a:solidFill>
              </a:rPr>
              <a:t>журнал </a:t>
            </a:r>
            <a:r>
              <a:rPr lang="ru-RU" b="1" i="1" dirty="0">
                <a:solidFill>
                  <a:srgbClr val="C00000"/>
                </a:solidFill>
              </a:rPr>
              <a:t>учета инфекционных заболеваний форма 060/у.</a:t>
            </a:r>
            <a:r>
              <a:rPr lang="ru-RU" dirty="0">
                <a:solidFill>
                  <a:srgbClr val="C00000"/>
                </a:solidFill>
              </a:rPr>
              <a:t>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b="1" i="1" dirty="0" smtClean="0"/>
              <a:t>Каждому </a:t>
            </a:r>
            <a:r>
              <a:rPr lang="ru-RU" b="1" i="1" dirty="0"/>
              <a:t>зарегистрированному случаю ОКИ присваивается эпидемиологический номер</a:t>
            </a:r>
            <a:r>
              <a:rPr lang="ru-RU" b="1" i="1" dirty="0" smtClean="0"/>
              <a:t>.</a:t>
            </a:r>
          </a:p>
          <a:p>
            <a:r>
              <a:rPr lang="ru-RU" b="1" i="1" dirty="0" smtClean="0"/>
              <a:t> </a:t>
            </a:r>
            <a:r>
              <a:rPr lang="ru-RU" dirty="0"/>
              <a:t>Для установления этиологии заболевания проводится лабораторное обследование всеми доступными методами в первые 24 часа, до начала этиотропной терапии. </a:t>
            </a:r>
            <a:endParaRPr lang="ru-RU" dirty="0" smtClean="0"/>
          </a:p>
          <a:p>
            <a:r>
              <a:rPr lang="ru-RU" dirty="0" smtClean="0"/>
              <a:t>Лица</a:t>
            </a:r>
            <a:r>
              <a:rPr lang="ru-RU" dirty="0"/>
              <a:t>, контактировавшие с больным, входящие в декретированную группу так же подлежат лабораторному обследованию. </a:t>
            </a:r>
            <a:endParaRPr lang="ru-RU" dirty="0" smtClean="0"/>
          </a:p>
          <a:p>
            <a:r>
              <a:rPr lang="ru-RU" b="1" i="1" dirty="0" smtClean="0">
                <a:solidFill>
                  <a:srgbClr val="C00000"/>
                </a:solidFill>
              </a:rPr>
              <a:t>Длительность </a:t>
            </a:r>
            <a:r>
              <a:rPr lang="ru-RU" b="1" i="1" dirty="0">
                <a:solidFill>
                  <a:srgbClr val="C00000"/>
                </a:solidFill>
              </a:rPr>
              <a:t>медицинского наблюдения за контактировавшими с больным </a:t>
            </a:r>
            <a:r>
              <a:rPr lang="ru-RU" b="1" i="1" u="sng" dirty="0">
                <a:solidFill>
                  <a:srgbClr val="C00000"/>
                </a:solidFill>
              </a:rPr>
              <a:t>в очаге ОКИ составляет 7 дней </a:t>
            </a:r>
            <a:r>
              <a:rPr lang="ru-RU" dirty="0"/>
              <a:t>и включает </a:t>
            </a:r>
            <a:r>
              <a:rPr lang="ru-RU" b="1" i="1" dirty="0">
                <a:solidFill>
                  <a:srgbClr val="C00000"/>
                </a:solidFill>
              </a:rPr>
              <a:t>опрос с целью выявления жалоб, осмотр, наблюдение за характером стула, термометрию.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220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908720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/>
              <a:t>Статус  - действующий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352928" cy="5877272"/>
          </a:xfrm>
        </p:spPr>
        <p:txBody>
          <a:bodyPr>
            <a:normAutofit fontScale="92500"/>
          </a:bodyPr>
          <a:lstStyle/>
          <a:p>
            <a:r>
              <a:rPr lang="ru-RU" b="1" i="1" dirty="0" smtClean="0"/>
              <a:t>Методические рекомендации МР 3.1/2.4 0239-21 </a:t>
            </a:r>
            <a:r>
              <a:rPr lang="ru-RU" dirty="0" smtClean="0"/>
              <a:t>«Рекомендации по организации работы организаций отдыха детей и их оздоровления в условиях сохранения рисков распространения </a:t>
            </a:r>
            <a:r>
              <a:rPr lang="en-US" dirty="0" smtClean="0"/>
              <a:t>Covid-19</a:t>
            </a:r>
            <a:r>
              <a:rPr lang="ru-RU" dirty="0" smtClean="0"/>
              <a:t> в 2021 году»</a:t>
            </a:r>
            <a:endParaRPr lang="en-US" dirty="0" smtClean="0"/>
          </a:p>
          <a:p>
            <a:r>
              <a:rPr lang="ru-RU" dirty="0" smtClean="0"/>
              <a:t>Утверждены руководителем Федеральной </a:t>
            </a:r>
            <a:r>
              <a:rPr lang="ru-RU" dirty="0"/>
              <a:t>службы по </a:t>
            </a:r>
            <a:r>
              <a:rPr lang="ru-RU" dirty="0" smtClean="0"/>
              <a:t>надзору в </a:t>
            </a:r>
            <a:r>
              <a:rPr lang="ru-RU" dirty="0"/>
              <a:t>сфере защиты прав </a:t>
            </a:r>
            <a:r>
              <a:rPr lang="ru-RU" dirty="0" smtClean="0"/>
              <a:t>потребителей и </a:t>
            </a:r>
            <a:r>
              <a:rPr lang="ru-RU" dirty="0"/>
              <a:t>благополучия </a:t>
            </a:r>
            <a:r>
              <a:rPr lang="ru-RU" dirty="0" smtClean="0"/>
              <a:t>человека главным государственным санитарным  врачом Российской Федерации </a:t>
            </a:r>
            <a:r>
              <a:rPr lang="ru-RU" dirty="0" err="1" smtClean="0"/>
              <a:t>А.Ю.Поповой</a:t>
            </a:r>
            <a:r>
              <a:rPr lang="ru-RU" dirty="0" smtClean="0"/>
              <a:t> 29 </a:t>
            </a:r>
            <a:r>
              <a:rPr lang="ru-RU" dirty="0"/>
              <a:t>марта 2021 года</a:t>
            </a:r>
            <a:endParaRPr lang="ru-RU" dirty="0" smtClean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b="1" i="1" dirty="0" smtClean="0"/>
              <a:t>Пункт 3.12 </a:t>
            </a:r>
            <a:r>
              <a:rPr lang="ru-RU" i="1" dirty="0" smtClean="0"/>
              <a:t>в случае выявления </a:t>
            </a:r>
            <a:r>
              <a:rPr lang="ru-RU" i="1" dirty="0" smtClean="0">
                <a:solidFill>
                  <a:srgbClr val="C00000"/>
                </a:solidFill>
              </a:rPr>
              <a:t>детей с признаками респираторных  заболеваний и повышенной температурой тела обеспечивается их </a:t>
            </a:r>
            <a:r>
              <a:rPr lang="ru-RU" i="1" dirty="0" err="1" smtClean="0">
                <a:solidFill>
                  <a:srgbClr val="C00000"/>
                </a:solidFill>
              </a:rPr>
              <a:t>незамедительная</a:t>
            </a:r>
            <a:r>
              <a:rPr lang="ru-RU" i="1" dirty="0" smtClean="0">
                <a:solidFill>
                  <a:srgbClr val="C00000"/>
                </a:solidFill>
              </a:rPr>
              <a:t> изоляция </a:t>
            </a:r>
            <a:r>
              <a:rPr lang="ru-RU" i="1" dirty="0" smtClean="0"/>
              <a:t>до приезда законных представителей (родителей, опекунов) или приезда бригады «скорой помощи».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3249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720080"/>
          </a:xfrm>
        </p:spPr>
        <p:txBody>
          <a:bodyPr>
            <a:normAutofit/>
          </a:bodyPr>
          <a:lstStyle/>
          <a:p>
            <a:pPr algn="r"/>
            <a:r>
              <a:rPr lang="ru-RU" b="1" dirty="0"/>
              <a:t>Статус  - действующий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640960" cy="5805264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СП 2.4.3648-20 </a:t>
            </a:r>
            <a:r>
              <a:rPr lang="ru-RU" dirty="0" smtClean="0"/>
              <a:t>«Санитарно-эпидемиологические требования к организации и воспитания и обучения, отдыха и оздоровления детей и молодежи»</a:t>
            </a:r>
            <a:endParaRPr lang="en-US" dirty="0" smtClean="0"/>
          </a:p>
          <a:p>
            <a:endParaRPr lang="ru-RU" dirty="0" smtClean="0"/>
          </a:p>
          <a:p>
            <a:pPr marL="0" indent="0" algn="just">
              <a:buNone/>
            </a:pPr>
            <a:r>
              <a:rPr lang="ru-RU" b="1" i="1" dirty="0" smtClean="0"/>
              <a:t>Пункт 2.9.3 </a:t>
            </a:r>
            <a:r>
              <a:rPr lang="ru-RU" dirty="0" smtClean="0"/>
              <a:t>Лица </a:t>
            </a:r>
            <a:r>
              <a:rPr lang="ru-RU" i="1" dirty="0" smtClean="0">
                <a:solidFill>
                  <a:srgbClr val="C00000"/>
                </a:solidFill>
              </a:rPr>
              <a:t>с признаками инфекционных заболеваний в объекты не допускаются</a:t>
            </a:r>
            <a:r>
              <a:rPr lang="ru-RU" i="1" dirty="0" smtClean="0"/>
              <a:t>. 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C00000"/>
                </a:solidFill>
              </a:rPr>
              <a:t>При выявлении лиц с признаками инфекционных заболеваний </a:t>
            </a:r>
            <a:r>
              <a:rPr lang="ru-RU" dirty="0" smtClean="0"/>
              <a:t>во время их нахождения на объекте хозяйствующим субъектом должны быть приняты меры по </a:t>
            </a:r>
            <a:r>
              <a:rPr lang="ru-RU" i="1" dirty="0" smtClean="0">
                <a:solidFill>
                  <a:srgbClr val="C00000"/>
                </a:solidFill>
              </a:rPr>
              <a:t>ограничению или исключению их контакта</a:t>
            </a:r>
            <a:r>
              <a:rPr lang="ru-RU" dirty="0" smtClean="0"/>
              <a:t> с иными лицами посредством размещения в помещения для оказания медицинской помощи или иные помещения, кроме вспомогательных, до приезда законных представителей (родителей, опекунов), до перевода в медицинскую организацию или до приезда «скорой помощи».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990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476672"/>
            <a:ext cx="7817296" cy="626469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4.1 Место проведения лечения:</a:t>
            </a:r>
          </a:p>
          <a:p>
            <a:r>
              <a:rPr lang="ru-RU" dirty="0"/>
              <a:t>Пациенты с бессимптомной формой изолируются дома, пациенты с легкой формой лечатся в домашних условиях (при отсутствии особых показаний для госпитализации).</a:t>
            </a:r>
          </a:p>
          <a:p>
            <a:r>
              <a:rPr lang="ru-RU" dirty="0"/>
              <a:t>Пациенты </a:t>
            </a:r>
            <a:r>
              <a:rPr lang="ru-RU" i="1" dirty="0">
                <a:solidFill>
                  <a:srgbClr val="C00000"/>
                </a:solidFill>
              </a:rPr>
              <a:t>с подозрением на COVID-19 и больные легкой степени тяжести </a:t>
            </a:r>
            <a:r>
              <a:rPr lang="ru-RU" dirty="0"/>
              <a:t>(при отсутствии особых показаний для госпитализации) </a:t>
            </a:r>
            <a:r>
              <a:rPr lang="ru-RU" i="1" dirty="0">
                <a:solidFill>
                  <a:srgbClr val="C00000"/>
                </a:solidFill>
              </a:rPr>
              <a:t>изолируются и лечатся на дому.</a:t>
            </a:r>
          </a:p>
          <a:p>
            <a:r>
              <a:rPr lang="ru-RU" dirty="0">
                <a:solidFill>
                  <a:srgbClr val="C00000"/>
                </a:solidFill>
              </a:rPr>
              <a:t>Больные со среднетяжелым и тяжелым течением болезни госпитализируются в специализированный инфекционный стационар (для лечения пациентов с COVID-19).</a:t>
            </a:r>
          </a:p>
          <a:p>
            <a:r>
              <a:rPr lang="ru-RU" dirty="0"/>
              <a:t>В случаях подтверждения инфекции COVID-19 в непрофильном отделении осуществляется перевод в специализированное инфекционное отделение.</a:t>
            </a:r>
          </a:p>
          <a:p>
            <a:r>
              <a:rPr lang="ru-RU" dirty="0"/>
              <a:t>Пациенты с дыхательной недостаточностью II и более степени, тяжелым течением пневмонии, критическими состояниями должны быть немедленно переведены в ОРИТ.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414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63272" cy="908720"/>
          </a:xfrm>
        </p:spPr>
        <p:txBody>
          <a:bodyPr>
            <a:normAutofit/>
          </a:bodyPr>
          <a:lstStyle/>
          <a:p>
            <a:pPr algn="r"/>
            <a:r>
              <a:rPr lang="ru-RU" b="1" dirty="0"/>
              <a:t>Дифференциальный диагноз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568952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Дифференциальный </a:t>
            </a:r>
            <a:r>
              <a:rPr lang="ru-RU" dirty="0"/>
              <a:t>диагноз </a:t>
            </a:r>
            <a:r>
              <a:rPr lang="en-US" dirty="0"/>
              <a:t>COVID-19 </a:t>
            </a:r>
            <a:r>
              <a:rPr lang="ru-RU" dirty="0"/>
              <a:t>проводится со следующими </a:t>
            </a:r>
            <a:r>
              <a:rPr lang="ru-RU" dirty="0" smtClean="0"/>
              <a:t>инфекциями:</a:t>
            </a:r>
          </a:p>
          <a:p>
            <a:r>
              <a:rPr lang="ru-RU" dirty="0" smtClean="0"/>
              <a:t>грипп</a:t>
            </a:r>
            <a:r>
              <a:rPr lang="ru-RU" dirty="0"/>
              <a:t>;</a:t>
            </a:r>
          </a:p>
          <a:p>
            <a:r>
              <a:rPr lang="ru-RU" dirty="0" err="1"/>
              <a:t>парагрипп</a:t>
            </a:r>
            <a:r>
              <a:rPr lang="ru-RU" dirty="0"/>
              <a:t>;</a:t>
            </a:r>
          </a:p>
          <a:p>
            <a:r>
              <a:rPr lang="ru-RU" dirty="0"/>
              <a:t>аденовирусная инфекция;</a:t>
            </a:r>
          </a:p>
          <a:p>
            <a:r>
              <a:rPr lang="ru-RU" dirty="0"/>
              <a:t>РСВ инфекция;</a:t>
            </a:r>
          </a:p>
          <a:p>
            <a:r>
              <a:rPr lang="ru-RU" dirty="0"/>
              <a:t>риновирусная инфекция;</a:t>
            </a:r>
          </a:p>
          <a:p>
            <a:r>
              <a:rPr lang="ru-RU" dirty="0"/>
              <a:t>бактериальные и атипичные пневмонии;</a:t>
            </a:r>
          </a:p>
          <a:p>
            <a:r>
              <a:rPr lang="ru-RU" dirty="0"/>
              <a:t>энтеровирусные инфекции;</a:t>
            </a:r>
          </a:p>
          <a:p>
            <a:r>
              <a:rPr lang="ru-RU" dirty="0"/>
              <a:t>кишечные инфекции, вызванные </a:t>
            </a:r>
            <a:r>
              <a:rPr lang="en-US" dirty="0"/>
              <a:t>Yersinia </a:t>
            </a:r>
            <a:r>
              <a:rPr lang="en-US" dirty="0" err="1"/>
              <a:t>pseudotuberculosis</a:t>
            </a:r>
            <a:r>
              <a:rPr lang="en-US" dirty="0"/>
              <a:t>, Yersinia </a:t>
            </a:r>
            <a:r>
              <a:rPr lang="en-US" dirty="0" err="1"/>
              <a:t>enterocolitica</a:t>
            </a:r>
            <a:r>
              <a:rPr lang="en-US" dirty="0"/>
              <a:t>, Salmonella </a:t>
            </a:r>
            <a:r>
              <a:rPr lang="en-US" dirty="0" err="1"/>
              <a:t>enterica</a:t>
            </a:r>
            <a:r>
              <a:rPr lang="en-US" dirty="0"/>
              <a:t>, Salmonella </a:t>
            </a:r>
            <a:r>
              <a:rPr lang="en-US" dirty="0" err="1"/>
              <a:t>Typhimurium</a:t>
            </a:r>
            <a:r>
              <a:rPr lang="en-US" dirty="0"/>
              <a:t>, </a:t>
            </a:r>
            <a:r>
              <a:rPr lang="en-US" dirty="0" err="1"/>
              <a:t>Shigella</a:t>
            </a:r>
            <a:r>
              <a:rPr lang="en-US" dirty="0"/>
              <a:t> </a:t>
            </a:r>
            <a:r>
              <a:rPr lang="en-US" dirty="0" err="1"/>
              <a:t>Flexneri</a:t>
            </a:r>
            <a:r>
              <a:rPr lang="en-US" dirty="0"/>
              <a:t>, </a:t>
            </a:r>
            <a:r>
              <a:rPr lang="en-US" dirty="0" err="1"/>
              <a:t>Shigella</a:t>
            </a:r>
            <a:r>
              <a:rPr lang="en-US" dirty="0"/>
              <a:t> </a:t>
            </a:r>
            <a:r>
              <a:rPr lang="en-US" dirty="0" err="1"/>
              <a:t>dysenteriae</a:t>
            </a:r>
            <a:r>
              <a:rPr lang="en-US" dirty="0"/>
              <a:t>;</a:t>
            </a:r>
          </a:p>
          <a:p>
            <a:r>
              <a:rPr lang="ru-RU" dirty="0" err="1"/>
              <a:t>ротавирусная</a:t>
            </a:r>
            <a:r>
              <a:rPr lang="ru-RU" dirty="0"/>
              <a:t> инфекция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898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/>
          <a:lstStyle/>
          <a:p>
            <a:pPr algn="r"/>
            <a:r>
              <a:rPr lang="ru-RU" b="1" dirty="0" smtClean="0"/>
              <a:t>Дифференциальный диагноз ОРИ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79624829"/>
              </p:ext>
            </p:extLst>
          </p:nvPr>
        </p:nvGraphicFramePr>
        <p:xfrm>
          <a:off x="107502" y="908719"/>
          <a:ext cx="8712971" cy="6039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071"/>
                <a:gridCol w="1239650"/>
                <a:gridCol w="1239650"/>
                <a:gridCol w="1239650"/>
                <a:gridCol w="1239650"/>
                <a:gridCol w="1239650"/>
                <a:gridCol w="1239650"/>
              </a:tblGrid>
              <a:tr h="62271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признаки</a:t>
                      </a:r>
                      <a:endParaRPr lang="ru-RU" sz="12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Грипп</a:t>
                      </a:r>
                      <a:r>
                        <a:rPr lang="ru-RU" sz="1200" b="1" dirty="0" smtClean="0"/>
                        <a:t> </a:t>
                      </a:r>
                      <a:endParaRPr lang="ru-RU" sz="12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err="1" smtClean="0"/>
                        <a:t>Парагрипп</a:t>
                      </a:r>
                      <a:endParaRPr lang="ru-RU" sz="12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Аденовирусная инфекция</a:t>
                      </a:r>
                      <a:endParaRPr lang="ru-RU" sz="12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err="1" smtClean="0"/>
                        <a:t>Респраторно</a:t>
                      </a:r>
                      <a:r>
                        <a:rPr lang="ru-RU" sz="1200" b="1" dirty="0" smtClean="0"/>
                        <a:t>-синцитиальная</a:t>
                      </a:r>
                      <a:r>
                        <a:rPr lang="ru-RU" sz="1200" b="1" baseline="0" dirty="0" smtClean="0"/>
                        <a:t> инфекция</a:t>
                      </a:r>
                      <a:endParaRPr lang="ru-RU" sz="12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Риновирусная инфекция</a:t>
                      </a:r>
                      <a:endParaRPr lang="ru-RU" sz="12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COVID-19</a:t>
                      </a:r>
                      <a:endParaRPr lang="ru-RU" sz="1200" b="1" dirty="0"/>
                    </a:p>
                  </a:txBody>
                  <a:tcPr marL="0" marR="0" marT="0" marB="0" anchor="ctr"/>
                </a:tc>
              </a:tr>
              <a:tr h="395379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Инкубационный период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От нескольких дней до 3 дней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3-4 дня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7-14 дней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3-7 дней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2-3 дня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2-14 дней,</a:t>
                      </a:r>
                      <a:r>
                        <a:rPr lang="ru-RU" sz="1200" baseline="0" dirty="0" smtClean="0"/>
                        <a:t> может быть до 29 дней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535232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Повышенная температура тела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197690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Головная боль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21529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Миалгия/</a:t>
                      </a:r>
                      <a:r>
                        <a:rPr lang="ru-RU" sz="1200" dirty="0" err="1" smtClean="0"/>
                        <a:t>артралг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197690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Интоксикация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197690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Слабость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197690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 в горле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</a:t>
                      </a:r>
                      <a:r>
                        <a:rPr lang="ru-RU" sz="1200" baseline="0" dirty="0" smtClean="0"/>
                        <a:t> -</a:t>
                      </a:r>
                      <a:endParaRPr lang="ru-RU" sz="1200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197690">
                <a:tc>
                  <a:txBody>
                    <a:bodyPr/>
                    <a:lstStyle/>
                    <a:p>
                      <a:r>
                        <a:rPr lang="ru-RU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Ринорея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 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197690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Кашель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++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197690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 в глазах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 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ru-RU" sz="1200" dirty="0"/>
                    </a:p>
                  </a:txBody>
                  <a:tcPr marL="0" marR="0" marT="0" marB="0" anchor="ctr"/>
                </a:tc>
              </a:tr>
              <a:tr h="2569965"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Осложнения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Острый бронхит, пневмония, обострение БА и ХОБЛ, поражение ССС, ЦНС и почек. </a:t>
                      </a:r>
                      <a:r>
                        <a:rPr lang="ru-RU" sz="1200" dirty="0" err="1" smtClean="0"/>
                        <a:t>Геморрагичесикй</a:t>
                      </a:r>
                      <a:r>
                        <a:rPr lang="ru-RU" sz="1200" dirty="0" smtClean="0"/>
                        <a:t>, менингеальный, </a:t>
                      </a:r>
                      <a:r>
                        <a:rPr lang="ru-RU" sz="1200" dirty="0" err="1" smtClean="0"/>
                        <a:t>энцифалический</a:t>
                      </a:r>
                      <a:r>
                        <a:rPr lang="ru-RU" sz="1200" baseline="0" dirty="0" smtClean="0"/>
                        <a:t> синдромы. Острый геморрагический отек легких.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Острый бронхит,</a:t>
                      </a:r>
                      <a:r>
                        <a:rPr lang="ru-RU" sz="1200" baseline="0" dirty="0" smtClean="0"/>
                        <a:t> обострение БА и ХОБЛ, стеноз гортани, </a:t>
                      </a:r>
                      <a:r>
                        <a:rPr lang="ru-RU" sz="1200" baseline="0" dirty="0" err="1" smtClean="0"/>
                        <a:t>пневомния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Отит,</a:t>
                      </a:r>
                      <a:r>
                        <a:rPr lang="ru-RU" sz="1200" baseline="0" dirty="0" smtClean="0"/>
                        <a:t> синусит, миокардит, обострение БА и ХОБЛ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Пневмония, обострение БА и ХОБЛ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Отит, синусит, обострение БА И ХОБЛ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Пневмония, тяжелый</a:t>
                      </a:r>
                      <a:r>
                        <a:rPr lang="ru-RU" sz="1200" baseline="0" dirty="0" smtClean="0"/>
                        <a:t> острый респираторный синдром, почечная недостаточность и смерть</a:t>
                      </a:r>
                      <a:endParaRPr lang="ru-RU" sz="12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3808" y="5805264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«+++» - сильно выражен;  «++» - умеренно выражен; </a:t>
            </a:r>
          </a:p>
          <a:p>
            <a:r>
              <a:rPr lang="ru-RU" dirty="0" smtClean="0"/>
              <a:t>«+» - слабо выражен;  «+ -» - редко проявляется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79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280920" cy="1944216"/>
          </a:xfrm>
        </p:spPr>
        <p:txBody>
          <a:bodyPr>
            <a:normAutofit/>
          </a:bodyPr>
          <a:lstStyle/>
          <a:p>
            <a:r>
              <a:rPr lang="ru-RU" sz="2400" b="1" dirty="0"/>
              <a:t>Приказ Минздрава Чувашии от </a:t>
            </a:r>
            <a:r>
              <a:rPr lang="ru-RU" sz="2400" b="1" dirty="0" smtClean="0"/>
              <a:t>12</a:t>
            </a:r>
            <a:r>
              <a:rPr lang="ru-RU" sz="2400" b="1" dirty="0" smtClean="0"/>
              <a:t>.04.2023 </a:t>
            </a:r>
            <a:r>
              <a:rPr lang="ru-RU" sz="2400" b="1" dirty="0"/>
              <a:t>года № </a:t>
            </a:r>
            <a:r>
              <a:rPr lang="ru-RU" sz="2400" b="1" dirty="0" smtClean="0"/>
              <a:t>592</a:t>
            </a:r>
            <a:r>
              <a:rPr lang="ru-RU" sz="2400" b="1" dirty="0" smtClean="0"/>
              <a:t> </a:t>
            </a:r>
            <a:r>
              <a:rPr lang="ru-RU" sz="2400" b="1" dirty="0"/>
              <a:t>«Об </a:t>
            </a:r>
            <a:r>
              <a:rPr lang="ru-RU" sz="2400" b="1" dirty="0" smtClean="0"/>
              <a:t>организации оказания </a:t>
            </a:r>
            <a:r>
              <a:rPr lang="ru-RU" sz="2400" b="1" dirty="0"/>
              <a:t>медицинской помощи несовершеннолетним в период отдыха детей и их оздоровления в </a:t>
            </a:r>
            <a:r>
              <a:rPr lang="ru-RU" sz="2400" b="1" dirty="0" smtClean="0"/>
              <a:t>2023 году </a:t>
            </a:r>
            <a:r>
              <a:rPr lang="ru-RU" sz="2400" b="1" dirty="0"/>
              <a:t>в Чувашской Республике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776864" cy="4485112"/>
          </a:xfrm>
        </p:spPr>
        <p:txBody>
          <a:bodyPr/>
          <a:lstStyle/>
          <a:p>
            <a:r>
              <a:rPr lang="ru-RU" dirty="0" smtClean="0"/>
              <a:t>3.11. </a:t>
            </a:r>
            <a:r>
              <a:rPr lang="ru-RU" i="1" dirty="0" smtClean="0">
                <a:solidFill>
                  <a:srgbClr val="C00000"/>
                </a:solidFill>
              </a:rPr>
              <a:t>Своевременная</a:t>
            </a:r>
            <a:r>
              <a:rPr lang="ru-RU" dirty="0" smtClean="0"/>
              <a:t> транспортировка детей по медицинским показаниям для консультации (госпитализации) с инфекционными заболеваниями, в том числе </a:t>
            </a:r>
            <a:r>
              <a:rPr lang="ru-RU" dirty="0"/>
              <a:t> детей </a:t>
            </a:r>
            <a:r>
              <a:rPr lang="ru-RU" dirty="0" smtClean="0"/>
              <a:t>с </a:t>
            </a:r>
            <a:r>
              <a:rPr lang="en-US" dirty="0" err="1" smtClean="0"/>
              <a:t>Covid</a:t>
            </a:r>
            <a:r>
              <a:rPr lang="ru-RU" dirty="0" smtClean="0"/>
              <a:t>-19 в </a:t>
            </a:r>
            <a:r>
              <a:rPr lang="ru-RU" i="1" dirty="0" smtClean="0">
                <a:solidFill>
                  <a:srgbClr val="C00000"/>
                </a:solidFill>
              </a:rPr>
              <a:t>БУ «Городская детская больница №2» Минздрава Чувашии.</a:t>
            </a:r>
          </a:p>
          <a:p>
            <a:endParaRPr lang="en-US" dirty="0" smtClean="0"/>
          </a:p>
          <a:p>
            <a:pPr algn="ctr"/>
            <a:r>
              <a:rPr lang="ru-RU" b="1" dirty="0" smtClean="0"/>
              <a:t>Телефон приемно-диагностического отделения</a:t>
            </a:r>
            <a:r>
              <a:rPr lang="en-US" b="1" dirty="0" smtClean="0"/>
              <a:t> </a:t>
            </a:r>
            <a:r>
              <a:rPr lang="ru-RU" b="1" dirty="0" smtClean="0"/>
              <a:t>БУ «Городская детская больница №2» Минздрава Чувашии </a:t>
            </a:r>
          </a:p>
          <a:p>
            <a:pPr marL="0" indent="0" algn="ctr">
              <a:buNone/>
            </a:pPr>
            <a:r>
              <a:rPr lang="en-US" b="1" dirty="0" smtClean="0"/>
              <a:t>8(8352) </a:t>
            </a:r>
            <a:r>
              <a:rPr lang="ru-RU" b="1" dirty="0" smtClean="0"/>
              <a:t>70-04-05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56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Медицинский пункт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организации </a:t>
            </a:r>
            <a:r>
              <a:rPr lang="ru-RU" b="1" dirty="0"/>
              <a:t>осуществляет </a:t>
            </a:r>
            <a:r>
              <a:rPr lang="ru-RU" b="1" dirty="0" smtClean="0"/>
              <a:t>функции</a:t>
            </a:r>
            <a:r>
              <a:rPr lang="ru-RU" b="1" dirty="0"/>
              <a:t>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124744"/>
            <a:ext cx="8712968" cy="597666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>Во исполнении </a:t>
            </a:r>
            <a:r>
              <a:rPr lang="ru-RU" b="1" dirty="0" smtClean="0"/>
              <a:t>Приказа Минздрава РФ от </a:t>
            </a:r>
            <a:r>
              <a:rPr lang="ru-RU" b="1" dirty="0"/>
              <a:t>13 июня 2018 г. N </a:t>
            </a:r>
            <a:r>
              <a:rPr lang="ru-RU" b="1" dirty="0" smtClean="0"/>
              <a:t>327н </a:t>
            </a:r>
            <a:r>
              <a:rPr lang="ru-RU" dirty="0" smtClean="0"/>
              <a:t>«Об утверждении порядка оказания медицинской помощи несовершеннолетним в период оздоровления и организации отдыха» (</a:t>
            </a:r>
            <a:r>
              <a:rPr lang="ru-RU" dirty="0"/>
              <a:t>в ред. Приказа Минздрава РФ </a:t>
            </a:r>
            <a:r>
              <a:rPr lang="ru-RU" dirty="0">
                <a:solidFill>
                  <a:schemeClr val="accent1"/>
                </a:solidFill>
                <a:hlinkClick r:id="rId2"/>
              </a:rPr>
              <a:t>о</a:t>
            </a:r>
            <a:r>
              <a:rPr lang="ru-RU" dirty="0">
                <a:hlinkClick r:id="rId2"/>
              </a:rPr>
              <a:t>т 17.07.2019 N 544н</a:t>
            </a:r>
            <a:r>
              <a:rPr lang="ru-RU" dirty="0" smtClean="0"/>
              <a:t>)</a:t>
            </a:r>
          </a:p>
          <a:p>
            <a:pPr fontAlgn="base"/>
            <a:r>
              <a:rPr lang="ru-RU" b="1" i="1" dirty="0" smtClean="0"/>
              <a:t>обеспечение </a:t>
            </a:r>
            <a:r>
              <a:rPr lang="ru-RU" b="1" i="1" dirty="0"/>
              <a:t>изоляции </a:t>
            </a:r>
            <a:r>
              <a:rPr lang="ru-RU" dirty="0"/>
              <a:t>несовершеннолетних при возникновении острых инфекционных болезней до момента их перевода в медицинскую организацию;</a:t>
            </a:r>
          </a:p>
          <a:p>
            <a:pPr fontAlgn="base"/>
            <a:r>
              <a:rPr lang="ru-RU" b="1" i="1" dirty="0" smtClean="0"/>
              <a:t>направление несовершеннолетних по </a:t>
            </a:r>
            <a:r>
              <a:rPr lang="ru-RU" b="1" i="1" dirty="0"/>
              <a:t>медицинским показаниям в медицинскую </a:t>
            </a:r>
            <a:r>
              <a:rPr lang="ru-RU" b="1" i="1" dirty="0" smtClean="0"/>
              <a:t>организацию </a:t>
            </a:r>
            <a:r>
              <a:rPr lang="ru-RU" dirty="0"/>
              <a:t>для оказания первичной медико-санитарной помощи и специализированной медицинской помощи;</a:t>
            </a:r>
          </a:p>
          <a:p>
            <a:pPr fontAlgn="base"/>
            <a:r>
              <a:rPr lang="ru-RU" dirty="0"/>
              <a:t>участие в </a:t>
            </a:r>
            <a:r>
              <a:rPr lang="ru-RU" b="1" i="1" dirty="0"/>
              <a:t>контроле за соблюдением санитарно-гигиенических требований </a:t>
            </a:r>
            <a:r>
              <a:rPr lang="ru-RU" dirty="0"/>
              <a:t>к условиям и организации питания и соблюдением питьевого режима, занятий физкультурой и спортом, культурно-массовых мероприятий, обучения и воспитания несовершеннолетних в организациях;</a:t>
            </a:r>
          </a:p>
          <a:p>
            <a:pPr fontAlgn="base"/>
            <a:r>
              <a:rPr lang="ru-RU" dirty="0"/>
              <a:t>организация и </a:t>
            </a:r>
            <a:r>
              <a:rPr lang="ru-RU" b="1" i="1" dirty="0"/>
              <a:t>проведение противоэпидемических и профилактических мероприятий по предупреждению распространения инфекционных</a:t>
            </a:r>
            <a:r>
              <a:rPr lang="ru-RU" dirty="0"/>
              <a:t> и паразитарных заболеваний в организациях;</a:t>
            </a:r>
          </a:p>
          <a:p>
            <a:pPr fontAlgn="base"/>
            <a:r>
              <a:rPr lang="ru-RU" dirty="0"/>
              <a:t>обеспечение </a:t>
            </a:r>
            <a:r>
              <a:rPr lang="ru-RU" b="1" i="1" dirty="0"/>
              <a:t>регистрации и передачи экстренного извещения о случае инфекционного,</a:t>
            </a:r>
            <a:r>
              <a:rPr lang="ru-RU" dirty="0"/>
              <a:t> паразитарного и другого </a:t>
            </a:r>
            <a:r>
              <a:rPr lang="ru-RU" b="1" i="1" dirty="0"/>
              <a:t>заболевания</a:t>
            </a:r>
            <a:r>
              <a:rPr lang="ru-RU" dirty="0"/>
              <a:t>, носительства возбудителей инфекционных болезней, отравления, неблагоприятной реакции, связанной с иммунизацией, укуса, </a:t>
            </a:r>
            <a:r>
              <a:rPr lang="ru-RU" dirty="0" err="1"/>
              <a:t>ослюнения</a:t>
            </a:r>
            <a:r>
              <a:rPr lang="ru-RU" dirty="0"/>
              <a:t>, </a:t>
            </a:r>
            <a:r>
              <a:rPr lang="ru-RU" dirty="0" err="1"/>
              <a:t>оцарапывания</a:t>
            </a:r>
            <a:r>
              <a:rPr lang="ru-RU" dirty="0"/>
              <a:t> животными </a:t>
            </a:r>
            <a:r>
              <a:rPr lang="ru-RU" b="1" i="1" dirty="0"/>
              <a:t>в территориальные органы, осуществляющие федеральный государственный санитарно-эпидемиологический надзор;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13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78098"/>
          </a:xfrm>
        </p:spPr>
        <p:txBody>
          <a:bodyPr/>
          <a:lstStyle/>
          <a:p>
            <a:pPr algn="r"/>
            <a:r>
              <a:rPr lang="ru-RU" b="1" dirty="0"/>
              <a:t>Острые кишечные инфекции (ОКИ)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147248" cy="5277200"/>
          </a:xfrm>
        </p:spPr>
        <p:txBody>
          <a:bodyPr>
            <a:normAutofit/>
          </a:bodyPr>
          <a:lstStyle/>
          <a:p>
            <a:r>
              <a:rPr lang="ru-RU" dirty="0" smtClean="0"/>
              <a:t>– </a:t>
            </a:r>
            <a:r>
              <a:rPr lang="ru-RU" dirty="0"/>
              <a:t>группа острых инфекционных заболеваний человека, вызываемых различными инфекционными агентами (преимущественно бактериями), с алиментарным механизмом заражения, проявляющиеся лихорадкой и кишечным синдромом с возможным развитием обезвоживания и тяжелым течением в детской возрастной группе и у пожилых людей.</a:t>
            </a:r>
          </a:p>
          <a:p>
            <a:r>
              <a:rPr lang="ru-RU" dirty="0"/>
              <a:t>Заболеваемость кишечными инфекциями в мире, и в частности в России, достаточно высока. Ежегодно на планете заболевают более 500 млн. человек. Показатель заболеваемости в России доходит до 400 и более случаев на 100 тыс. населения.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882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147248" cy="1228998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/>
              <a:t>Какие возбудители могут явиться причиной острой кишечной инфекции?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352928" cy="568863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Выделяют </a:t>
            </a:r>
            <a:r>
              <a:rPr lang="ru-RU" dirty="0"/>
              <a:t>несколько видов кишечных инфекций в зависимости от этиологии:</a:t>
            </a:r>
          </a:p>
          <a:p>
            <a:r>
              <a:rPr lang="ru-RU" b="1" dirty="0"/>
              <a:t>Кишечная инфекция бактериальная</a:t>
            </a:r>
            <a:r>
              <a:rPr lang="ru-RU" dirty="0"/>
              <a:t>: </a:t>
            </a:r>
            <a:r>
              <a:rPr lang="en-US" dirty="0"/>
              <a:t>c</a:t>
            </a:r>
            <a:r>
              <a:rPr lang="ru-RU" dirty="0" err="1"/>
              <a:t>альмонеллез</a:t>
            </a:r>
            <a:r>
              <a:rPr lang="ru-RU" dirty="0"/>
              <a:t> (</a:t>
            </a:r>
            <a:r>
              <a:rPr lang="en-US" dirty="0"/>
              <a:t>Salmonellae </a:t>
            </a:r>
            <a:r>
              <a:rPr lang="en-US" dirty="0" err="1"/>
              <a:t>enteritidis</a:t>
            </a:r>
            <a:r>
              <a:rPr lang="en-US" dirty="0"/>
              <a:t> et spp.), </a:t>
            </a:r>
            <a:r>
              <a:rPr lang="ru-RU" dirty="0"/>
              <a:t>дизентерия (</a:t>
            </a:r>
            <a:r>
              <a:rPr lang="en-US" dirty="0" err="1"/>
              <a:t>Shigellae</a:t>
            </a:r>
            <a:r>
              <a:rPr lang="en-US" dirty="0"/>
              <a:t> </a:t>
            </a:r>
            <a:r>
              <a:rPr lang="en-US" dirty="0" err="1"/>
              <a:t>sonnae</a:t>
            </a:r>
            <a:r>
              <a:rPr lang="en-US" dirty="0"/>
              <a:t> et spp.), </a:t>
            </a:r>
            <a:r>
              <a:rPr lang="ru-RU" dirty="0" err="1"/>
              <a:t>иерсиниоз</a:t>
            </a:r>
            <a:r>
              <a:rPr lang="ru-RU" dirty="0"/>
              <a:t> (</a:t>
            </a:r>
            <a:r>
              <a:rPr lang="en-US" dirty="0" err="1"/>
              <a:t>Iersiniae</a:t>
            </a:r>
            <a:r>
              <a:rPr lang="en-US" dirty="0"/>
              <a:t> spp.), </a:t>
            </a:r>
            <a:r>
              <a:rPr lang="ru-RU" dirty="0" err="1"/>
              <a:t>эшерихиоз</a:t>
            </a:r>
            <a:r>
              <a:rPr lang="ru-RU" dirty="0"/>
              <a:t> (</a:t>
            </a:r>
            <a:r>
              <a:rPr lang="en-US" dirty="0" err="1"/>
              <a:t>Esherihiae</a:t>
            </a:r>
            <a:r>
              <a:rPr lang="en-US" dirty="0"/>
              <a:t> coli </a:t>
            </a:r>
            <a:r>
              <a:rPr lang="ru-RU" dirty="0" err="1"/>
              <a:t>энтероинвазивные</a:t>
            </a:r>
            <a:r>
              <a:rPr lang="ru-RU" dirty="0"/>
              <a:t> штаммы), </a:t>
            </a:r>
            <a:r>
              <a:rPr lang="ru-RU" dirty="0" err="1"/>
              <a:t>кампилобактериоз</a:t>
            </a:r>
            <a:r>
              <a:rPr lang="ru-RU" dirty="0"/>
              <a:t> (энтерит, вызванный </a:t>
            </a:r>
            <a:r>
              <a:rPr lang="en-US" dirty="0"/>
              <a:t>Campylobacter), </a:t>
            </a:r>
            <a:r>
              <a:rPr lang="ru-RU" dirty="0"/>
              <a:t>острая кишечная инфекция, вызванная синегнойной палочкой (</a:t>
            </a:r>
            <a:r>
              <a:rPr lang="en-US" dirty="0"/>
              <a:t>Pseudomonas </a:t>
            </a:r>
            <a:r>
              <a:rPr lang="en-US" dirty="0" err="1"/>
              <a:t>aeruginosa</a:t>
            </a:r>
            <a:r>
              <a:rPr lang="en-US" dirty="0"/>
              <a:t>), </a:t>
            </a:r>
            <a:r>
              <a:rPr lang="ru-RU" dirty="0" err="1"/>
              <a:t>клостридиями</a:t>
            </a:r>
            <a:r>
              <a:rPr lang="ru-RU" dirty="0"/>
              <a:t> (</a:t>
            </a:r>
            <a:r>
              <a:rPr lang="en-US" dirty="0"/>
              <a:t>Clostridium), </a:t>
            </a:r>
            <a:r>
              <a:rPr lang="ru-RU" dirty="0" err="1"/>
              <a:t>клебсиеллами</a:t>
            </a:r>
            <a:r>
              <a:rPr lang="ru-RU" dirty="0"/>
              <a:t> (</a:t>
            </a:r>
            <a:r>
              <a:rPr lang="en-US" dirty="0" err="1"/>
              <a:t>Klebsiellae</a:t>
            </a:r>
            <a:r>
              <a:rPr lang="en-US" dirty="0"/>
              <a:t>), </a:t>
            </a:r>
            <a:r>
              <a:rPr lang="ru-RU" dirty="0"/>
              <a:t>протеем (</a:t>
            </a:r>
            <a:r>
              <a:rPr lang="en-US" dirty="0"/>
              <a:t>Proteus spp.), </a:t>
            </a:r>
            <a:r>
              <a:rPr lang="ru-RU" dirty="0"/>
              <a:t>стафилококковое пищевое отравление (</a:t>
            </a:r>
            <a:r>
              <a:rPr lang="en-US" dirty="0" err="1"/>
              <a:t>Staphilococcus</a:t>
            </a:r>
            <a:r>
              <a:rPr lang="en-US" dirty="0"/>
              <a:t> spp.), </a:t>
            </a:r>
            <a:r>
              <a:rPr lang="ru-RU" dirty="0"/>
              <a:t>брюшной тиф (</a:t>
            </a:r>
            <a:r>
              <a:rPr lang="en-US" dirty="0"/>
              <a:t>Salmonellae </a:t>
            </a:r>
            <a:r>
              <a:rPr lang="en-US" dirty="0" err="1"/>
              <a:t>typhi</a:t>
            </a:r>
            <a:r>
              <a:rPr lang="en-US" dirty="0"/>
              <a:t>), </a:t>
            </a:r>
            <a:r>
              <a:rPr lang="ru-RU" dirty="0"/>
              <a:t>холера (</a:t>
            </a:r>
            <a:r>
              <a:rPr lang="en-US" dirty="0"/>
              <a:t>Vibrio </a:t>
            </a:r>
            <a:r>
              <a:rPr lang="en-US" dirty="0" err="1"/>
              <a:t>cholerae</a:t>
            </a:r>
            <a:r>
              <a:rPr lang="en-US" dirty="0"/>
              <a:t>), </a:t>
            </a:r>
            <a:r>
              <a:rPr lang="ru-RU" dirty="0"/>
              <a:t>ботулизм (отравление </a:t>
            </a:r>
            <a:r>
              <a:rPr lang="ru-RU" dirty="0" err="1"/>
              <a:t>ботулотоксином</a:t>
            </a:r>
            <a:r>
              <a:rPr lang="ru-RU" dirty="0"/>
              <a:t>) и прочие.</a:t>
            </a:r>
          </a:p>
          <a:p>
            <a:r>
              <a:rPr lang="ru-RU" b="1" dirty="0"/>
              <a:t>ОКИ вирусной этиологии </a:t>
            </a:r>
            <a:r>
              <a:rPr lang="ru-RU" dirty="0"/>
              <a:t>(</a:t>
            </a:r>
            <a:r>
              <a:rPr lang="ru-RU" dirty="0" err="1"/>
              <a:t>ротавирусы</a:t>
            </a:r>
            <a:r>
              <a:rPr lang="ru-RU" dirty="0"/>
              <a:t>, вирусы группы Норфолк, </a:t>
            </a:r>
            <a:r>
              <a:rPr lang="ru-RU" dirty="0" err="1"/>
              <a:t>энтеровирусы</a:t>
            </a:r>
            <a:r>
              <a:rPr lang="ru-RU" dirty="0"/>
              <a:t>, </a:t>
            </a:r>
            <a:r>
              <a:rPr lang="ru-RU" dirty="0" err="1"/>
              <a:t>коронавирусы</a:t>
            </a:r>
            <a:r>
              <a:rPr lang="ru-RU" dirty="0"/>
              <a:t>, аденовирусы, </a:t>
            </a:r>
            <a:r>
              <a:rPr lang="ru-RU" dirty="0" err="1"/>
              <a:t>реовирусы</a:t>
            </a:r>
            <a:r>
              <a:rPr lang="ru-RU" dirty="0"/>
              <a:t>).</a:t>
            </a:r>
          </a:p>
          <a:p>
            <a:r>
              <a:rPr lang="ru-RU" b="1" dirty="0"/>
              <a:t>Грибковые кишечные инфекции </a:t>
            </a:r>
            <a:r>
              <a:rPr lang="ru-RU" dirty="0"/>
              <a:t>(чаще грибы рода </a:t>
            </a:r>
            <a:r>
              <a:rPr lang="en-US" dirty="0"/>
              <a:t>Candida).</a:t>
            </a:r>
          </a:p>
          <a:p>
            <a:r>
              <a:rPr lang="ru-RU" b="1" dirty="0"/>
              <a:t>Протозойные кишечные инфекции </a:t>
            </a:r>
            <a:r>
              <a:rPr lang="ru-RU" dirty="0"/>
              <a:t>(</a:t>
            </a:r>
            <a:r>
              <a:rPr lang="ru-RU" dirty="0" err="1"/>
              <a:t>лямблиоз</a:t>
            </a:r>
            <a:r>
              <a:rPr lang="ru-RU" dirty="0"/>
              <a:t>, амебиаз).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09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136904" cy="1728192"/>
          </a:xfrm>
        </p:spPr>
        <p:txBody>
          <a:bodyPr>
            <a:normAutofit fontScale="90000"/>
          </a:bodyPr>
          <a:lstStyle/>
          <a:p>
            <a:pPr algn="r"/>
            <a:r>
              <a:rPr lang="ru-RU" sz="3300" b="1" dirty="0"/>
              <a:t>Причины </a:t>
            </a:r>
            <a:r>
              <a:rPr lang="ru-RU" sz="3300" b="1" dirty="0" smtClean="0"/>
              <a:t/>
            </a:r>
            <a:br>
              <a:rPr lang="ru-RU" sz="3300" b="1" dirty="0" smtClean="0"/>
            </a:br>
            <a:r>
              <a:rPr lang="ru-RU" sz="3300" b="1" dirty="0" smtClean="0"/>
              <a:t>возникновения </a:t>
            </a:r>
            <a:r>
              <a:rPr lang="ru-RU" sz="3300" b="1" dirty="0"/>
              <a:t>кишечных инфекций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496944" cy="5328592"/>
          </a:xfrm>
        </p:spPr>
        <p:txBody>
          <a:bodyPr/>
          <a:lstStyle/>
          <a:p>
            <a:r>
              <a:rPr lang="ru-RU" b="1" dirty="0"/>
              <a:t>Источник инфекции</a:t>
            </a:r>
            <a:r>
              <a:rPr lang="ru-RU" dirty="0"/>
              <a:t> – </a:t>
            </a:r>
            <a:r>
              <a:rPr lang="ru-RU" b="1" i="1" dirty="0">
                <a:solidFill>
                  <a:srgbClr val="C00000"/>
                </a:solidFill>
              </a:rPr>
              <a:t>больной</a:t>
            </a:r>
            <a:r>
              <a:rPr lang="ru-RU" dirty="0"/>
              <a:t> клинически выраженной или стертой формой кишечной инфекции, а также </a:t>
            </a:r>
            <a:r>
              <a:rPr lang="ru-RU" b="1" i="1" dirty="0">
                <a:solidFill>
                  <a:srgbClr val="C00000"/>
                </a:solidFill>
              </a:rPr>
              <a:t>носитель.</a:t>
            </a:r>
            <a:r>
              <a:rPr lang="ru-RU" dirty="0">
                <a:solidFill>
                  <a:srgbClr val="C00000"/>
                </a:solidFill>
              </a:rPr>
              <a:t>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b="1" dirty="0" smtClean="0"/>
              <a:t>Заразный </a:t>
            </a:r>
            <a:r>
              <a:rPr lang="ru-RU" b="1" dirty="0"/>
              <a:t>период </a:t>
            </a:r>
            <a:r>
              <a:rPr lang="ru-RU" dirty="0"/>
              <a:t>с момента возникновения первых симптомов болезни и весь период симптомов, а </a:t>
            </a:r>
            <a:r>
              <a:rPr lang="ru-RU" b="1" i="1" dirty="0">
                <a:solidFill>
                  <a:srgbClr val="C00000"/>
                </a:solidFill>
              </a:rPr>
              <a:t>при вирусной инфекции – до 2х недель после выздоровления. </a:t>
            </a:r>
            <a:endParaRPr lang="ru-RU" b="1" i="1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Больные </a:t>
            </a:r>
            <a:r>
              <a:rPr lang="ru-RU" b="1" i="1" dirty="0">
                <a:solidFill>
                  <a:srgbClr val="C00000"/>
                </a:solidFill>
              </a:rPr>
              <a:t>выделяют возбудителей в окружающую среду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/>
              <a:t>с испражнениями, рвотными массами, реже с мочой.</a:t>
            </a:r>
          </a:p>
        </p:txBody>
      </p:sp>
    </p:spTree>
    <p:extLst>
      <p:ext uri="{BB962C8B-B14F-4D97-AF65-F5344CB8AC3E}">
        <p14:creationId xmlns:p14="http://schemas.microsoft.com/office/powerpoint/2010/main" val="2579203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136904" cy="778098"/>
          </a:xfrm>
        </p:spPr>
        <p:txBody>
          <a:bodyPr/>
          <a:lstStyle/>
          <a:p>
            <a:pPr algn="r"/>
            <a:r>
              <a:rPr lang="ru-RU" b="1" i="1" dirty="0" smtClean="0"/>
              <a:t>эпидемиология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496944" cy="5616624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Механизм заражения</a:t>
            </a:r>
            <a:r>
              <a:rPr lang="ru-RU" dirty="0"/>
              <a:t> – алиментарный (то есть через рот). </a:t>
            </a:r>
            <a:endParaRPr lang="ru-RU" dirty="0" smtClean="0"/>
          </a:p>
          <a:p>
            <a:r>
              <a:rPr lang="ru-RU" b="1" i="1" dirty="0" smtClean="0"/>
              <a:t>Пути </a:t>
            </a:r>
            <a:r>
              <a:rPr lang="ru-RU" b="1" i="1" dirty="0"/>
              <a:t>инфицирования </a:t>
            </a:r>
            <a:r>
              <a:rPr lang="ru-RU" dirty="0"/>
              <a:t>– </a:t>
            </a:r>
            <a:r>
              <a:rPr lang="ru-RU" i="1" dirty="0">
                <a:solidFill>
                  <a:srgbClr val="C00000"/>
                </a:solidFill>
              </a:rPr>
              <a:t>фекально-оральный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(пищевой или водный), бытовой, а при некоторых </a:t>
            </a:r>
            <a:r>
              <a:rPr lang="ru-RU" i="1" dirty="0">
                <a:solidFill>
                  <a:srgbClr val="C00000"/>
                </a:solidFill>
              </a:rPr>
              <a:t>вирусных инфекциях </a:t>
            </a:r>
            <a:r>
              <a:rPr lang="ru-RU" dirty="0"/>
              <a:t>– </a:t>
            </a:r>
            <a:r>
              <a:rPr lang="ru-RU" i="1" dirty="0">
                <a:solidFill>
                  <a:srgbClr val="C00000"/>
                </a:solidFill>
              </a:rPr>
              <a:t>воздушно-капельный</a:t>
            </a:r>
            <a:r>
              <a:rPr lang="ru-RU" dirty="0">
                <a:solidFill>
                  <a:srgbClr val="C00000"/>
                </a:solidFill>
              </a:rPr>
              <a:t>.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Большинство </a:t>
            </a:r>
            <a:r>
              <a:rPr lang="ru-RU" dirty="0"/>
              <a:t>возбудителей острой кишечной </a:t>
            </a:r>
            <a:r>
              <a:rPr lang="ru-RU" dirty="0" smtClean="0"/>
              <a:t>инфекции </a:t>
            </a:r>
            <a:r>
              <a:rPr lang="ru-RU" b="1" i="1" dirty="0" smtClean="0">
                <a:solidFill>
                  <a:srgbClr val="C00000"/>
                </a:solidFill>
              </a:rPr>
              <a:t>высокоустойчивы во внешней среде</a:t>
            </a:r>
            <a:r>
              <a:rPr lang="ru-RU" dirty="0" smtClean="0"/>
              <a:t>, хорошо </a:t>
            </a:r>
            <a:r>
              <a:rPr lang="ru-RU" dirty="0"/>
              <a:t>сохраняют свои патогенные свойства на холоде (в холодильнике, например). </a:t>
            </a:r>
            <a:endParaRPr lang="ru-RU" dirty="0" smtClean="0"/>
          </a:p>
          <a:p>
            <a:r>
              <a:rPr lang="ru-RU" b="1" i="1" dirty="0" smtClean="0"/>
              <a:t>Факторы </a:t>
            </a:r>
            <a:r>
              <a:rPr lang="ru-RU" b="1" i="1" dirty="0"/>
              <a:t>передачи </a:t>
            </a:r>
            <a:r>
              <a:rPr lang="ru-RU" dirty="0"/>
              <a:t>– пищевые продукты (вода, молоко, яйца, торты, мясо в зависимости от вида кишечной инфекции), предметы обихода (посуда, полотенца, грязные руки, игрушки, дверные ручки), купание в открытых водоемах. Основное место </a:t>
            </a:r>
            <a:r>
              <a:rPr lang="ru-RU" b="1" i="1" dirty="0">
                <a:solidFill>
                  <a:srgbClr val="C00000"/>
                </a:solidFill>
              </a:rPr>
              <a:t>в распространении инфекции отводится соблюдению или не соблюдению норм личной гигиены </a:t>
            </a:r>
            <a:r>
              <a:rPr lang="ru-RU" dirty="0"/>
              <a:t>(мытье рук после туалета, ухода за больным, перед едой, дезинфекция предметов обихода, выделение личной посуды и полотенца заболевшему, сокращение контактов до минимума).</a:t>
            </a:r>
          </a:p>
        </p:txBody>
      </p:sp>
    </p:spTree>
    <p:extLst>
      <p:ext uri="{BB962C8B-B14F-4D97-AF65-F5344CB8AC3E}">
        <p14:creationId xmlns:p14="http://schemas.microsoft.com/office/powerpoint/2010/main" val="301524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/>
          <a:lstStyle/>
          <a:p>
            <a:pPr algn="r"/>
            <a:r>
              <a:rPr lang="ru-RU" b="1" i="1" dirty="0" smtClean="0"/>
              <a:t>эпидемиология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003232" cy="4845152"/>
          </a:xfrm>
        </p:spPr>
        <p:txBody>
          <a:bodyPr/>
          <a:lstStyle/>
          <a:p>
            <a:r>
              <a:rPr lang="ru-RU" dirty="0"/>
              <a:t>Восприимчивость к кишечным инфекциям всеобщая независимо от возраста и пола. Наиболее восприимчивы к кишечным патогенам – дети и лица преклонного возраста, лица с заболеваниями желудка и </a:t>
            </a:r>
            <a:r>
              <a:rPr lang="ru-RU" dirty="0" smtClean="0"/>
              <a:t>кишечника.</a:t>
            </a:r>
            <a:endParaRPr lang="ru-RU" dirty="0"/>
          </a:p>
          <a:p>
            <a:r>
              <a:rPr lang="ru-RU" b="1" dirty="0"/>
              <a:t>Иммунитет</a:t>
            </a:r>
            <a:r>
              <a:rPr lang="ru-RU" dirty="0"/>
              <a:t> после перенесенной инфекции нестойкий, </a:t>
            </a:r>
            <a:r>
              <a:rPr lang="ru-RU" b="1" i="1" dirty="0">
                <a:solidFill>
                  <a:srgbClr val="C00000"/>
                </a:solidFill>
              </a:rPr>
              <a:t>строго типоспецифический.</a:t>
            </a:r>
          </a:p>
          <a:p>
            <a:endParaRPr lang="ru-RU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48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484784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С</a:t>
            </a:r>
            <a:r>
              <a:rPr lang="ru-RU" b="1" dirty="0" smtClean="0"/>
              <a:t>имптомы </a:t>
            </a:r>
            <a:r>
              <a:rPr lang="ru-RU" b="1" dirty="0"/>
              <a:t>острых кишечных инфекций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92696"/>
            <a:ext cx="8928992" cy="568863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b="1" i="1" dirty="0"/>
              <a:t>Инкубационный период</a:t>
            </a:r>
            <a:r>
              <a:rPr lang="ru-RU" dirty="0"/>
              <a:t> в </a:t>
            </a:r>
            <a:r>
              <a:rPr lang="ru-RU" dirty="0" smtClean="0"/>
              <a:t> </a:t>
            </a:r>
            <a:r>
              <a:rPr lang="ru-RU" dirty="0"/>
              <a:t>длится от 6 часов до 2 суток.</a:t>
            </a:r>
          </a:p>
          <a:p>
            <a:r>
              <a:rPr lang="ru-RU" b="1" i="1" dirty="0"/>
              <a:t>Клиническая </a:t>
            </a:r>
            <a:r>
              <a:rPr lang="ru-RU" b="1" i="1" dirty="0" smtClean="0"/>
              <a:t>картина - </a:t>
            </a:r>
            <a:r>
              <a:rPr lang="ru-RU" dirty="0" smtClean="0"/>
              <a:t>Как </a:t>
            </a:r>
            <a:r>
              <a:rPr lang="ru-RU" dirty="0"/>
              <a:t>правило, острые кишечные инфекции начинаются </a:t>
            </a:r>
            <a:r>
              <a:rPr lang="ru-RU" i="1" dirty="0">
                <a:solidFill>
                  <a:srgbClr val="C00000"/>
                </a:solidFill>
              </a:rPr>
              <a:t>остро с повышения температуры тела, жидкого стула, болей в животе.</a:t>
            </a:r>
            <a:r>
              <a:rPr lang="ru-RU" b="1" i="1" dirty="0">
                <a:solidFill>
                  <a:srgbClr val="C00000"/>
                </a:solidFill>
              </a:rPr>
              <a:t> </a:t>
            </a:r>
            <a:endParaRPr lang="ru-RU" i="1" dirty="0">
              <a:solidFill>
                <a:srgbClr val="C00000"/>
              </a:solidFill>
            </a:endParaRPr>
          </a:p>
          <a:p>
            <a:r>
              <a:rPr lang="ru-RU" b="1" i="1" dirty="0"/>
              <a:t>Общие симптомы острых кишечных инфекций:</a:t>
            </a:r>
            <a:endParaRPr lang="ru-RU" dirty="0"/>
          </a:p>
          <a:p>
            <a:pPr lvl="0"/>
            <a:r>
              <a:rPr lang="ru-RU" i="1" dirty="0">
                <a:solidFill>
                  <a:srgbClr val="C00000"/>
                </a:solidFill>
              </a:rPr>
              <a:t>Интоксикация</a:t>
            </a:r>
            <a:r>
              <a:rPr lang="ru-RU" dirty="0">
                <a:solidFill>
                  <a:srgbClr val="C00000"/>
                </a:solidFill>
              </a:rPr>
              <a:t>. </a:t>
            </a:r>
            <a:r>
              <a:rPr lang="ru-RU" dirty="0"/>
              <a:t>Повышение температуры тела, слабость, головокружение, ломота в теле</a:t>
            </a:r>
          </a:p>
          <a:p>
            <a:r>
              <a:rPr lang="ru-RU" i="1" dirty="0" smtClean="0">
                <a:solidFill>
                  <a:srgbClr val="C00000"/>
                </a:solidFill>
              </a:rPr>
              <a:t>Нарушения </a:t>
            </a:r>
            <a:r>
              <a:rPr lang="ru-RU" i="1" dirty="0">
                <a:solidFill>
                  <a:srgbClr val="C00000"/>
                </a:solidFill>
              </a:rPr>
              <a:t>пищеварения</a:t>
            </a:r>
            <a:r>
              <a:rPr lang="ru-RU" dirty="0"/>
              <a:t>: боли в области желудка, тошнота, многократная рвота, учащение стула (испражнения становятся водянистыми)</a:t>
            </a:r>
          </a:p>
          <a:p>
            <a:pPr lvl="0"/>
            <a:r>
              <a:rPr lang="ru-RU" i="1" dirty="0">
                <a:solidFill>
                  <a:srgbClr val="C00000"/>
                </a:solidFill>
              </a:rPr>
              <a:t>Обезвоживание</a:t>
            </a:r>
            <a:r>
              <a:rPr lang="ru-RU" dirty="0">
                <a:solidFill>
                  <a:srgbClr val="C00000"/>
                </a:solidFill>
              </a:rPr>
              <a:t>. </a:t>
            </a:r>
            <a:r>
              <a:rPr lang="ru-RU" dirty="0"/>
              <a:t>Особенно опасно для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376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1693</TotalTime>
  <Words>1415</Words>
  <Application>Microsoft Office PowerPoint</Application>
  <PresentationFormat>Экран (4:3)</PresentationFormat>
  <Paragraphs>191</Paragraphs>
  <Slides>23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Алгоритм выявления острого респираторного заболевания, кишечной инфекции и/или новой коронавирусной инфекции у детей и работников организации отдыха и оздоровления и их маршрутизация в медицинские организации</vt:lpstr>
      <vt:lpstr>Статус  - действующий </vt:lpstr>
      <vt:lpstr>Медицинский пункт  организации осуществляет функции: </vt:lpstr>
      <vt:lpstr>Острые кишечные инфекции (ОКИ) </vt:lpstr>
      <vt:lpstr>Какие возбудители могут явиться причиной острой кишечной инфекции? </vt:lpstr>
      <vt:lpstr>Причины  возникновения кишечных инфекций  </vt:lpstr>
      <vt:lpstr>эпидемиология</vt:lpstr>
      <vt:lpstr>эпидемиология </vt:lpstr>
      <vt:lpstr>Симптомы острых кишечных инфекций </vt:lpstr>
      <vt:lpstr>Для любой кишечной инфекции характерно развитие 2х основных синдромов, но в различной степени выраженности: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Симптомы, с которыми нужно обратиться к врачу незамедлительно: </vt:lpstr>
      <vt:lpstr>Нельзя категорически делать при подозрении на острую кишечную инфекцию:</vt:lpstr>
      <vt:lpstr>следует руководствоваться санитарно-эпидемиологическими правилами</vt:lpstr>
      <vt:lpstr>Статус  - действующий </vt:lpstr>
      <vt:lpstr>Презентация PowerPoint</vt:lpstr>
      <vt:lpstr>Дифференциальный диагноз</vt:lpstr>
      <vt:lpstr>Дифференциальный диагноз ОРИ</vt:lpstr>
      <vt:lpstr>Приказ Минздрава Чувашии от 12.04.2023 года № 592 «Об организации оказания медицинской помощи несовершеннолетним в период отдыха детей и их оздоровления в 2023 году в Чувашской Республике»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острых кишечных инфекций</dc:title>
  <dc:creator>User</dc:creator>
  <cp:lastModifiedBy>User</cp:lastModifiedBy>
  <cp:revision>19</cp:revision>
  <dcterms:created xsi:type="dcterms:W3CDTF">2022-05-13T06:37:24Z</dcterms:created>
  <dcterms:modified xsi:type="dcterms:W3CDTF">2023-04-26T05:23:45Z</dcterms:modified>
</cp:coreProperties>
</file>