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829" r:id="rId3"/>
  </p:sldMasterIdLst>
  <p:notesMasterIdLst>
    <p:notesMasterId r:id="rId9"/>
  </p:notesMasterIdLst>
  <p:sldIdLst>
    <p:sldId id="260" r:id="rId4"/>
    <p:sldId id="277" r:id="rId5"/>
    <p:sldId id="276" r:id="rId6"/>
    <p:sldId id="271" r:id="rId7"/>
    <p:sldId id="273" r:id="rId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46C0A"/>
    <a:srgbClr val="FF9900"/>
    <a:srgbClr val="33CC33"/>
    <a:srgbClr val="34F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0874" tIns="45437" rIns="90874" bIns="4543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0874" tIns="45437" rIns="90874" bIns="45437" rtlCol="0"/>
          <a:lstStyle>
            <a:lvl1pPr algn="r">
              <a:defRPr sz="1200"/>
            </a:lvl1pPr>
          </a:lstStyle>
          <a:p>
            <a:fld id="{6EF01449-4183-4895-B457-EBA3598994D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4" tIns="45437" rIns="90874" bIns="4543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0874" tIns="45437" rIns="90874" bIns="4543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0874" tIns="45437" rIns="90874" bIns="4543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0874" tIns="45437" rIns="90874" bIns="45437" rtlCol="0" anchor="b"/>
          <a:lstStyle>
            <a:lvl1pPr algn="r">
              <a:defRPr sz="1200"/>
            </a:lvl1pPr>
          </a:lstStyle>
          <a:p>
            <a:fld id="{C49E214E-11AF-44DE-9F67-1D9EDF1CD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47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6938" y="747713"/>
            <a:ext cx="4967287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07290" indent="-27203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088139" indent="-21762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23395" indent="-21762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958650" indent="-21762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393905" indent="-21762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829161" indent="-21762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264418" indent="-21762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699671" indent="-21762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131458E-BC82-4F6B-8158-51F1B86DBAA4}" type="slidenum">
              <a:rPr lang="ru-RU" altLang="ru-RU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46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0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521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388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49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21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912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94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846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7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3857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FAFE-B0DD-780C-9395-4659B4DB6513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9667-29DD-7860-9395-DF35D8DB658A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650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D93D-73DD-782F-9395-857A97DB65D0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DCEB-A5DD-782A-9395-537F92DB6506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449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F82F-61DD-780E-9395-975BB6DB65C2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E78C-C2DD-7811-9395-3444A9DB6561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6949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82C8-86DD-7874-9395-7021CCDB6525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AEAC-E2DD-7858-9395-140DE0DB6541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2722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E089-C7DD-7816-9395-3143AEDB6564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DE53-1DDD-7828-9395-EB7D90DB65BE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102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C540-0EDD-7833-9395-F8668BDB65AD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C4BB-F5DD-7832-9395-03678ADB6556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3448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D667-29DD-7820-9395-DF7598DB658A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BE20-6EDD-7848-9395-981DF0DB65CD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82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88E9-A7DD-787E-9395-512BC6DB6504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C3BF-F1DD-7835-9395-07608DDB6552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9697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BB2E-60DD-784D-9395-9618F5DB65C3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C79F-D1DD-7831-9395-276489DB6572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162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529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9841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4187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77929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9668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B871-3FDD-784E-9395-C91BF6DB659C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8FCE-80DD-7879-9395-762CC1DB6523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140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302D91B0-FEDD-7867-9395-0832DFDB655D}" type="datetime1">
              <a:rPr lang="ru-RU" smtClean="0"/>
              <a:pPr>
                <a:defRPr lang="ru-RU"/>
              </a:pPr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02DA0ED-A3DD-7856-9395-5503EEDB6500}" type="slidenum">
              <a:rPr lang="ru-RU" smtClean="0"/>
              <a:pPr>
                <a:defRPr lang="ru-RU"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25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C7EE2-64CC-4DC1-9A15-2A51B6C203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4AFE3-3A51-42F7-991A-184AB22C1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80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>
            <a:extLst>
              <a:ext uri="smNativeData">
                <pr:smNativeData xmlns="" xmlns:p14="http://schemas.microsoft.com/office/powerpoint/2010/main" xmlns:pr="smNativeData" val="SMDATA_16_vQ/dY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T4G9Bf///wEAAAAAAAAAAAAAAAAAAAAAAAAAAAAAAAAAAAAAAAAAAAAAAAB/f38A7uzhA8zMzADAwP8Af39/AAAAAAAAAAAAAAAAAAAAAAAAAAAAIQAAABgAAAAUAAAAPRsAAIMnAAD8JAAAxykAABAgAAAmAAAACAAAAP//////////"/>
              </a:ext>
            </a:extLst>
          </p:cNvSpPr>
          <p:nvPr/>
        </p:nvSpPr>
        <p:spPr>
          <a:xfrm>
            <a:off x="4427855" y="6423025"/>
            <a:ext cx="1584325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>
              <a:defRPr lang="ru-RU"/>
            </a:pPr>
            <a:endParaRPr lang="ru-RU" b="1" kern="1" dirty="0">
              <a:solidFill>
                <a:srgbClr val="963634"/>
              </a:solidFill>
              <a:ea typeface="Arial" pitchFamily="2" charset="-52"/>
              <a:cs typeface="Arial" pitchFamily="2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988840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поддержка граждан, ведущих личное подсобное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хозяйство и применяющих специальный налоговый режим «Налог на профессиональный доход»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25391" y="618102"/>
            <a:ext cx="8872155" cy="45719"/>
          </a:xfrm>
          <a:prstGeom prst="round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918610" y="248770"/>
            <a:ext cx="1098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МИНИСТЕРСТВО СЕЛЬСКОГО ХОЗЯЙСТВА ЧУВАШСКОЙ РЕСПУБЛИКИ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08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Скругленный прямоугольник 60"/>
          <p:cNvSpPr/>
          <p:nvPr/>
        </p:nvSpPr>
        <p:spPr>
          <a:xfrm>
            <a:off x="1412471" y="4136984"/>
            <a:ext cx="6872200" cy="395186"/>
          </a:xfrm>
          <a:prstGeom prst="roundRect">
            <a:avLst/>
          </a:prstGeom>
          <a:noFill/>
          <a:ln w="158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Рост доходов сельского населения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"/>
            <a:ext cx="9144000" cy="52661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института </a:t>
            </a:r>
            <a:r>
              <a:rPr lang="ru-RU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самозанятости</a:t>
            </a:r>
            <a:endParaRPr lang="ru-RU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408555" y="5301208"/>
            <a:ext cx="6869532" cy="591767"/>
          </a:xfrm>
          <a:prstGeom prst="roundRect">
            <a:avLst/>
          </a:prstGeom>
          <a:noFill/>
          <a:ln w="158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производства продукции растениеводства и животноводства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-68189" y="4130459"/>
            <a:ext cx="14912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Эффект:</a:t>
            </a:r>
            <a:endParaRPr lang="en-US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316145" y="3861048"/>
            <a:ext cx="861566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0" name="Скругленный прямоугольник 59"/>
          <p:cNvSpPr/>
          <p:nvPr/>
        </p:nvSpPr>
        <p:spPr>
          <a:xfrm>
            <a:off x="1419055" y="4725144"/>
            <a:ext cx="6859032" cy="383031"/>
          </a:xfrm>
          <a:prstGeom prst="roundRect">
            <a:avLst/>
          </a:prstGeom>
          <a:noFill/>
          <a:ln w="158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Рост занятости населения </a:t>
            </a:r>
          </a:p>
        </p:txBody>
      </p:sp>
      <p:sp>
        <p:nvSpPr>
          <p:cNvPr id="29" name="Номер слайда 5"/>
          <p:cNvSpPr>
            <a:spLocks/>
          </p:cNvSpPr>
          <p:nvPr/>
        </p:nvSpPr>
        <p:spPr bwMode="auto">
          <a:xfrm>
            <a:off x="8566557" y="6635566"/>
            <a:ext cx="482208" cy="14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2145" eaLnBrk="1" hangingPunct="1">
              <a:spcBef>
                <a:spcPct val="0"/>
              </a:spcBef>
              <a:buFont typeface="Arial" charset="0"/>
              <a:buNone/>
              <a:defRPr/>
            </a:pPr>
            <a:fld id="{72B3E43F-8354-4208-8B2D-704F09F92433}" type="slidenum">
              <a:rPr lang="ru-RU" altLang="ru-RU" sz="1400" b="1" kern="0">
                <a:solidFill>
                  <a:srgbClr val="006600"/>
                </a:solidFill>
              </a:rPr>
              <a:pPr algn="ctr" defTabSz="912145" eaLnBrk="1" hangingPunct="1">
                <a:spcBef>
                  <a:spcPct val="0"/>
                </a:spcBef>
                <a:buFont typeface="Arial" charset="0"/>
                <a:buNone/>
                <a:defRPr/>
              </a:pPr>
              <a:t>2</a:t>
            </a:fld>
            <a:endParaRPr lang="ru-RU" altLang="ru-RU" sz="1400" b="1" kern="0" dirty="0">
              <a:solidFill>
                <a:srgbClr val="0066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5650" y="980629"/>
            <a:ext cx="5588518" cy="89551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Доля ЛПХ в общем объеме производства сельскохозяйственной продукции, %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384151" y="1157856"/>
            <a:ext cx="145905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5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41,0%</a:t>
            </a:r>
            <a:endParaRPr lang="ru-RU" sz="35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4567837" y="2993980"/>
            <a:ext cx="583353" cy="405655"/>
            <a:chOff x="7793932" y="1527788"/>
            <a:chExt cx="548265" cy="373247"/>
          </a:xfrm>
        </p:grpSpPr>
        <p:pic>
          <p:nvPicPr>
            <p:cNvPr id="69" name="Picture 4" descr="https://www.pinclipart.com/picdir/big/20-207372_png-file-food-clipart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1367" y="1553686"/>
              <a:ext cx="270830" cy="347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2" descr="http://getdrawings.com/free-icon-bw/cabbage-icon-11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3932" y="1527788"/>
              <a:ext cx="272591" cy="276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Группа 10"/>
          <p:cNvGrpSpPr/>
          <p:nvPr/>
        </p:nvGrpSpPr>
        <p:grpSpPr>
          <a:xfrm>
            <a:off x="487630" y="2940172"/>
            <a:ext cx="1801954" cy="445621"/>
            <a:chOff x="455772" y="2821870"/>
            <a:chExt cx="1801954" cy="445621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1167556" y="2821870"/>
              <a:ext cx="10901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254"/>
              <a:r>
                <a:rPr lang="ru-RU" sz="2000" kern="1" dirty="0" smtClean="0">
                  <a:solidFill>
                    <a:prstClr val="black"/>
                  </a:solidFill>
                  <a:latin typeface="Arial" panose="020B0604020202020204" pitchFamily="34" charset="0"/>
                  <a:ea typeface="Calibri" pitchFamily="2" charset="-52"/>
                  <a:cs typeface="Arial" panose="020B0604020202020204" pitchFamily="34" charset="0"/>
                </a:rPr>
                <a:t>Молоко</a:t>
              </a:r>
              <a:endParaRPr lang="ru-RU" sz="2000" dirty="0">
                <a:solidFill>
                  <a:prstClr val="black"/>
                </a:solidFill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772" y="2859943"/>
              <a:ext cx="379659" cy="407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2" name="Группа 11"/>
          <p:cNvGrpSpPr/>
          <p:nvPr/>
        </p:nvGrpSpPr>
        <p:grpSpPr>
          <a:xfrm>
            <a:off x="560249" y="2341599"/>
            <a:ext cx="1490126" cy="458854"/>
            <a:chOff x="5954251" y="1478841"/>
            <a:chExt cx="1490126" cy="458854"/>
          </a:xfrm>
        </p:grpSpPr>
        <p:sp>
          <p:nvSpPr>
            <p:cNvPr id="55" name="Прямоугольник 54"/>
            <p:cNvSpPr/>
            <p:nvPr/>
          </p:nvSpPr>
          <p:spPr>
            <a:xfrm>
              <a:off x="6570483" y="1506808"/>
              <a:ext cx="873894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254"/>
              <a:r>
                <a:rPr lang="ru-RU" sz="2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Мясо</a:t>
              </a:r>
              <a:endParaRPr 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1" name="Picture 6" descr="Картинки по запросу meat icon"/>
            <p:cNvPicPr>
              <a:picLocks noChangeAspect="1"/>
              <a:extLst>
                <a:ext uri="smNativeData">
                  <pm:smNativeData xmlns:lc="http://schemas.openxmlformats.org/drawingml/2006/lockedCanvas" xmlns="" xmlns:pm="smNativeData" xmlns:xdr="http://schemas.openxmlformats.org/drawingml/2006/spreadsheetDrawing" val="SMDATA_16_0+JPXBMAAAAlAAAAEQAAAK0AAAAAkAAAAEgAAACQAAAAS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AAAAAAAAAAAAAAAAAAAAABkAAAAZAAAAAE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MAAAACwAAAAdAAAAAAAAANMCAAAlAAAAAAAAAAAAEAIAAAAAgT4AAEgDAACHAwAAAQAAAA=="/>
                </a:ext>
              </a:extLst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54251" y="1478841"/>
              <a:ext cx="392554" cy="425266"/>
            </a:xfrm>
            <a:prstGeom prst="rect">
              <a:avLst/>
            </a:prstGeom>
            <a:noFill/>
            <a:ln w="9525" cap="flat">
              <a:noFill/>
              <a:prstDash val="solid"/>
              <a:headEnd type="none" w="med" len="med"/>
              <a:tailEnd type="none" w="med" len="med"/>
            </a:ln>
            <a:effectLst/>
          </p:spPr>
        </p:pic>
      </p:grpSp>
      <p:pic>
        <p:nvPicPr>
          <p:cNvPr id="72" name="Picture 45" descr="http://cdn.onlinewebfonts.com/svg/img_483329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6" y="2418696"/>
            <a:ext cx="475090" cy="36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Прямоугольник 72"/>
          <p:cNvSpPr/>
          <p:nvPr/>
        </p:nvSpPr>
        <p:spPr>
          <a:xfrm>
            <a:off x="2443411" y="2403307"/>
            <a:ext cx="9845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21,9%</a:t>
            </a:r>
            <a:endParaRPr lang="ru-RU" sz="2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443411" y="2952494"/>
            <a:ext cx="9845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53,7%</a:t>
            </a:r>
            <a:endParaRPr lang="ru-RU" sz="2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107980" y="2418696"/>
            <a:ext cx="9845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65,7%</a:t>
            </a:r>
            <a:endParaRPr lang="ru-RU" sz="2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7107979" y="2940172"/>
            <a:ext cx="9845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60,6%</a:t>
            </a:r>
            <a:endParaRPr lang="ru-RU" sz="2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7923" y="1950205"/>
            <a:ext cx="1569166" cy="253797"/>
          </a:xfrm>
          <a:prstGeom prst="rect">
            <a:avLst/>
          </a:prstGeom>
          <a:noFill/>
        </p:spPr>
        <p:txBody>
          <a:bodyPr wrap="square" lIns="68460" tIns="34231" rIns="68460" bIns="34231" rtlCol="0">
            <a:spAutoFit/>
          </a:bodyPr>
          <a:lstStyle/>
          <a:p>
            <a:pPr algn="ctr" defTabSz="912958"/>
            <a:r>
              <a:rPr lang="ru-RU" sz="12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числе:</a:t>
            </a:r>
            <a:endParaRPr lang="ru-RU" sz="12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412471" y="6081745"/>
            <a:ext cx="6872200" cy="406043"/>
          </a:xfrm>
          <a:prstGeom prst="roundRect">
            <a:avLst/>
          </a:prstGeom>
          <a:noFill/>
          <a:ln w="158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914400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Привлечение инвестиций в сельское хозяйство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276638" y="2418696"/>
            <a:ext cx="14981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254"/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Картофель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282368" y="2985683"/>
            <a:ext cx="101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254"/>
            <a:r>
              <a:rPr lang="ru-RU" sz="2000" kern="1" dirty="0" smtClean="0">
                <a:solidFill>
                  <a:prstClr val="black"/>
                </a:solidFill>
                <a:latin typeface="Arial" panose="020B0604020202020204" pitchFamily="34" charset="0"/>
                <a:ea typeface="Calibri" pitchFamily="2" charset="-52"/>
                <a:cs typeface="Arial" panose="020B0604020202020204" pitchFamily="34" charset="0"/>
              </a:rPr>
              <a:t>Овощи</a:t>
            </a:r>
            <a:endParaRPr lang="ru-RU" sz="2000" dirty="0">
              <a:solidFill>
                <a:prstClr val="black"/>
              </a:solidFill>
            </a:endParaRPr>
          </a:p>
        </p:txBody>
      </p:sp>
      <p:pic>
        <p:nvPicPr>
          <p:cNvPr id="34" name="Рисунок 9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2" t="1094" r="1118" b="1053"/>
          <a:stretch>
            <a:fillRect/>
          </a:stretch>
        </p:blipFill>
        <p:spPr bwMode="auto">
          <a:xfrm>
            <a:off x="242358" y="6284766"/>
            <a:ext cx="514167" cy="49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164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094" y="0"/>
            <a:ext cx="9144000" cy="798671"/>
          </a:xfr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поддержки самозанятых в рамках «стимулирующей»    субсидии </a:t>
            </a:r>
          </a:p>
        </p:txBody>
      </p:sp>
      <p:grpSp>
        <p:nvGrpSpPr>
          <p:cNvPr id="12" name="Группа 2"/>
          <p:cNvGrpSpPr>
            <a:grpSpLocks/>
          </p:cNvGrpSpPr>
          <p:nvPr/>
        </p:nvGrpSpPr>
        <p:grpSpPr bwMode="auto">
          <a:xfrm>
            <a:off x="251521" y="6381328"/>
            <a:ext cx="8797236" cy="473283"/>
            <a:chOff x="331250" y="6381542"/>
            <a:chExt cx="8717500" cy="473283"/>
          </a:xfrm>
        </p:grpSpPr>
        <p:sp>
          <p:nvSpPr>
            <p:cNvPr id="14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2145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charset="0"/>
                <a:buNone/>
                <a:tabLst/>
                <a:defRPr/>
              </a:pPr>
              <a:fld id="{72B3E43F-8354-4208-8B2D-704F09F92433}" type="slidenum">
                <a:rPr kumimoji="0" lang="ru-RU" altLang="ru-RU" sz="1400" b="1" i="0" u="none" strike="noStrike" kern="0" cap="none" spc="0" normalizeH="0" baseline="0" noProof="0">
                  <a:ln>
                    <a:noFill/>
                  </a:ln>
                  <a:solidFill>
                    <a:srgbClr val="006600"/>
                  </a:solidFill>
                  <a:effectLst/>
                  <a:uLnTx/>
                  <a:uFillTx/>
                  <a:latin typeface="Calibri" pitchFamily="34" charset="0"/>
                </a:rPr>
                <a:pPr marL="0" marR="0" lvl="0" indent="0" algn="ctr" defTabSz="912145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t>3</a:t>
              </a:fld>
              <a:endParaRPr kumimoji="0" lang="ru-RU" alt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pic>
          <p:nvPicPr>
            <p:cNvPr id="17" name="Рисунок 9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31250" y="6381542"/>
              <a:ext cx="499486" cy="47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" name="Picture 2"/>
          <p:cNvPicPr>
            <a:picLocks noChangeAspect="1"/>
            <a:extLst>
              <a:ext uri="smNativeData">
                <pm:smNativeData xmlns:lc="http://schemas.openxmlformats.org/drawingml/2006/lockedCanvas" xmlns="" xmlns:pm="smNativeData" xmlns:xdr="http://schemas.openxmlformats.org/drawingml/2006/spreadsheetDrawing" val="SMDATA_16_0+JPXBMAAAAlAAAAEQAAAK0AAAAAkAAAAEgAAACQAAAAS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AAAAAAAAAAAAAAAAAAAAABkAAAAZAAAAAEAAAAjAAAABAAAAGQAAAAXAAAAFAAAAAAAAAAAAAAA/38AAP9/AAAAAAAACQAAAAQAAAD///8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MAAAACwAAAALAAAAAQAAAL8CGQENAAAAAQAAAKICzgFADgAASh8AABQFAAB5AwAAAQAAAA=="/>
              </a:ext>
            </a:extLst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84911" y="3635519"/>
            <a:ext cx="754973" cy="531280"/>
          </a:xfrm>
          <a:prstGeom prst="rect">
            <a:avLst/>
          </a:prstGeom>
          <a:noFill/>
          <a:ln w="12700" cap="flat">
            <a:noFill/>
            <a:prstDash val="solid"/>
            <a:headEnd type="none" w="med" len="med"/>
            <a:tailEnd type="none" w="med" len="med"/>
          </a:ln>
          <a:effectLst/>
        </p:spPr>
      </p:pic>
      <p:sp>
        <p:nvSpPr>
          <p:cNvPr id="20" name="Прямоугольник 19"/>
          <p:cNvSpPr/>
          <p:nvPr/>
        </p:nvSpPr>
        <p:spPr>
          <a:xfrm>
            <a:off x="431061" y="5577521"/>
            <a:ext cx="3033488" cy="64559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Развитие овцеводства и козоводства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700715" y="3612040"/>
            <a:ext cx="33453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 молочных коров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5 500 – 7 500 рублей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5678" y="3505310"/>
            <a:ext cx="3033488" cy="85979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Прирост производства молока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88382" y="4710440"/>
            <a:ext cx="39265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 коров мясной породы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5 500 рублей </a:t>
            </a:r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 1 голову</a:t>
            </a:r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5678" y="4522531"/>
            <a:ext cx="3033488" cy="84034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Развитие специализированного мясного скотоводства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700715" y="5577521"/>
            <a:ext cx="39141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 овец и коз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500 рублей </a:t>
            </a:r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 1 голову</a:t>
            </a:r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5678" y="1412776"/>
            <a:ext cx="303348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Прирост производства овощей открытого грунта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652961" y="1504200"/>
            <a:ext cx="28008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Реализация овощей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2 000 рублей </a:t>
            </a:r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 1 тонну</a:t>
            </a:r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s://us.123rf.com/450wm/tcheres/tcheres1810/tcheres181000003/121815586-goat-black-vector-silhouette-on-a-farm.jpg?ver=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221" y="5564414"/>
            <a:ext cx="671804" cy="671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yt3.ggpht.com/ytc/AAUvwngf4RpaphZM7a6UcHmKT7ckNaYCICDUqmlwzdgO=s900-c-k-c0x00ffffff-no-rj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381" y="4522530"/>
            <a:ext cx="894032" cy="89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Прямоугольник 34"/>
          <p:cNvSpPr/>
          <p:nvPr/>
        </p:nvSpPr>
        <p:spPr>
          <a:xfrm>
            <a:off x="4618681" y="2598583"/>
            <a:ext cx="28008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Реализация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картофеля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3 000 рублей </a:t>
            </a:r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 1 тонну</a:t>
            </a:r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6" name="Picture 8" descr="Edit. 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911" y="2628626"/>
            <a:ext cx="586246" cy="586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avatars.mds.yandex.net/i?id=fbf8274ab77efa972a0c8f1d9f415b5b-5878159-images-thumbs&amp;n=13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173" y="1685452"/>
            <a:ext cx="569722" cy="46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2673731" y="908720"/>
            <a:ext cx="3823867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Направления поддержки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33393" y="2528899"/>
            <a:ext cx="3033488" cy="7857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Прирост производства картофеля</a:t>
            </a:r>
          </a:p>
        </p:txBody>
      </p:sp>
    </p:spTree>
    <p:extLst>
      <p:ext uri="{BB962C8B-B14F-4D97-AF65-F5344CB8AC3E}">
        <p14:creationId xmlns:p14="http://schemas.microsoft.com/office/powerpoint/2010/main" val="220938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70361" y="1335262"/>
            <a:ext cx="3033488" cy="98353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Приобретение 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коров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860877" y="1381746"/>
            <a:ext cx="3063665" cy="93704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Приобретение 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техники и оборудования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Региональные меры поддержки самозанятых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907597" y="3532449"/>
            <a:ext cx="3063666" cy="8610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Приобретение материалов для занятия пчеловодством</a:t>
            </a:r>
          </a:p>
        </p:txBody>
      </p:sp>
      <p:sp>
        <p:nvSpPr>
          <p:cNvPr id="30" name="Номер слайда 5"/>
          <p:cNvSpPr>
            <a:spLocks/>
          </p:cNvSpPr>
          <p:nvPr/>
        </p:nvSpPr>
        <p:spPr bwMode="auto">
          <a:xfrm>
            <a:off x="8562018" y="6560129"/>
            <a:ext cx="48220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2145" eaLnBrk="1" hangingPunct="1">
              <a:spcBef>
                <a:spcPct val="0"/>
              </a:spcBef>
              <a:buFont typeface="Arial" charset="0"/>
              <a:buNone/>
              <a:defRPr/>
            </a:pPr>
            <a:fld id="{72B3E43F-8354-4208-8B2D-704F09F92433}" type="slidenum">
              <a:rPr lang="ru-RU" altLang="ru-RU" sz="1400" b="1" kern="0">
                <a:solidFill>
                  <a:srgbClr val="006600"/>
                </a:solidFill>
              </a:rPr>
              <a:pPr algn="ctr" defTabSz="912145" eaLnBrk="1" hangingPunct="1">
                <a:spcBef>
                  <a:spcPct val="0"/>
                </a:spcBef>
                <a:buFont typeface="Arial" charset="0"/>
                <a:buNone/>
                <a:defRPr/>
              </a:pPr>
              <a:t>4</a:t>
            </a:fld>
            <a:endParaRPr lang="ru-RU" altLang="ru-RU" sz="1400" b="1" kern="0" dirty="0">
              <a:solidFill>
                <a:srgbClr val="0066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177074" y="1871688"/>
            <a:ext cx="2724712" cy="252485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Совокупный объем господдержки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500 тыс. рублей на 1 ЛПХ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9370" y="3532449"/>
            <a:ext cx="3063665" cy="86409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Проведение</a:t>
            </a:r>
          </a:p>
          <a:p>
            <a:pPr algn="ctr"/>
            <a:r>
              <a:rPr lang="ru-RU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агрохимобследования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почв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187624" y="5013176"/>
            <a:ext cx="3098783" cy="86409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Приобретение минеральных удобрений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1606" y="2319725"/>
            <a:ext cx="2679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 70 тыс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рублей/гол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01786" y="2318792"/>
            <a:ext cx="2997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40% затрат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4252" y="4372012"/>
            <a:ext cx="2997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50% затрат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73712" y="4354988"/>
            <a:ext cx="2997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40% затрат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5877272"/>
            <a:ext cx="299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 затрат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903837" y="5013176"/>
            <a:ext cx="3098783" cy="86409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Приобретение семени быков-производителей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954452" y="5877272"/>
            <a:ext cx="299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возмещение 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 затрат</a:t>
            </a:r>
            <a:endParaRPr lang="ru-RU" dirty="0"/>
          </a:p>
        </p:txBody>
      </p:sp>
      <p:pic>
        <p:nvPicPr>
          <p:cNvPr id="23" name="Рисунок 9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2" t="1094" r="1118" b="1053"/>
          <a:stretch>
            <a:fillRect/>
          </a:stretch>
        </p:blipFill>
        <p:spPr bwMode="auto">
          <a:xfrm>
            <a:off x="242358" y="6284766"/>
            <a:ext cx="514167" cy="49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00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 Вовлечение в </a:t>
            </a:r>
            <a:r>
              <a:rPr lang="ru-RU" dirty="0" err="1"/>
              <a:t>самозанятость</a:t>
            </a:r>
            <a:endParaRPr lang="ru-RU" dirty="0"/>
          </a:p>
        </p:txBody>
      </p:sp>
      <p:sp>
        <p:nvSpPr>
          <p:cNvPr id="30" name="Номер слайда 5"/>
          <p:cNvSpPr>
            <a:spLocks/>
          </p:cNvSpPr>
          <p:nvPr/>
        </p:nvSpPr>
        <p:spPr bwMode="auto">
          <a:xfrm>
            <a:off x="8566557" y="6635536"/>
            <a:ext cx="482208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2145" eaLnBrk="1" hangingPunct="1">
              <a:spcBef>
                <a:spcPct val="0"/>
              </a:spcBef>
              <a:buFont typeface="Arial" charset="0"/>
              <a:buNone/>
              <a:defRPr/>
            </a:pPr>
            <a:fld id="{72B3E43F-8354-4208-8B2D-704F09F92433}" type="slidenum">
              <a:rPr lang="ru-RU" altLang="ru-RU" sz="1400" b="1" kern="0">
                <a:solidFill>
                  <a:srgbClr val="006600"/>
                </a:solidFill>
              </a:rPr>
              <a:pPr algn="ctr" defTabSz="912145" eaLnBrk="1" hangingPunct="1">
                <a:spcBef>
                  <a:spcPct val="0"/>
                </a:spcBef>
                <a:buFont typeface="Arial" charset="0"/>
                <a:buNone/>
                <a:defRPr/>
              </a:pPr>
              <a:t>5</a:t>
            </a:fld>
            <a:endParaRPr lang="ru-RU" altLang="ru-RU" sz="1400" b="1" kern="0" dirty="0">
              <a:solidFill>
                <a:srgbClr val="0066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5677" y="1378233"/>
            <a:ext cx="30566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млн. рублей 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Федеральный бюджет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2" descr="https://mosenergosbut.ru/wp-content/uploads/2021/09/tarif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Donation Svg 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34" y="1279357"/>
            <a:ext cx="1079401" cy="106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526476" y="1416477"/>
            <a:ext cx="34652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55,308 млн. рублей 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Республиканский бюджет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14687" y="3090039"/>
            <a:ext cx="490981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234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ЛПХ </a:t>
            </a: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сельской местности</a:t>
            </a:r>
            <a:r>
              <a:rPr 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(сельскохозяйственная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икроперепись 2021 г.)</a:t>
            </a:r>
            <a:endParaRPr lang="en-US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6" descr="https://thumbs.dreamstime.com/b/%D1%85%D1%83%D1%82%D0%BE%D1%80%D1%8F%D0%BD%D0%B8%D0%BD-22741678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86" y="3835759"/>
            <a:ext cx="1086698" cy="93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2260199" y="3967532"/>
            <a:ext cx="6306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3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 25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самозанятых граждан (41,1% </a:t>
            </a:r>
          </a:p>
          <a:p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общего количества ЛПХ)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281134" y="4900831"/>
            <a:ext cx="64055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3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арегистрировано  10,27</a:t>
            </a:r>
            <a:r>
              <a:rPr lang="en-US" sz="3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самозанятых граждан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9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2" t="1094" r="1118" b="1053"/>
          <a:stretch>
            <a:fillRect/>
          </a:stretch>
        </p:blipFill>
        <p:spPr bwMode="auto">
          <a:xfrm>
            <a:off x="242358" y="6284766"/>
            <a:ext cx="514167" cy="49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07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спект">
  <a:themeElements>
    <a:clrScheme name="Другая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D4ECA2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2157</TotalTime>
  <Words>264</Words>
  <Application>Microsoft Office PowerPoint</Application>
  <PresentationFormat>Экран (4:3)</PresentationFormat>
  <Paragraphs>68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Тема Office</vt:lpstr>
      <vt:lpstr>1_Тема Office</vt:lpstr>
      <vt:lpstr>Аспект</vt:lpstr>
      <vt:lpstr>Презентация PowerPoint</vt:lpstr>
      <vt:lpstr>Презентация PowerPoint</vt:lpstr>
      <vt:lpstr>Меры поддержки самозанятых в рамках «стимулирующей»    субсидии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Петров Александр Андреевич</dc:creator>
  <cp:lastModifiedBy>МСХ ЧР Марков Евгений Борисович</cp:lastModifiedBy>
  <cp:revision>189</cp:revision>
  <cp:lastPrinted>2023-02-14T08:54:07Z</cp:lastPrinted>
  <dcterms:created xsi:type="dcterms:W3CDTF">2022-03-30T06:00:33Z</dcterms:created>
  <dcterms:modified xsi:type="dcterms:W3CDTF">2023-04-17T13:37:31Z</dcterms:modified>
</cp:coreProperties>
</file>