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65" r:id="rId3"/>
    <p:sldId id="266" r:id="rId4"/>
    <p:sldId id="268" r:id="rId5"/>
    <p:sldId id="269" r:id="rId6"/>
    <p:sldId id="270" r:id="rId7"/>
    <p:sldId id="259" r:id="rId8"/>
    <p:sldId id="274" r:id="rId9"/>
    <p:sldId id="271" r:id="rId10"/>
    <p:sldId id="264" r:id="rId11"/>
    <p:sldId id="261" r:id="rId12"/>
    <p:sldId id="260" r:id="rId13"/>
    <p:sldId id="27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8887" autoAdjust="0"/>
  </p:normalViewPr>
  <p:slideViewPr>
    <p:cSldViewPr>
      <p:cViewPr varScale="1">
        <p:scale>
          <a:sx n="114" d="100"/>
          <a:sy n="114" d="100"/>
        </p:scale>
        <p:origin x="1530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9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16,8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876-4DC2-A3BF-2B770EB5A3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21,2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6-4DC2-A3BF-2B770EB5A3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21,8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76-4DC2-A3BF-2B770EB5A3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16.8</c:v>
                </c:pt>
                <c:pt idx="1">
                  <c:v>21.2</c:v>
                </c:pt>
                <c:pt idx="2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76-4DC2-A3BF-2B770EB5A3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0,6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76-4DC2-A3BF-2B770EB5A3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76-4DC2-A3BF-2B770EB5A3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0,7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876-4DC2-A3BF-2B770EB5A3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0.6</c:v>
                </c:pt>
                <c:pt idx="1">
                  <c:v>0.7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76-4DC2-A3BF-2B770EB5A3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81,4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876-4DC2-A3BF-2B770EB5A3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77,1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876-4DC2-A3BF-2B770EB5A3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76,5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876-4DC2-A3BF-2B770EB5A3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81.400000000000006</c:v>
                </c:pt>
                <c:pt idx="1">
                  <c:v>77.099999999999994</c:v>
                </c:pt>
                <c:pt idx="2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76-4DC2-A3BF-2B770EB5A3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419136"/>
        <c:axId val="129305984"/>
        <c:axId val="0"/>
      </c:bar3DChart>
      <c:catAx>
        <c:axId val="12941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305984"/>
        <c:crosses val="autoZero"/>
        <c:auto val="1"/>
        <c:lblAlgn val="ctr"/>
        <c:lblOffset val="100"/>
        <c:noMultiLvlLbl val="0"/>
      </c:catAx>
      <c:valAx>
        <c:axId val="1293059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941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560127064071074E-2"/>
          <c:y val="0.86805806988869116"/>
          <c:w val="0.90691620684121532"/>
          <c:h val="0.11319175769989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EF018-FC29-4BFA-9241-6D71B5FD5DB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4F036D7-0004-4A62-8C1F-A7FAD68446A4}">
      <dgm:prSet phldrT="[Текст]"/>
      <dgm:spPr/>
      <dgm:t>
        <a:bodyPr/>
        <a:lstStyle/>
        <a:p>
          <a:r>
            <a:rPr lang="ru-RU" b="1" dirty="0"/>
            <a:t>Налоговые доходы</a:t>
          </a:r>
        </a:p>
      </dgm:t>
    </dgm:pt>
    <dgm:pt modelId="{8D28D9BE-CFAD-4C18-8DD8-1C955EE89A61}" type="parTrans" cxnId="{D02A2057-03C9-4499-9244-6EF838E73DC0}">
      <dgm:prSet/>
      <dgm:spPr/>
      <dgm:t>
        <a:bodyPr/>
        <a:lstStyle/>
        <a:p>
          <a:endParaRPr lang="ru-RU"/>
        </a:p>
      </dgm:t>
    </dgm:pt>
    <dgm:pt modelId="{48CCA03D-97DC-449A-9457-144B463350F4}" type="sibTrans" cxnId="{D02A2057-03C9-4499-9244-6EF838E73DC0}">
      <dgm:prSet/>
      <dgm:spPr/>
      <dgm:t>
        <a:bodyPr/>
        <a:lstStyle/>
        <a:p>
          <a:endParaRPr lang="ru-RU"/>
        </a:p>
      </dgm:t>
    </dgm:pt>
    <dgm:pt modelId="{0FFCFB65-E133-4B5F-A83D-F4DD26CB2B70}">
      <dgm:prSet phldrT="[Текст]"/>
      <dgm:spPr/>
      <dgm:t>
        <a:bodyPr/>
        <a:lstStyle/>
        <a:p>
          <a:r>
            <a:rPr lang="ru-RU" b="1" dirty="0"/>
            <a:t>Неналоговые доходы</a:t>
          </a:r>
        </a:p>
      </dgm:t>
    </dgm:pt>
    <dgm:pt modelId="{9E0707FD-1571-4943-B491-8A9EDF9F31D3}" type="parTrans" cxnId="{B437CE7C-585E-4C95-9B62-9A7DF488BD62}">
      <dgm:prSet/>
      <dgm:spPr/>
      <dgm:t>
        <a:bodyPr/>
        <a:lstStyle/>
        <a:p>
          <a:endParaRPr lang="ru-RU"/>
        </a:p>
      </dgm:t>
    </dgm:pt>
    <dgm:pt modelId="{A8A52D7D-1AAD-4B8D-B22F-A3BD154E9115}" type="sibTrans" cxnId="{B437CE7C-585E-4C95-9B62-9A7DF488BD62}">
      <dgm:prSet/>
      <dgm:spPr/>
      <dgm:t>
        <a:bodyPr/>
        <a:lstStyle/>
        <a:p>
          <a:endParaRPr lang="ru-RU"/>
        </a:p>
      </dgm:t>
    </dgm:pt>
    <dgm:pt modelId="{6AD73DC1-59A0-4EC8-A5CD-3A9685301AE8}">
      <dgm:prSet phldrT="[Текст]"/>
      <dgm:spPr/>
      <dgm:t>
        <a:bodyPr/>
        <a:lstStyle/>
        <a:p>
          <a:r>
            <a:rPr lang="ru-RU" b="1" dirty="0"/>
            <a:t>Безвозмездные поступления</a:t>
          </a:r>
        </a:p>
      </dgm:t>
    </dgm:pt>
    <dgm:pt modelId="{ABAF36FA-FCE1-4933-9886-9EAD14840C2C}" type="parTrans" cxnId="{1856F723-A841-42C4-B547-8DC6E0252A7D}">
      <dgm:prSet/>
      <dgm:spPr/>
      <dgm:t>
        <a:bodyPr/>
        <a:lstStyle/>
        <a:p>
          <a:endParaRPr lang="ru-RU"/>
        </a:p>
      </dgm:t>
    </dgm:pt>
    <dgm:pt modelId="{A59EF2C1-1712-44D8-8F6C-3D0A3ABA13C4}" type="sibTrans" cxnId="{1856F723-A841-42C4-B547-8DC6E0252A7D}">
      <dgm:prSet/>
      <dgm:spPr/>
      <dgm:t>
        <a:bodyPr/>
        <a:lstStyle/>
        <a:p>
          <a:endParaRPr lang="ru-RU"/>
        </a:p>
      </dgm:t>
    </dgm:pt>
    <dgm:pt modelId="{90EE893D-5A13-494C-808E-F3985507027C}" type="pres">
      <dgm:prSet presAssocID="{BC3EF018-FC29-4BFA-9241-6D71B5FD5DB5}" presName="compositeShape" presStyleCnt="0">
        <dgm:presLayoutVars>
          <dgm:dir/>
          <dgm:resizeHandles/>
        </dgm:presLayoutVars>
      </dgm:prSet>
      <dgm:spPr/>
    </dgm:pt>
    <dgm:pt modelId="{5B67163A-B9BD-4253-A1E9-FB2B9401BA12}" type="pres">
      <dgm:prSet presAssocID="{BC3EF018-FC29-4BFA-9241-6D71B5FD5DB5}" presName="pyramid" presStyleLbl="node1" presStyleIdx="0" presStyleCnt="1" custLinFactNeighborX="224" custLinFactNeighborY="2223"/>
      <dgm:spPr/>
    </dgm:pt>
    <dgm:pt modelId="{6E266894-FA38-4577-8407-0C3244D2A0A4}" type="pres">
      <dgm:prSet presAssocID="{BC3EF018-FC29-4BFA-9241-6D71B5FD5DB5}" presName="theList" presStyleCnt="0"/>
      <dgm:spPr/>
    </dgm:pt>
    <dgm:pt modelId="{67343B0E-F38C-4E97-A45F-C44CE39DCCD8}" type="pres">
      <dgm:prSet presAssocID="{B4F036D7-0004-4A62-8C1F-A7FAD68446A4}" presName="aNode" presStyleLbl="fgAcc1" presStyleIdx="0" presStyleCnt="3">
        <dgm:presLayoutVars>
          <dgm:bulletEnabled val="1"/>
        </dgm:presLayoutVars>
      </dgm:prSet>
      <dgm:spPr/>
    </dgm:pt>
    <dgm:pt modelId="{4F6C0098-2AA6-4E11-90D0-C4691759C2F7}" type="pres">
      <dgm:prSet presAssocID="{B4F036D7-0004-4A62-8C1F-A7FAD68446A4}" presName="aSpace" presStyleCnt="0"/>
      <dgm:spPr/>
    </dgm:pt>
    <dgm:pt modelId="{3AD2C01B-3B7B-4324-AE50-CA8FBE3D8A18}" type="pres">
      <dgm:prSet presAssocID="{0FFCFB65-E133-4B5F-A83D-F4DD26CB2B70}" presName="aNode" presStyleLbl="fgAcc1" presStyleIdx="1" presStyleCnt="3">
        <dgm:presLayoutVars>
          <dgm:bulletEnabled val="1"/>
        </dgm:presLayoutVars>
      </dgm:prSet>
      <dgm:spPr/>
    </dgm:pt>
    <dgm:pt modelId="{4E1D483D-B780-4D88-B45B-440152907545}" type="pres">
      <dgm:prSet presAssocID="{0FFCFB65-E133-4B5F-A83D-F4DD26CB2B70}" presName="aSpace" presStyleCnt="0"/>
      <dgm:spPr/>
    </dgm:pt>
    <dgm:pt modelId="{3DBF747F-C7CE-46A7-AF89-2F0E8BD8B64F}" type="pres">
      <dgm:prSet presAssocID="{6AD73DC1-59A0-4EC8-A5CD-3A9685301AE8}" presName="aNode" presStyleLbl="fgAcc1" presStyleIdx="2" presStyleCnt="3">
        <dgm:presLayoutVars>
          <dgm:bulletEnabled val="1"/>
        </dgm:presLayoutVars>
      </dgm:prSet>
      <dgm:spPr/>
    </dgm:pt>
    <dgm:pt modelId="{26678230-4F31-454E-AE2D-1F24FF721774}" type="pres">
      <dgm:prSet presAssocID="{6AD73DC1-59A0-4EC8-A5CD-3A9685301AE8}" presName="aSpace" presStyleCnt="0"/>
      <dgm:spPr/>
    </dgm:pt>
  </dgm:ptLst>
  <dgm:cxnLst>
    <dgm:cxn modelId="{96E43602-E813-423E-AA33-E3B8EC586669}" type="presOf" srcId="{0FFCFB65-E133-4B5F-A83D-F4DD26CB2B70}" destId="{3AD2C01B-3B7B-4324-AE50-CA8FBE3D8A18}" srcOrd="0" destOrd="0" presId="urn:microsoft.com/office/officeart/2005/8/layout/pyramid2"/>
    <dgm:cxn modelId="{1856F723-A841-42C4-B547-8DC6E0252A7D}" srcId="{BC3EF018-FC29-4BFA-9241-6D71B5FD5DB5}" destId="{6AD73DC1-59A0-4EC8-A5CD-3A9685301AE8}" srcOrd="2" destOrd="0" parTransId="{ABAF36FA-FCE1-4933-9886-9EAD14840C2C}" sibTransId="{A59EF2C1-1712-44D8-8F6C-3D0A3ABA13C4}"/>
    <dgm:cxn modelId="{D02A2057-03C9-4499-9244-6EF838E73DC0}" srcId="{BC3EF018-FC29-4BFA-9241-6D71B5FD5DB5}" destId="{B4F036D7-0004-4A62-8C1F-A7FAD68446A4}" srcOrd="0" destOrd="0" parTransId="{8D28D9BE-CFAD-4C18-8DD8-1C955EE89A61}" sibTransId="{48CCA03D-97DC-449A-9457-144B463350F4}"/>
    <dgm:cxn modelId="{B437CE7C-585E-4C95-9B62-9A7DF488BD62}" srcId="{BC3EF018-FC29-4BFA-9241-6D71B5FD5DB5}" destId="{0FFCFB65-E133-4B5F-A83D-F4DD26CB2B70}" srcOrd="1" destOrd="0" parTransId="{9E0707FD-1571-4943-B491-8A9EDF9F31D3}" sibTransId="{A8A52D7D-1AAD-4B8D-B22F-A3BD154E9115}"/>
    <dgm:cxn modelId="{B1744D87-80C7-45C2-98E4-4BBED1DCA048}" type="presOf" srcId="{B4F036D7-0004-4A62-8C1F-A7FAD68446A4}" destId="{67343B0E-F38C-4E97-A45F-C44CE39DCCD8}" srcOrd="0" destOrd="0" presId="urn:microsoft.com/office/officeart/2005/8/layout/pyramid2"/>
    <dgm:cxn modelId="{68FDD9B3-385A-4876-B760-D1D3FCF3ECC6}" type="presOf" srcId="{BC3EF018-FC29-4BFA-9241-6D71B5FD5DB5}" destId="{90EE893D-5A13-494C-808E-F3985507027C}" srcOrd="0" destOrd="0" presId="urn:microsoft.com/office/officeart/2005/8/layout/pyramid2"/>
    <dgm:cxn modelId="{5F0F42FC-33A4-44F0-9D0C-C9B4E67DD441}" type="presOf" srcId="{6AD73DC1-59A0-4EC8-A5CD-3A9685301AE8}" destId="{3DBF747F-C7CE-46A7-AF89-2F0E8BD8B64F}" srcOrd="0" destOrd="0" presId="urn:microsoft.com/office/officeart/2005/8/layout/pyramid2"/>
    <dgm:cxn modelId="{058FD8E8-DA87-46D5-AF1D-A19B8BA1ED0F}" type="presParOf" srcId="{90EE893D-5A13-494C-808E-F3985507027C}" destId="{5B67163A-B9BD-4253-A1E9-FB2B9401BA12}" srcOrd="0" destOrd="0" presId="urn:microsoft.com/office/officeart/2005/8/layout/pyramid2"/>
    <dgm:cxn modelId="{28E1636B-9FAD-4AC5-B4DF-56FBCEC639B1}" type="presParOf" srcId="{90EE893D-5A13-494C-808E-F3985507027C}" destId="{6E266894-FA38-4577-8407-0C3244D2A0A4}" srcOrd="1" destOrd="0" presId="urn:microsoft.com/office/officeart/2005/8/layout/pyramid2"/>
    <dgm:cxn modelId="{1AAF7D68-27E0-48BC-B339-F78206667910}" type="presParOf" srcId="{6E266894-FA38-4577-8407-0C3244D2A0A4}" destId="{67343B0E-F38C-4E97-A45F-C44CE39DCCD8}" srcOrd="0" destOrd="0" presId="urn:microsoft.com/office/officeart/2005/8/layout/pyramid2"/>
    <dgm:cxn modelId="{B4725F35-79E1-4ABF-B20C-033E2F3B4F5E}" type="presParOf" srcId="{6E266894-FA38-4577-8407-0C3244D2A0A4}" destId="{4F6C0098-2AA6-4E11-90D0-C4691759C2F7}" srcOrd="1" destOrd="0" presId="urn:microsoft.com/office/officeart/2005/8/layout/pyramid2"/>
    <dgm:cxn modelId="{B8A4C631-23EA-4831-B567-58F8B79F059A}" type="presParOf" srcId="{6E266894-FA38-4577-8407-0C3244D2A0A4}" destId="{3AD2C01B-3B7B-4324-AE50-CA8FBE3D8A18}" srcOrd="2" destOrd="0" presId="urn:microsoft.com/office/officeart/2005/8/layout/pyramid2"/>
    <dgm:cxn modelId="{257C29F6-DFAA-4734-8F41-29FF6581E8DE}" type="presParOf" srcId="{6E266894-FA38-4577-8407-0C3244D2A0A4}" destId="{4E1D483D-B780-4D88-B45B-440152907545}" srcOrd="3" destOrd="0" presId="urn:microsoft.com/office/officeart/2005/8/layout/pyramid2"/>
    <dgm:cxn modelId="{F48960E2-EC7F-471A-BD84-43B81BB8D7D0}" type="presParOf" srcId="{6E266894-FA38-4577-8407-0C3244D2A0A4}" destId="{3DBF747F-C7CE-46A7-AF89-2F0E8BD8B64F}" srcOrd="4" destOrd="0" presId="urn:microsoft.com/office/officeart/2005/8/layout/pyramid2"/>
    <dgm:cxn modelId="{6E333FDA-0B37-4ACF-81A6-7F76F6A0DA1C}" type="presParOf" srcId="{6E266894-FA38-4577-8407-0C3244D2A0A4}" destId="{26678230-4F31-454E-AE2D-1F24FF72177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292D3-F316-48E2-95FD-42860CA641C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79FA170-20C1-4053-BF9E-1E3D9528606E}">
      <dgm:prSet phldrT="[Текст]" custT="1"/>
      <dgm:spPr/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источники формирования доходов бюджета</a:t>
          </a:r>
        </a:p>
      </dgm:t>
    </dgm:pt>
    <dgm:pt modelId="{3D1755C2-68BC-4289-9782-3B842FAF363D}" type="parTrans" cxnId="{698E8CB2-B454-46CC-9C6F-03981198A86E}">
      <dgm:prSet/>
      <dgm:spPr/>
      <dgm:t>
        <a:bodyPr/>
        <a:lstStyle/>
        <a:p>
          <a:endParaRPr lang="ru-RU"/>
        </a:p>
      </dgm:t>
    </dgm:pt>
    <dgm:pt modelId="{37EBAE7D-1FA7-4C5A-A6EC-C9E48F4FBE23}" type="sibTrans" cxnId="{698E8CB2-B454-46CC-9C6F-03981198A86E}">
      <dgm:prSet/>
      <dgm:spPr/>
      <dgm:t>
        <a:bodyPr/>
        <a:lstStyle/>
        <a:p>
          <a:endParaRPr lang="ru-RU"/>
        </a:p>
      </dgm:t>
    </dgm:pt>
    <dgm:pt modelId="{03725645-C030-4119-9927-C7FB0575A53F}" type="pres">
      <dgm:prSet presAssocID="{440292D3-F316-48E2-95FD-42860CA641C5}" presName="Name0" presStyleCnt="0">
        <dgm:presLayoutVars>
          <dgm:dir/>
          <dgm:animLvl val="lvl"/>
          <dgm:resizeHandles val="exact"/>
        </dgm:presLayoutVars>
      </dgm:prSet>
      <dgm:spPr/>
    </dgm:pt>
    <dgm:pt modelId="{B0448457-691F-48B5-BFA9-292604EE19D9}" type="pres">
      <dgm:prSet presAssocID="{440292D3-F316-48E2-95FD-42860CA641C5}" presName="dummy" presStyleCnt="0"/>
      <dgm:spPr/>
    </dgm:pt>
    <dgm:pt modelId="{4A02A575-DB9C-4A5B-B762-EC43D1DF45B2}" type="pres">
      <dgm:prSet presAssocID="{440292D3-F316-48E2-95FD-42860CA641C5}" presName="linH" presStyleCnt="0"/>
      <dgm:spPr/>
    </dgm:pt>
    <dgm:pt modelId="{B1DDC0AF-C77C-4F89-A277-85A5FAD3279F}" type="pres">
      <dgm:prSet presAssocID="{440292D3-F316-48E2-95FD-42860CA641C5}" presName="padding1" presStyleCnt="0"/>
      <dgm:spPr/>
    </dgm:pt>
    <dgm:pt modelId="{32BE5585-9370-4B54-AC11-C6D298F238BE}" type="pres">
      <dgm:prSet presAssocID="{D79FA170-20C1-4053-BF9E-1E3D9528606E}" presName="linV" presStyleCnt="0"/>
      <dgm:spPr/>
    </dgm:pt>
    <dgm:pt modelId="{E15C264D-80D7-4A5F-87B8-20D4F4F6CF6F}" type="pres">
      <dgm:prSet presAssocID="{D79FA170-20C1-4053-BF9E-1E3D9528606E}" presName="spVertical1" presStyleCnt="0"/>
      <dgm:spPr/>
    </dgm:pt>
    <dgm:pt modelId="{0E37BAF0-A760-4CB3-ABAE-C2BFCA7A9674}" type="pres">
      <dgm:prSet presAssocID="{D79FA170-20C1-4053-BF9E-1E3D9528606E}" presName="parTx" presStyleLbl="revTx" presStyleIdx="0" presStyleCnt="1" custScaleX="74042" custScaleY="254241">
        <dgm:presLayoutVars>
          <dgm:chMax val="0"/>
          <dgm:chPref val="0"/>
          <dgm:bulletEnabled val="1"/>
        </dgm:presLayoutVars>
      </dgm:prSet>
      <dgm:spPr/>
    </dgm:pt>
    <dgm:pt modelId="{FA9AF3E5-5136-40B0-B6B1-748773065CCC}" type="pres">
      <dgm:prSet presAssocID="{D79FA170-20C1-4053-BF9E-1E3D9528606E}" presName="spVertical2" presStyleCnt="0"/>
      <dgm:spPr/>
    </dgm:pt>
    <dgm:pt modelId="{2C32CE52-D0E8-458F-AB50-1E394D94FC04}" type="pres">
      <dgm:prSet presAssocID="{D79FA170-20C1-4053-BF9E-1E3D9528606E}" presName="spVertical3" presStyleCnt="0"/>
      <dgm:spPr/>
    </dgm:pt>
    <dgm:pt modelId="{FC8AAE40-9835-4F0B-8330-4A74F278D0BE}" type="pres">
      <dgm:prSet presAssocID="{440292D3-F316-48E2-95FD-42860CA641C5}" presName="padding2" presStyleCnt="0"/>
      <dgm:spPr/>
    </dgm:pt>
    <dgm:pt modelId="{74BBD72D-B455-4FF2-B120-9FCEAEF1EC03}" type="pres">
      <dgm:prSet presAssocID="{440292D3-F316-48E2-95FD-42860CA641C5}" presName="negArrow" presStyleCnt="0"/>
      <dgm:spPr/>
    </dgm:pt>
    <dgm:pt modelId="{2D195D34-2125-41B2-8336-B7B139B75919}" type="pres">
      <dgm:prSet presAssocID="{440292D3-F316-48E2-95FD-42860CA641C5}" presName="backgroundArrow" presStyleLbl="node1" presStyleIdx="0" presStyleCnt="1" custScaleY="192050"/>
      <dgm:spPr/>
    </dgm:pt>
  </dgm:ptLst>
  <dgm:cxnLst>
    <dgm:cxn modelId="{ED6E898C-E4D6-4719-A794-561AEE926313}" type="presOf" srcId="{440292D3-F316-48E2-95FD-42860CA641C5}" destId="{03725645-C030-4119-9927-C7FB0575A53F}" srcOrd="0" destOrd="0" presId="urn:microsoft.com/office/officeart/2005/8/layout/hProcess3"/>
    <dgm:cxn modelId="{92C2AF95-BB62-44B6-9514-53B840EE90E1}" type="presOf" srcId="{D79FA170-20C1-4053-BF9E-1E3D9528606E}" destId="{0E37BAF0-A760-4CB3-ABAE-C2BFCA7A9674}" srcOrd="0" destOrd="0" presId="urn:microsoft.com/office/officeart/2005/8/layout/hProcess3"/>
    <dgm:cxn modelId="{698E8CB2-B454-46CC-9C6F-03981198A86E}" srcId="{440292D3-F316-48E2-95FD-42860CA641C5}" destId="{D79FA170-20C1-4053-BF9E-1E3D9528606E}" srcOrd="0" destOrd="0" parTransId="{3D1755C2-68BC-4289-9782-3B842FAF363D}" sibTransId="{37EBAE7D-1FA7-4C5A-A6EC-C9E48F4FBE23}"/>
    <dgm:cxn modelId="{5FECEE64-C42E-4A39-B1DB-CB3E8FB0C175}" type="presParOf" srcId="{03725645-C030-4119-9927-C7FB0575A53F}" destId="{B0448457-691F-48B5-BFA9-292604EE19D9}" srcOrd="0" destOrd="0" presId="urn:microsoft.com/office/officeart/2005/8/layout/hProcess3"/>
    <dgm:cxn modelId="{A26D84F2-9B7C-42C0-9991-A7F3D7B246E7}" type="presParOf" srcId="{03725645-C030-4119-9927-C7FB0575A53F}" destId="{4A02A575-DB9C-4A5B-B762-EC43D1DF45B2}" srcOrd="1" destOrd="0" presId="urn:microsoft.com/office/officeart/2005/8/layout/hProcess3"/>
    <dgm:cxn modelId="{FCA38135-9D67-4BD4-BBBD-44D9CA2D21B9}" type="presParOf" srcId="{4A02A575-DB9C-4A5B-B762-EC43D1DF45B2}" destId="{B1DDC0AF-C77C-4F89-A277-85A5FAD3279F}" srcOrd="0" destOrd="0" presId="urn:microsoft.com/office/officeart/2005/8/layout/hProcess3"/>
    <dgm:cxn modelId="{5B29839D-96EE-435B-B7C0-5E1A8C794E2C}" type="presParOf" srcId="{4A02A575-DB9C-4A5B-B762-EC43D1DF45B2}" destId="{32BE5585-9370-4B54-AC11-C6D298F238BE}" srcOrd="1" destOrd="0" presId="urn:microsoft.com/office/officeart/2005/8/layout/hProcess3"/>
    <dgm:cxn modelId="{D4892A3E-1DF9-4C98-86DC-C6BB0D3B94B5}" type="presParOf" srcId="{32BE5585-9370-4B54-AC11-C6D298F238BE}" destId="{E15C264D-80D7-4A5F-87B8-20D4F4F6CF6F}" srcOrd="0" destOrd="0" presId="urn:microsoft.com/office/officeart/2005/8/layout/hProcess3"/>
    <dgm:cxn modelId="{50ADFA1D-DD8A-4B48-9290-2298AADCB33B}" type="presParOf" srcId="{32BE5585-9370-4B54-AC11-C6D298F238BE}" destId="{0E37BAF0-A760-4CB3-ABAE-C2BFCA7A9674}" srcOrd="1" destOrd="0" presId="urn:microsoft.com/office/officeart/2005/8/layout/hProcess3"/>
    <dgm:cxn modelId="{9FA6097F-AF94-4F4C-BFF6-B1AB5A74B6C1}" type="presParOf" srcId="{32BE5585-9370-4B54-AC11-C6D298F238BE}" destId="{FA9AF3E5-5136-40B0-B6B1-748773065CCC}" srcOrd="2" destOrd="0" presId="urn:microsoft.com/office/officeart/2005/8/layout/hProcess3"/>
    <dgm:cxn modelId="{343DC39A-A30E-4E59-8661-6FCC90B0514E}" type="presParOf" srcId="{32BE5585-9370-4B54-AC11-C6D298F238BE}" destId="{2C32CE52-D0E8-458F-AB50-1E394D94FC04}" srcOrd="3" destOrd="0" presId="urn:microsoft.com/office/officeart/2005/8/layout/hProcess3"/>
    <dgm:cxn modelId="{FD73322F-B179-47F1-8C40-2DB5E96D9FCE}" type="presParOf" srcId="{4A02A575-DB9C-4A5B-B762-EC43D1DF45B2}" destId="{FC8AAE40-9835-4F0B-8330-4A74F278D0BE}" srcOrd="2" destOrd="0" presId="urn:microsoft.com/office/officeart/2005/8/layout/hProcess3"/>
    <dgm:cxn modelId="{E618C64C-E1B2-4F7C-8C0B-B2DEE2F33AD9}" type="presParOf" srcId="{4A02A575-DB9C-4A5B-B762-EC43D1DF45B2}" destId="{74BBD72D-B455-4FF2-B120-9FCEAEF1EC03}" srcOrd="3" destOrd="0" presId="urn:microsoft.com/office/officeart/2005/8/layout/hProcess3"/>
    <dgm:cxn modelId="{25292541-B1C5-44AF-B89B-A46470CA45B3}" type="presParOf" srcId="{4A02A575-DB9C-4A5B-B762-EC43D1DF45B2}" destId="{2D195D34-2125-41B2-8336-B7B139B7591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7163A-B9BD-4253-A1E9-FB2B9401BA12}">
      <dsp:nvSpPr>
        <dsp:cNvPr id="0" name=""/>
        <dsp:cNvSpPr/>
      </dsp:nvSpPr>
      <dsp:spPr>
        <a:xfrm>
          <a:off x="8856" y="0"/>
          <a:ext cx="3953780" cy="47091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43B0E-F38C-4E97-A45F-C44CE39DCCD8}">
      <dsp:nvSpPr>
        <dsp:cNvPr id="0" name=""/>
        <dsp:cNvSpPr/>
      </dsp:nvSpPr>
      <dsp:spPr>
        <a:xfrm>
          <a:off x="1976890" y="473441"/>
          <a:ext cx="2569957" cy="1114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Налоговые доходы</a:t>
          </a:r>
        </a:p>
      </dsp:txBody>
      <dsp:txXfrm>
        <a:off x="2031307" y="527858"/>
        <a:ext cx="2461123" cy="1005903"/>
      </dsp:txXfrm>
    </dsp:sp>
    <dsp:sp modelId="{3AD2C01B-3B7B-4324-AE50-CA8FBE3D8A18}">
      <dsp:nvSpPr>
        <dsp:cNvPr id="0" name=""/>
        <dsp:cNvSpPr/>
      </dsp:nvSpPr>
      <dsp:spPr>
        <a:xfrm>
          <a:off x="1976890" y="1727520"/>
          <a:ext cx="2569957" cy="1114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Неналоговые доходы</a:t>
          </a:r>
        </a:p>
      </dsp:txBody>
      <dsp:txXfrm>
        <a:off x="2031307" y="1781937"/>
        <a:ext cx="2461123" cy="1005903"/>
      </dsp:txXfrm>
    </dsp:sp>
    <dsp:sp modelId="{3DBF747F-C7CE-46A7-AF89-2F0E8BD8B64F}">
      <dsp:nvSpPr>
        <dsp:cNvPr id="0" name=""/>
        <dsp:cNvSpPr/>
      </dsp:nvSpPr>
      <dsp:spPr>
        <a:xfrm>
          <a:off x="1976890" y="2981599"/>
          <a:ext cx="2569957" cy="1114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Безвозмездные поступления</a:t>
          </a:r>
        </a:p>
      </dsp:txBody>
      <dsp:txXfrm>
        <a:off x="2031307" y="3036016"/>
        <a:ext cx="2461123" cy="1005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95D34-2125-41B2-8336-B7B139B75919}">
      <dsp:nvSpPr>
        <dsp:cNvPr id="0" name=""/>
        <dsp:cNvSpPr/>
      </dsp:nvSpPr>
      <dsp:spPr>
        <a:xfrm>
          <a:off x="0" y="47225"/>
          <a:ext cx="4536504" cy="401000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7BAF0-A760-4CB3-ABAE-C2BFCA7A9674}">
      <dsp:nvSpPr>
        <dsp:cNvPr id="0" name=""/>
        <dsp:cNvSpPr/>
      </dsp:nvSpPr>
      <dsp:spPr>
        <a:xfrm>
          <a:off x="848351" y="569225"/>
          <a:ext cx="2752082" cy="265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источники формирования доходов бюджета</a:t>
          </a:r>
        </a:p>
      </dsp:txBody>
      <dsp:txXfrm>
        <a:off x="848351" y="569225"/>
        <a:ext cx="2752082" cy="2654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DC31-DCA4-4F18-BA8C-0B261AF688DC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E0740-4729-442A-9459-00EBB81DF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8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7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8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4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8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4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1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D8E77-4B15-4BB2-B15C-6463ACF34E00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9E0A-04D1-4C08-B1BB-2E52C2492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632" y="3429000"/>
            <a:ext cx="6624736" cy="2278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912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Канашский муниципальный округ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</a:t>
            </a: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899" y="92998"/>
            <a:ext cx="1081294" cy="1398226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7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741603" y="1124746"/>
            <a:ext cx="7776864" cy="5472607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"Социальная поддержка граждан"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"Развитие культуры 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 "Развитие физической культуры и спорта"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</a:t>
            </a:r>
            <a:r>
              <a:rPr lang="ru-RU" sz="1300" dirty="0" err="1">
                <a:solidFill>
                  <a:srgbClr val="000000"/>
                </a:solidFill>
                <a:latin typeface="Times New Roman"/>
                <a:ea typeface="Times New Roman"/>
              </a:rPr>
              <a:t>округа"Содействие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 занятости населения"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"Развитие образования"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"Повышение безопасности жизнедеятельности населения и территорий"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"Развитие сельского хозяйства и регулирование рынка сельскохозяйственной продукции, сырья и продовольствия"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"Развитие транспортной системы"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 "Развитие потенциала природно-сырьевых ресурсов и повышение экологической безопасности"</a:t>
            </a: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"Управление общественными финансами и муниципальным долгом«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Канашского муниципального округа "Развитие потенциала муниципального управления«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 программа "Цифровое общество Чувашии«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 программа "Развитие строительного комплекса и архитектуры«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"Модернизация и развитие сферы жилищно-коммунального хозяйства«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"Обеспечение граждан в Чувашской Республике доступным и комфортным жильем«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"Обеспечение общественного порядка и противодействие преступности«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"Развитие земельных и имущественных отношений«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 программа "Формирование современной городской среды на территории Чувашской Республики«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Муниципальная программа "Комплексное развитие сельских территорий Чувашской Республики"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60647"/>
            <a:ext cx="777686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виды расходов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54012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ru-RU" sz="1500" dirty="0">
              <a:solidFill>
                <a:srgbClr val="9BBB59">
                  <a:lumMod val="75000"/>
                </a:srgbClr>
              </a:solidFill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583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Канашского муниципального округа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33947"/>
              </p:ext>
            </p:extLst>
          </p:nvPr>
        </p:nvGraphicFramePr>
        <p:xfrm>
          <a:off x="683567" y="1484784"/>
          <a:ext cx="8003233" cy="4911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96622865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97402980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05626297"/>
                    </a:ext>
                  </a:extLst>
                </a:gridCol>
                <a:gridCol w="1162473">
                  <a:extLst>
                    <a:ext uri="{9D8B030D-6E8A-4147-A177-3AD203B41FA5}">
                      <a16:colId xmlns:a16="http://schemas.microsoft.com/office/drawing/2014/main" val="3660325917"/>
                    </a:ext>
                  </a:extLst>
                </a:gridCol>
              </a:tblGrid>
              <a:tr h="379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видов деятельности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:a16="http://schemas.microsoft.com/office/drawing/2014/main" val="3521110805"/>
                  </a:ext>
                </a:extLst>
              </a:tr>
              <a:tr h="350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138505,0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117 106,2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115 075,2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3985962"/>
                  </a:ext>
                </a:extLst>
              </a:tr>
              <a:tr h="29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2 385,0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2 513,3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2 598,9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6965088"/>
                  </a:ext>
                </a:extLst>
              </a:tr>
              <a:tr h="365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8192,2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1 600,0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1 600,0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1420460"/>
                  </a:ext>
                </a:extLst>
              </a:tr>
              <a:tr h="365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99875,2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92 625,2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93 401,2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0098255"/>
                  </a:ext>
                </a:extLst>
              </a:tr>
              <a:tr h="365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111131,5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11 539,7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10 807,5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5902153"/>
                  </a:ext>
                </a:extLst>
              </a:tr>
              <a:tr h="353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882,6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9468269"/>
                  </a:ext>
                </a:extLst>
              </a:tr>
              <a:tr h="365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570779,5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533 729,9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533 465,2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6938138"/>
                  </a:ext>
                </a:extLst>
              </a:tr>
              <a:tr h="379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71820,8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54 423,1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64 423,1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8902189"/>
                  </a:ext>
                </a:extLst>
              </a:tr>
              <a:tr h="350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35665,1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18 838,9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18 909,2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6035866"/>
                  </a:ext>
                </a:extLst>
              </a:tr>
              <a:tr h="304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21 750,0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17 000,0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17 000,0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137652"/>
                  </a:ext>
                </a:extLst>
              </a:tr>
              <a:tr h="353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3602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1061046,9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849 451,3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857 355,3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0009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66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доходной и расходной частей бюджета в 2023-2025 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591844"/>
              </p:ext>
            </p:extLst>
          </p:nvPr>
        </p:nvGraphicFramePr>
        <p:xfrm>
          <a:off x="755576" y="1916832"/>
          <a:ext cx="7848873" cy="2327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3320">
                  <a:extLst>
                    <a:ext uri="{9D8B030D-6E8A-4147-A177-3AD203B41FA5}">
                      <a16:colId xmlns:a16="http://schemas.microsoft.com/office/drawing/2014/main" val="713109941"/>
                    </a:ext>
                  </a:extLst>
                </a:gridCol>
                <a:gridCol w="2045700">
                  <a:extLst>
                    <a:ext uri="{9D8B030D-6E8A-4147-A177-3AD203B41FA5}">
                      <a16:colId xmlns:a16="http://schemas.microsoft.com/office/drawing/2014/main" val="2762831763"/>
                    </a:ext>
                  </a:extLst>
                </a:gridCol>
                <a:gridCol w="1778869">
                  <a:extLst>
                    <a:ext uri="{9D8B030D-6E8A-4147-A177-3AD203B41FA5}">
                      <a16:colId xmlns:a16="http://schemas.microsoft.com/office/drawing/2014/main" val="1510099703"/>
                    </a:ext>
                  </a:extLst>
                </a:gridCol>
                <a:gridCol w="1600984">
                  <a:extLst>
                    <a:ext uri="{9D8B030D-6E8A-4147-A177-3AD203B41FA5}">
                      <a16:colId xmlns:a16="http://schemas.microsoft.com/office/drawing/2014/main" val="3272941463"/>
                    </a:ext>
                  </a:extLst>
                </a:gridCol>
              </a:tblGrid>
              <a:tr h="5818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2023</a:t>
                      </a:r>
                      <a:r>
                        <a:rPr lang="ru-RU" sz="2000" b="1" u="none" strike="noStrike" baseline="0" dirty="0">
                          <a:effectLst/>
                        </a:rPr>
                        <a:t>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2817048"/>
                  </a:ext>
                </a:extLst>
              </a:tr>
              <a:tr h="58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1 039 639,5</a:t>
                      </a:r>
                      <a:endParaRPr lang="ru-RU" sz="2000" b="0" dirty="0">
                        <a:effectLst/>
                        <a:latin typeface="Calibri (Основной текст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Calibri (Основной текст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856 943,3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Calibri (Основной текст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873 191,6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2446390"/>
                  </a:ext>
                </a:extLst>
              </a:tr>
              <a:tr h="58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Расходы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 (Основной текст)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1061046,9</a:t>
                      </a:r>
                      <a:endParaRPr lang="ru-RU" sz="2000" b="0" dirty="0">
                        <a:effectLst/>
                        <a:latin typeface="Calibri (Основной текст)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Calibri (Основной текст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856 943,3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effectLst/>
                          <a:latin typeface="Calibri (Основной текст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873 191,6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2192354"/>
                  </a:ext>
                </a:extLst>
              </a:tr>
              <a:tr h="58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Дефицит/профицит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1407,4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667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96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" y="6670"/>
            <a:ext cx="9144793" cy="514394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45224"/>
            <a:ext cx="6552728" cy="119790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СПАСИБО ЗА ВНИМАНИЕ!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u-RU" sz="2600" b="1" dirty="0">
                <a:solidFill>
                  <a:schemeClr val="tx1"/>
                </a:solidFill>
              </a:rPr>
              <a:t>Администрация Канашского муниципального округа</a:t>
            </a:r>
            <a:endParaRPr lang="en-US" sz="2600" b="1" dirty="0">
              <a:solidFill>
                <a:schemeClr val="tx1"/>
              </a:solidFill>
            </a:endParaRPr>
          </a:p>
          <a:p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b="1" dirty="0" err="1">
                <a:solidFill>
                  <a:schemeClr val="tx1"/>
                </a:solidFill>
              </a:rPr>
              <a:t>г.Канаш</a:t>
            </a:r>
            <a:r>
              <a:rPr lang="ru-RU" sz="2600" b="1" dirty="0">
                <a:solidFill>
                  <a:schemeClr val="tx1"/>
                </a:solidFill>
              </a:rPr>
              <a:t>, </a:t>
            </a:r>
            <a:r>
              <a:rPr lang="ru-RU" sz="2600" b="1" dirty="0" err="1">
                <a:solidFill>
                  <a:schemeClr val="tx1"/>
                </a:solidFill>
              </a:rPr>
              <a:t>ул.30</a:t>
            </a:r>
            <a:r>
              <a:rPr lang="ru-RU" sz="2600" b="1" dirty="0">
                <a:solidFill>
                  <a:schemeClr val="tx1"/>
                </a:solidFill>
              </a:rPr>
              <a:t> лет Победы, </a:t>
            </a:r>
            <a:r>
              <a:rPr lang="ru-RU" sz="2600" b="1" dirty="0" err="1">
                <a:solidFill>
                  <a:schemeClr val="tx1"/>
                </a:solidFill>
              </a:rPr>
              <a:t>д.87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0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Назначение бюджета для граждан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416824" cy="561662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1800" dirty="0">
                <a:solidFill>
                  <a:schemeClr val="tx1"/>
                </a:solidFill>
              </a:rPr>
              <a:t>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образования, в соответствии с Бюджетным кодексом Российской Федерации, подготовлен «Бюджет для граждан» на 2023-2025 годы.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	«Бюджет для граждан» - информационный ресурс, содержащий основные положения проекта решения о бюджете муниципального образования в доступной для широкого круга заинтересованных пользователей форме. Его цель – познакомить граждан с основными целями, задачами и приоритетными направлениями бюджетной политики. «Бюджет для граждан» нацелен на достижение обратной связи с гражданами, информирование населения по вопросам формирования местного бюджета в Канашском муниципальном округе Канашского Района. 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43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Что такое бюджет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82752" cy="434908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417638"/>
            <a:ext cx="4330824" cy="4819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(Бюджетный кодекс РФ).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своих задач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образованию необходим бюджет, который формируется за счет сбора налогов и других платежей, направляемых на финансирование бюджетных расходов.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4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ильный пятиугольник 13"/>
          <p:cNvSpPr/>
          <p:nvPr/>
        </p:nvSpPr>
        <p:spPr>
          <a:xfrm rot="10800000">
            <a:off x="1293954" y="4631506"/>
            <a:ext cx="1980219" cy="1005116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85" y="1250099"/>
            <a:ext cx="1710997" cy="244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8" y="1752841"/>
            <a:ext cx="1205174" cy="18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prognoz\dept\Design\Внутренние работы\Презентации\909438 - Презентация для Минфина, оформление\в работе\Расход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63" y="2204864"/>
            <a:ext cx="1192320" cy="11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prognoz\dept\Design\Внутренние работы\Презентации\909438 - Презентация для Минфина, оформление\в работе\Доход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374075"/>
            <a:ext cx="1867943" cy="23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02530" y="569787"/>
            <a:ext cx="7704856" cy="452388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3052" y="3424852"/>
            <a:ext cx="1183074" cy="978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39948" y="4614431"/>
            <a:ext cx="2088230" cy="81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Дефицит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(расходы больше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доходов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84477" y="3424852"/>
            <a:ext cx="1759522" cy="805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228003" y="3420647"/>
            <a:ext cx="1192320" cy="967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5882" y="4583409"/>
            <a:ext cx="3631345" cy="48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30058" y="3561217"/>
            <a:ext cx="1766324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5760129" y="4631506"/>
            <a:ext cx="2059994" cy="1020016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760130" y="4739723"/>
            <a:ext cx="208823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Профицит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(доходы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больше расходов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Symbol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9627" y="4582501"/>
            <a:ext cx="3631345" cy="480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17290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1F374-1AD3-498A-A6F8-92D02923812E}" type="slidenum">
              <a:rPr kumimoji="0" lang="ru-RU" sz="15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PT Serif" panose="020A0603040505020204" pitchFamily="18" charset="-5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PT Serif" panose="020A0603040505020204" pitchFamily="18" charset="-52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5857" y="5653697"/>
            <a:ext cx="3996284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 резервы, остатки, погашать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432" y="5653697"/>
            <a:ext cx="450624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71941"/>
            <a:ext cx="9144000" cy="348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38100" lvl="0" indent="0" algn="ctr" defTabSz="914400" rtl="0" eaLnBrk="1" fontAlgn="auto" latinLnBrk="0" hangingPunct="1">
              <a:lnSpc>
                <a:spcPts val="2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характеристики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48715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034617" cy="5246043"/>
          </a:xfr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6790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1985025"/>
              </p:ext>
            </p:extLst>
          </p:nvPr>
        </p:nvGraphicFramePr>
        <p:xfrm>
          <a:off x="4139952" y="1600200"/>
          <a:ext cx="4546848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8229600" cy="825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Доходы местного бюджета – это поступления денежных средств в бюджет</a:t>
            </a:r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236505"/>
              </p:ext>
            </p:extLst>
          </p:nvPr>
        </p:nvGraphicFramePr>
        <p:xfrm>
          <a:off x="251520" y="2204864"/>
          <a:ext cx="45365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9798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310850" y="1916832"/>
            <a:ext cx="1596854" cy="4752528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355976" y="1916832"/>
            <a:ext cx="4584909" cy="475252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бюджетной системы Российской Федерации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бюджетной системы Российской Федерации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субъектов Российской Федерации 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979712" y="1916832"/>
            <a:ext cx="2304256" cy="4752528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составляющие восстановительную стоимость зеленых насаждений общего пользования;</a:t>
            </a:r>
          </a:p>
          <a:p>
            <a:pPr lvl="0" algn="just"/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203848" y="1212331"/>
            <a:ext cx="0" cy="272932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028384" y="1193390"/>
            <a:ext cx="0" cy="281757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43608" y="1193390"/>
            <a:ext cx="6984776" cy="0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145207"/>
            <a:ext cx="9144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1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88424" y="154012"/>
            <a:ext cx="516912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endParaRPr lang="ru-RU" sz="1500" dirty="0">
              <a:solidFill>
                <a:srgbClr val="9BBB59">
                  <a:lumMod val="75000"/>
                </a:srgbClr>
              </a:solidFill>
              <a:latin typeface="PT Serif" panose="020A0603040505020204" pitchFamily="18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39898" y="545317"/>
            <a:ext cx="6125990" cy="648073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доходам бюджета Канашского муниципального округа относятся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0850" y="1466322"/>
            <a:ext cx="1596854" cy="45051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79712" y="1475147"/>
            <a:ext cx="2304256" cy="441685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55976" y="1485263"/>
            <a:ext cx="4584909" cy="431569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35964" y="1193390"/>
            <a:ext cx="7644" cy="272932"/>
          </a:xfrm>
          <a:prstGeom prst="line">
            <a:avLst/>
          </a:prstGeom>
          <a:ln w="28575">
            <a:solidFill>
              <a:srgbClr val="8A8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7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7920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поступления денежных средств в бюджет по видам доходов в 2023-2025 годах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84877"/>
              </p:ext>
            </p:extLst>
          </p:nvPr>
        </p:nvGraphicFramePr>
        <p:xfrm>
          <a:off x="1547664" y="1196752"/>
          <a:ext cx="6096000" cy="10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06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показатели 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1039639,5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856943,3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873191,6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33686216"/>
              </p:ext>
            </p:extLst>
          </p:nvPr>
        </p:nvGraphicFramePr>
        <p:xfrm>
          <a:off x="143508" y="2420888"/>
          <a:ext cx="8856984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84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920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Расходы местного бюджета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64896" cy="530120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 местных бюджетов — денежные средства, направляемые на финансовое обеспечение задач и функций местного самоуправления.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местных бюджетов включает финансирование расходов, связанных с решением вопросов местного значения, управлением и развитием экономики и социальной сферы муниципального образования.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 утверждаются представительными органами власти местного самоуправления в виде принятия решения, после чего исполнительные органы муниципалитетов приобретают право на использование бюджетных средств.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происходит финансирование бюджетных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мероприятий в соответствии с ассигнованиями,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ленными по бюджету. Эта деятельность называется кассовым исполнением бюджета и осуществляется через банки, которые обязаны выполнять эти операции без взимания комиссионного вознаграждения.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организации и учреждения исполняют расходную часть бюджета, получая из него предусмотренные денежные средства для осуществления своей деятельности. Бюджетные организации должны иметь сметы, в соответствии с которыми и осуществляется финансирование расходов.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5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7929</TotalTime>
  <Words>901</Words>
  <Application>Microsoft Office PowerPoint</Application>
  <PresentationFormat>Экран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(Основной текст)</vt:lpstr>
      <vt:lpstr>PT Serif</vt:lpstr>
      <vt:lpstr>Times New Roman</vt:lpstr>
      <vt:lpstr>Wingdings</vt:lpstr>
      <vt:lpstr>Тема Office</vt:lpstr>
      <vt:lpstr>Презентация PowerPoint</vt:lpstr>
      <vt:lpstr>Назначение бюджета для граждан </vt:lpstr>
      <vt:lpstr>Что такое бюджет</vt:lpstr>
      <vt:lpstr>Презентация PowerPoint</vt:lpstr>
      <vt:lpstr>Презентация PowerPoint</vt:lpstr>
      <vt:lpstr>Доходы местного бюджета</vt:lpstr>
      <vt:lpstr>Презентация PowerPoint</vt:lpstr>
      <vt:lpstr>Планируемые поступления денежных средств в бюджет по видам доходов в 2023-2025 годах</vt:lpstr>
      <vt:lpstr>Расходы местного бюджета</vt:lpstr>
      <vt:lpstr>Презентация PowerPoint</vt:lpstr>
      <vt:lpstr>Расходы бюджета Канашского муниципального округа  на 2023-2025 годы</vt:lpstr>
      <vt:lpstr>Сравнительная характеристика доходной и расходной частей бюджета в 2023-2025 годах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Admin1</dc:creator>
  <cp:lastModifiedBy>FIN7</cp:lastModifiedBy>
  <cp:revision>153</cp:revision>
  <cp:lastPrinted>2022-11-25T05:20:38Z</cp:lastPrinted>
  <dcterms:created xsi:type="dcterms:W3CDTF">2018-02-13T13:16:49Z</dcterms:created>
  <dcterms:modified xsi:type="dcterms:W3CDTF">2022-12-21T05:36:23Z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4205707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